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57" r:id="rId3"/>
    <p:sldId id="256" r:id="rId4"/>
    <p:sldId id="291" r:id="rId5"/>
    <p:sldId id="259" r:id="rId6"/>
    <p:sldId id="292" r:id="rId7"/>
    <p:sldId id="293" r:id="rId8"/>
    <p:sldId id="262" r:id="rId9"/>
    <p:sldId id="265" r:id="rId10"/>
    <p:sldId id="263" r:id="rId11"/>
    <p:sldId id="264" r:id="rId12"/>
    <p:sldId id="294" r:id="rId13"/>
    <p:sldId id="267" r:id="rId14"/>
    <p:sldId id="258" r:id="rId15"/>
    <p:sldId id="266" r:id="rId16"/>
    <p:sldId id="261" r:id="rId17"/>
    <p:sldId id="289" r:id="rId18"/>
    <p:sldId id="260" r:id="rId19"/>
    <p:sldId id="290" r:id="rId20"/>
    <p:sldId id="272" r:id="rId21"/>
    <p:sldId id="270" r:id="rId22"/>
    <p:sldId id="275" r:id="rId23"/>
    <p:sldId id="286" r:id="rId24"/>
    <p:sldId id="288" r:id="rId25"/>
  </p:sldIdLst>
  <p:sldSz cx="12192000" cy="6858000"/>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r>
              <a:rPr lang="en-US" sz="1400" dirty="0">
                <a:solidFill>
                  <a:schemeClr val="dk1"/>
                </a:solidFill>
                <a:latin typeface="+mn-lt"/>
                <a:ea typeface="+mn-ea"/>
                <a:cs typeface="+mn-cs"/>
              </a:rPr>
              <a:t>Chart Showing Homelessness Support Services in Dundee City </a:t>
            </a:r>
            <a:endParaRPr lang="en-US" sz="1400" dirty="0"/>
          </a:p>
        </c:rich>
      </c:tx>
      <c:layout>
        <c:manualLayout>
          <c:xMode val="edge"/>
          <c:yMode val="edge"/>
          <c:x val="0.15143089071640908"/>
          <c:y val="2.6980200356903437E-2"/>
        </c:manualLayout>
      </c:layout>
      <c:overlay val="0"/>
      <c:spPr>
        <a:solidFill>
          <a:srgbClr val="FF9966"/>
        </a:solidFill>
        <a:ln w="6350" cap="flat" cmpd="sng" algn="ctr">
          <a:solidFill>
            <a:schemeClr val="accent4"/>
          </a:solidFill>
          <a:prstDash val="solid"/>
          <a:miter lim="800000"/>
        </a:ln>
        <a:effectLst/>
      </c:spPr>
      <c:txPr>
        <a:bodyPr rot="0" spcFirstLastPara="1" vertOverflow="ellipsis" vert="horz" wrap="square" anchor="ctr" anchorCtr="1"/>
        <a:lstStyle/>
        <a:p>
          <a:pPr>
            <a:defRPr sz="1400" b="1" i="0" u="none" strike="noStrike" kern="120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Sheet2!$C$3</c:f>
              <c:strCache>
                <c:ptCount val="1"/>
                <c:pt idx="0">
                  <c:v>NUMBER OF SERVICES </c:v>
                </c:pt>
              </c:strCache>
            </c:strRef>
          </c:tx>
          <c:spPr>
            <a:solidFill>
              <a:srgbClr val="CC0066"/>
            </a:solidFill>
            <a:ln>
              <a:solidFill>
                <a:sysClr val="windowText" lastClr="000000"/>
              </a:solidFill>
            </a:ln>
            <a:effectLst/>
          </c:spPr>
          <c:invertIfNegative val="0"/>
          <c:dPt>
            <c:idx val="0"/>
            <c:invertIfNegative val="0"/>
            <c:bubble3D val="0"/>
            <c:spPr>
              <a:solidFill>
                <a:srgbClr val="00B0F0"/>
              </a:solidFill>
              <a:ln>
                <a:solidFill>
                  <a:sysClr val="windowText" lastClr="000000"/>
                </a:solidFill>
              </a:ln>
              <a:effectLst/>
            </c:spPr>
            <c:extLst>
              <c:ext xmlns:c16="http://schemas.microsoft.com/office/drawing/2014/chart" uri="{C3380CC4-5D6E-409C-BE32-E72D297353CC}">
                <c16:uniqueId val="{00000001-92A2-40D3-A68B-28BD896CE846}"/>
              </c:ext>
            </c:extLst>
          </c:dPt>
          <c:dPt>
            <c:idx val="1"/>
            <c:invertIfNegative val="0"/>
            <c:bubble3D val="0"/>
            <c:spPr>
              <a:solidFill>
                <a:srgbClr val="7030A0"/>
              </a:solidFill>
              <a:ln>
                <a:solidFill>
                  <a:sysClr val="windowText" lastClr="000000"/>
                </a:solidFill>
              </a:ln>
              <a:effectLst/>
            </c:spPr>
            <c:extLst>
              <c:ext xmlns:c16="http://schemas.microsoft.com/office/drawing/2014/chart" uri="{C3380CC4-5D6E-409C-BE32-E72D297353CC}">
                <c16:uniqueId val="{00000003-92A2-40D3-A68B-28BD896CE846}"/>
              </c:ext>
            </c:extLst>
          </c:dPt>
          <c:dPt>
            <c:idx val="3"/>
            <c:invertIfNegative val="0"/>
            <c:bubble3D val="0"/>
            <c:spPr>
              <a:solidFill>
                <a:srgbClr val="00B050"/>
              </a:solidFill>
              <a:ln>
                <a:solidFill>
                  <a:sysClr val="windowText" lastClr="000000"/>
                </a:solidFill>
              </a:ln>
              <a:effectLst/>
            </c:spPr>
            <c:extLst>
              <c:ext xmlns:c16="http://schemas.microsoft.com/office/drawing/2014/chart" uri="{C3380CC4-5D6E-409C-BE32-E72D297353CC}">
                <c16:uniqueId val="{00000005-92A2-40D3-A68B-28BD896CE846}"/>
              </c:ext>
            </c:extLst>
          </c:dPt>
          <c:dPt>
            <c:idx val="4"/>
            <c:invertIfNegative val="0"/>
            <c:bubble3D val="0"/>
            <c:spPr>
              <a:solidFill>
                <a:srgbClr val="FF9900"/>
              </a:solidFill>
              <a:ln>
                <a:solidFill>
                  <a:sysClr val="windowText" lastClr="000000"/>
                </a:solidFill>
              </a:ln>
              <a:effectLst/>
            </c:spPr>
            <c:extLst>
              <c:ext xmlns:c16="http://schemas.microsoft.com/office/drawing/2014/chart" uri="{C3380CC4-5D6E-409C-BE32-E72D297353CC}">
                <c16:uniqueId val="{00000007-92A2-40D3-A68B-28BD896CE846}"/>
              </c:ext>
            </c:extLst>
          </c:dPt>
          <c:dPt>
            <c:idx val="5"/>
            <c:invertIfNegative val="0"/>
            <c:bubble3D val="0"/>
            <c:spPr>
              <a:solidFill>
                <a:srgbClr val="FF3300"/>
              </a:solidFill>
              <a:ln>
                <a:solidFill>
                  <a:sysClr val="windowText" lastClr="000000"/>
                </a:solidFill>
              </a:ln>
              <a:effectLst/>
            </c:spPr>
            <c:extLst>
              <c:ext xmlns:c16="http://schemas.microsoft.com/office/drawing/2014/chart" uri="{C3380CC4-5D6E-409C-BE32-E72D297353CC}">
                <c16:uniqueId val="{00000009-92A2-40D3-A68B-28BD896CE846}"/>
              </c:ext>
            </c:extLst>
          </c:dPt>
          <c:dPt>
            <c:idx val="6"/>
            <c:invertIfNegative val="0"/>
            <c:bubble3D val="0"/>
            <c:spPr>
              <a:solidFill>
                <a:schemeClr val="tx1"/>
              </a:solidFill>
              <a:ln>
                <a:solidFill>
                  <a:sysClr val="windowText" lastClr="000000"/>
                </a:solidFill>
              </a:ln>
              <a:effectLst/>
            </c:spPr>
            <c:extLst>
              <c:ext xmlns:c16="http://schemas.microsoft.com/office/drawing/2014/chart" uri="{C3380CC4-5D6E-409C-BE32-E72D297353CC}">
                <c16:uniqueId val="{0000000B-92A2-40D3-A68B-28BD896CE846}"/>
              </c:ext>
            </c:extLst>
          </c:dPt>
          <c:dPt>
            <c:idx val="7"/>
            <c:invertIfNegative val="0"/>
            <c:bubble3D val="0"/>
            <c:spPr>
              <a:solidFill>
                <a:srgbClr val="663300"/>
              </a:solidFill>
              <a:ln>
                <a:solidFill>
                  <a:sysClr val="windowText" lastClr="000000"/>
                </a:solidFill>
              </a:ln>
              <a:effectLst/>
            </c:spPr>
            <c:extLst>
              <c:ext xmlns:c16="http://schemas.microsoft.com/office/drawing/2014/chart" uri="{C3380CC4-5D6E-409C-BE32-E72D297353CC}">
                <c16:uniqueId val="{0000000D-92A2-40D3-A68B-28BD896CE84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Sheet2!$B$4:$B$11</c:f>
              <c:strCache>
                <c:ptCount val="8"/>
                <c:pt idx="0">
                  <c:v>Health and Psychosocial Wellbeing Support </c:v>
                </c:pt>
                <c:pt idx="1">
                  <c:v>Education /Training </c:v>
                </c:pt>
                <c:pt idx="2">
                  <c:v>Housing Support </c:v>
                </c:pt>
                <c:pt idx="3">
                  <c:v>Food Assistance</c:v>
                </c:pt>
                <c:pt idx="4">
                  <c:v>Information and Advice </c:v>
                </c:pt>
                <c:pt idx="5">
                  <c:v>Employment </c:v>
                </c:pt>
                <c:pt idx="6">
                  <c:v>Furniture </c:v>
                </c:pt>
                <c:pt idx="7">
                  <c:v>Community Development and Networking</c:v>
                </c:pt>
              </c:strCache>
            </c:strRef>
          </c:cat>
          <c:val>
            <c:numRef>
              <c:f>Sheet2!$C$4:$C$11</c:f>
              <c:numCache>
                <c:formatCode>General</c:formatCode>
                <c:ptCount val="8"/>
                <c:pt idx="0">
                  <c:v>40</c:v>
                </c:pt>
                <c:pt idx="1">
                  <c:v>22</c:v>
                </c:pt>
                <c:pt idx="2">
                  <c:v>19</c:v>
                </c:pt>
                <c:pt idx="3">
                  <c:v>19</c:v>
                </c:pt>
                <c:pt idx="4">
                  <c:v>14</c:v>
                </c:pt>
                <c:pt idx="5">
                  <c:v>3</c:v>
                </c:pt>
                <c:pt idx="6">
                  <c:v>3</c:v>
                </c:pt>
                <c:pt idx="7">
                  <c:v>2</c:v>
                </c:pt>
              </c:numCache>
            </c:numRef>
          </c:val>
          <c:extLst>
            <c:ext xmlns:c16="http://schemas.microsoft.com/office/drawing/2014/chart" uri="{C3380CC4-5D6E-409C-BE32-E72D297353CC}">
              <c16:uniqueId val="{0000000E-92A2-40D3-A68B-28BD896CE846}"/>
            </c:ext>
          </c:extLst>
        </c:ser>
        <c:dLbls>
          <c:dLblPos val="outEnd"/>
          <c:showLegendKey val="0"/>
          <c:showVal val="1"/>
          <c:showCatName val="0"/>
          <c:showSerName val="0"/>
          <c:showPercent val="0"/>
          <c:showBubbleSize val="0"/>
        </c:dLbls>
        <c:gapWidth val="100"/>
        <c:overlap val="-24"/>
        <c:axId val="202321544"/>
        <c:axId val="202321936"/>
      </c:barChart>
      <c:catAx>
        <c:axId val="202321544"/>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en-GB" sz="1100"/>
                  <a:t>Service</a:t>
                </a:r>
                <a:r>
                  <a:rPr lang="en-GB" sz="1100" baseline="0"/>
                  <a:t> Category </a:t>
                </a:r>
                <a:endParaRPr lang="en-GB" sz="1100"/>
              </a:p>
            </c:rich>
          </c:tx>
          <c:overlay val="0"/>
          <c:spPr>
            <a:noFill/>
            <a:ln>
              <a:solidFill>
                <a:schemeClr val="accent2"/>
              </a:solidFill>
            </a:ln>
            <a:effectLst/>
          </c:spPr>
          <c:txPr>
            <a:bodyPr rot="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en-US"/>
          </a:p>
        </c:txPr>
        <c:crossAx val="202321936"/>
        <c:crosses val="autoZero"/>
        <c:auto val="1"/>
        <c:lblAlgn val="ctr"/>
        <c:lblOffset val="100"/>
        <c:noMultiLvlLbl val="0"/>
      </c:catAx>
      <c:valAx>
        <c:axId val="202321936"/>
        <c:scaling>
          <c:orientation val="minMax"/>
        </c:scaling>
        <c:delete val="1"/>
        <c:axPos val="l"/>
        <c:title>
          <c:tx>
            <c:rich>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r>
                  <a:rPr lang="en-GB" sz="1100"/>
                  <a:t>Number of Services</a:t>
                </a:r>
              </a:p>
            </c:rich>
          </c:tx>
          <c:overlay val="0"/>
          <c:spPr>
            <a:noFill/>
            <a:ln>
              <a:solidFill>
                <a:schemeClr val="accent2"/>
              </a:solidFill>
            </a:ln>
            <a:effectLst/>
          </c:spPr>
          <c:txPr>
            <a:bodyPr rot="-5400000" spcFirstLastPara="1" vertOverflow="ellipsis" vert="horz" wrap="square" anchor="ctr" anchorCtr="1"/>
            <a:lstStyle/>
            <a:p>
              <a:pPr>
                <a:defRPr sz="1100" b="1" i="0" u="none" strike="noStrike" kern="1200" baseline="0">
                  <a:solidFill>
                    <a:schemeClr val="tx2"/>
                  </a:solidFill>
                  <a:latin typeface="+mn-lt"/>
                  <a:ea typeface="+mn-ea"/>
                  <a:cs typeface="+mn-cs"/>
                </a:defRPr>
              </a:pPr>
              <a:endParaRPr lang="en-US"/>
            </a:p>
          </c:txPr>
        </c:title>
        <c:numFmt formatCode="General" sourceLinked="1"/>
        <c:majorTickMark val="out"/>
        <c:minorTickMark val="none"/>
        <c:tickLblPos val="nextTo"/>
        <c:crossAx val="2023215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3">
        <a:lumMod val="20000"/>
        <a:lumOff val="80000"/>
      </a:schemeClr>
    </a:solidFill>
    <a:ln w="1905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8E8B04-71BA-4490-AC1D-0F6351EE2F0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2F4F2FEF-353A-48E2-85EC-724DFEEA98E5}">
      <dgm:prSet phldrT="[Text]"/>
      <dgm:spPr/>
      <dgm:t>
        <a:bodyPr/>
        <a:lstStyle/>
        <a:p>
          <a:r>
            <a:rPr lang="en-US" dirty="0">
              <a:solidFill>
                <a:schemeClr val="tx1"/>
              </a:solidFill>
            </a:rPr>
            <a:t>Health and Social Care Partners</a:t>
          </a:r>
          <a:endParaRPr lang="en-GB" dirty="0"/>
        </a:p>
      </dgm:t>
    </dgm:pt>
    <dgm:pt modelId="{237EA81D-90B1-485C-A276-23E64BE798FA}" type="parTrans" cxnId="{98F4E9B2-7859-4190-BC77-C16FBDC2DE6D}">
      <dgm:prSet/>
      <dgm:spPr/>
      <dgm:t>
        <a:bodyPr/>
        <a:lstStyle/>
        <a:p>
          <a:endParaRPr lang="en-GB"/>
        </a:p>
      </dgm:t>
    </dgm:pt>
    <dgm:pt modelId="{AD60569D-E11B-4D20-83E2-50A59F23AE8B}" type="sibTrans" cxnId="{98F4E9B2-7859-4190-BC77-C16FBDC2DE6D}">
      <dgm:prSet/>
      <dgm:spPr/>
      <dgm:t>
        <a:bodyPr/>
        <a:lstStyle/>
        <a:p>
          <a:endParaRPr lang="en-GB"/>
        </a:p>
      </dgm:t>
    </dgm:pt>
    <dgm:pt modelId="{47B6C9D9-610E-49F0-9396-2CCAF45E7687}">
      <dgm:prSet phldrT="[Text]"/>
      <dgm:spPr/>
      <dgm:t>
        <a:bodyPr/>
        <a:lstStyle/>
        <a:p>
          <a:r>
            <a:rPr lang="en-US" dirty="0">
              <a:solidFill>
                <a:schemeClr val="tx1"/>
              </a:solidFill>
            </a:rPr>
            <a:t>Third Sector Partners </a:t>
          </a:r>
          <a:endParaRPr lang="en-GB" dirty="0"/>
        </a:p>
      </dgm:t>
    </dgm:pt>
    <dgm:pt modelId="{0EE3C489-8D62-4441-8CF1-2728C40882E6}" type="parTrans" cxnId="{98D1F2BA-7836-4B17-8894-F6F3E1772A5D}">
      <dgm:prSet/>
      <dgm:spPr/>
      <dgm:t>
        <a:bodyPr/>
        <a:lstStyle/>
        <a:p>
          <a:endParaRPr lang="en-GB"/>
        </a:p>
      </dgm:t>
    </dgm:pt>
    <dgm:pt modelId="{A2C95995-EBAB-4A8E-9A8D-2156A227EC9A}" type="sibTrans" cxnId="{98D1F2BA-7836-4B17-8894-F6F3E1772A5D}">
      <dgm:prSet/>
      <dgm:spPr/>
      <dgm:t>
        <a:bodyPr/>
        <a:lstStyle/>
        <a:p>
          <a:endParaRPr lang="en-GB"/>
        </a:p>
      </dgm:t>
    </dgm:pt>
    <dgm:pt modelId="{21A05909-3ED0-42A7-BFE7-6BACF3F09B0A}">
      <dgm:prSet phldrT="[Text]"/>
      <dgm:spPr/>
      <dgm:t>
        <a:bodyPr/>
        <a:lstStyle/>
        <a:p>
          <a:r>
            <a:rPr lang="en-US" dirty="0">
              <a:solidFill>
                <a:schemeClr val="tx1"/>
              </a:solidFill>
            </a:rPr>
            <a:t>Police Scotland</a:t>
          </a:r>
          <a:endParaRPr lang="en-GB" dirty="0"/>
        </a:p>
      </dgm:t>
    </dgm:pt>
    <dgm:pt modelId="{A34B9A54-4E10-4921-9BE1-F21B97FAC1B5}" type="parTrans" cxnId="{E2AF47C3-EDB8-40DC-B069-70075642B2FE}">
      <dgm:prSet/>
      <dgm:spPr/>
      <dgm:t>
        <a:bodyPr/>
        <a:lstStyle/>
        <a:p>
          <a:endParaRPr lang="en-GB"/>
        </a:p>
      </dgm:t>
    </dgm:pt>
    <dgm:pt modelId="{4AB2CF41-08ED-4F2E-B7CE-5C00D4F801E8}" type="sibTrans" cxnId="{E2AF47C3-EDB8-40DC-B069-70075642B2FE}">
      <dgm:prSet/>
      <dgm:spPr/>
      <dgm:t>
        <a:bodyPr/>
        <a:lstStyle/>
        <a:p>
          <a:endParaRPr lang="en-GB"/>
        </a:p>
      </dgm:t>
    </dgm:pt>
    <dgm:pt modelId="{627D0FFD-1981-405A-A437-221870645D9C}">
      <dgm:prSet/>
      <dgm:spPr/>
      <dgm:t>
        <a:bodyPr/>
        <a:lstStyle/>
        <a:p>
          <a:r>
            <a:rPr lang="en-US" dirty="0">
              <a:solidFill>
                <a:schemeClr val="tx1"/>
              </a:solidFill>
            </a:rPr>
            <a:t>Dundee University</a:t>
          </a:r>
        </a:p>
      </dgm:t>
    </dgm:pt>
    <dgm:pt modelId="{F11114FC-5314-438D-9031-BD06859C295E}" type="parTrans" cxnId="{A8A85686-64E1-4FC9-8870-D4508549BBE0}">
      <dgm:prSet/>
      <dgm:spPr/>
      <dgm:t>
        <a:bodyPr/>
        <a:lstStyle/>
        <a:p>
          <a:endParaRPr lang="en-GB"/>
        </a:p>
      </dgm:t>
    </dgm:pt>
    <dgm:pt modelId="{705FF4A2-A2B6-4E25-B5EB-12C1936D4947}" type="sibTrans" cxnId="{A8A85686-64E1-4FC9-8870-D4508549BBE0}">
      <dgm:prSet/>
      <dgm:spPr/>
      <dgm:t>
        <a:bodyPr/>
        <a:lstStyle/>
        <a:p>
          <a:endParaRPr lang="en-GB"/>
        </a:p>
      </dgm:t>
    </dgm:pt>
    <dgm:pt modelId="{CAF816E4-6C5C-448E-9D60-DB4E2B0F231C}" type="pres">
      <dgm:prSet presAssocID="{768E8B04-71BA-4490-AC1D-0F6351EE2F09}" presName="linear" presStyleCnt="0">
        <dgm:presLayoutVars>
          <dgm:dir/>
          <dgm:animLvl val="lvl"/>
          <dgm:resizeHandles val="exact"/>
        </dgm:presLayoutVars>
      </dgm:prSet>
      <dgm:spPr/>
      <dgm:t>
        <a:bodyPr/>
        <a:lstStyle/>
        <a:p>
          <a:endParaRPr lang="en-US"/>
        </a:p>
      </dgm:t>
    </dgm:pt>
    <dgm:pt modelId="{EFC8D189-2C85-4BDB-998F-08B4A35DEF9B}" type="pres">
      <dgm:prSet presAssocID="{2F4F2FEF-353A-48E2-85EC-724DFEEA98E5}" presName="parentLin" presStyleCnt="0"/>
      <dgm:spPr/>
    </dgm:pt>
    <dgm:pt modelId="{5EE47139-141E-4AB1-9584-F3822FCEE731}" type="pres">
      <dgm:prSet presAssocID="{2F4F2FEF-353A-48E2-85EC-724DFEEA98E5}" presName="parentLeftMargin" presStyleLbl="node1" presStyleIdx="0" presStyleCnt="4"/>
      <dgm:spPr/>
      <dgm:t>
        <a:bodyPr/>
        <a:lstStyle/>
        <a:p>
          <a:endParaRPr lang="en-US"/>
        </a:p>
      </dgm:t>
    </dgm:pt>
    <dgm:pt modelId="{DC691C09-0AB4-4884-A81B-44BFDCCBA3A6}" type="pres">
      <dgm:prSet presAssocID="{2F4F2FEF-353A-48E2-85EC-724DFEEA98E5}" presName="parentText" presStyleLbl="node1" presStyleIdx="0" presStyleCnt="4">
        <dgm:presLayoutVars>
          <dgm:chMax val="0"/>
          <dgm:bulletEnabled val="1"/>
        </dgm:presLayoutVars>
      </dgm:prSet>
      <dgm:spPr/>
      <dgm:t>
        <a:bodyPr/>
        <a:lstStyle/>
        <a:p>
          <a:endParaRPr lang="en-US"/>
        </a:p>
      </dgm:t>
    </dgm:pt>
    <dgm:pt modelId="{6C0F4981-6028-44AD-9453-C6C294BA7242}" type="pres">
      <dgm:prSet presAssocID="{2F4F2FEF-353A-48E2-85EC-724DFEEA98E5}" presName="negativeSpace" presStyleCnt="0"/>
      <dgm:spPr/>
    </dgm:pt>
    <dgm:pt modelId="{2E2EA925-F3A2-4E5F-AFFC-AF5F98655C47}" type="pres">
      <dgm:prSet presAssocID="{2F4F2FEF-353A-48E2-85EC-724DFEEA98E5}" presName="childText" presStyleLbl="conFgAcc1" presStyleIdx="0" presStyleCnt="4">
        <dgm:presLayoutVars>
          <dgm:bulletEnabled val="1"/>
        </dgm:presLayoutVars>
      </dgm:prSet>
      <dgm:spPr/>
    </dgm:pt>
    <dgm:pt modelId="{BEF78A89-B71F-4D68-84B7-41E59B9C6149}" type="pres">
      <dgm:prSet presAssocID="{AD60569D-E11B-4D20-83E2-50A59F23AE8B}" presName="spaceBetweenRectangles" presStyleCnt="0"/>
      <dgm:spPr/>
    </dgm:pt>
    <dgm:pt modelId="{DD80A003-A3DC-4DEC-A07B-CB07BF33D007}" type="pres">
      <dgm:prSet presAssocID="{47B6C9D9-610E-49F0-9396-2CCAF45E7687}" presName="parentLin" presStyleCnt="0"/>
      <dgm:spPr/>
    </dgm:pt>
    <dgm:pt modelId="{8825E884-FADB-492F-BB48-44623D8A6062}" type="pres">
      <dgm:prSet presAssocID="{47B6C9D9-610E-49F0-9396-2CCAF45E7687}" presName="parentLeftMargin" presStyleLbl="node1" presStyleIdx="0" presStyleCnt="4"/>
      <dgm:spPr/>
      <dgm:t>
        <a:bodyPr/>
        <a:lstStyle/>
        <a:p>
          <a:endParaRPr lang="en-US"/>
        </a:p>
      </dgm:t>
    </dgm:pt>
    <dgm:pt modelId="{6728840C-E5AF-4201-9F5C-4EC87412409B}" type="pres">
      <dgm:prSet presAssocID="{47B6C9D9-610E-49F0-9396-2CCAF45E7687}" presName="parentText" presStyleLbl="node1" presStyleIdx="1" presStyleCnt="4">
        <dgm:presLayoutVars>
          <dgm:chMax val="0"/>
          <dgm:bulletEnabled val="1"/>
        </dgm:presLayoutVars>
      </dgm:prSet>
      <dgm:spPr/>
      <dgm:t>
        <a:bodyPr/>
        <a:lstStyle/>
        <a:p>
          <a:endParaRPr lang="en-US"/>
        </a:p>
      </dgm:t>
    </dgm:pt>
    <dgm:pt modelId="{32FF176A-7126-4B8F-8B4D-96580D327266}" type="pres">
      <dgm:prSet presAssocID="{47B6C9D9-610E-49F0-9396-2CCAF45E7687}" presName="negativeSpace" presStyleCnt="0"/>
      <dgm:spPr/>
    </dgm:pt>
    <dgm:pt modelId="{A4BC28EB-8ED8-40BA-A08D-B1BF1C76AC32}" type="pres">
      <dgm:prSet presAssocID="{47B6C9D9-610E-49F0-9396-2CCAF45E7687}" presName="childText" presStyleLbl="conFgAcc1" presStyleIdx="1" presStyleCnt="4">
        <dgm:presLayoutVars>
          <dgm:bulletEnabled val="1"/>
        </dgm:presLayoutVars>
      </dgm:prSet>
      <dgm:spPr/>
    </dgm:pt>
    <dgm:pt modelId="{2D87A23D-9F51-4D8C-BF82-EECE332EA732}" type="pres">
      <dgm:prSet presAssocID="{A2C95995-EBAB-4A8E-9A8D-2156A227EC9A}" presName="spaceBetweenRectangles" presStyleCnt="0"/>
      <dgm:spPr/>
    </dgm:pt>
    <dgm:pt modelId="{2245F09D-0C57-455B-AA13-FB7CE5C3CEC7}" type="pres">
      <dgm:prSet presAssocID="{21A05909-3ED0-42A7-BFE7-6BACF3F09B0A}" presName="parentLin" presStyleCnt="0"/>
      <dgm:spPr/>
    </dgm:pt>
    <dgm:pt modelId="{1FAEDDA5-A54E-4215-9329-16188B9B9D97}" type="pres">
      <dgm:prSet presAssocID="{21A05909-3ED0-42A7-BFE7-6BACF3F09B0A}" presName="parentLeftMargin" presStyleLbl="node1" presStyleIdx="1" presStyleCnt="4"/>
      <dgm:spPr/>
      <dgm:t>
        <a:bodyPr/>
        <a:lstStyle/>
        <a:p>
          <a:endParaRPr lang="en-US"/>
        </a:p>
      </dgm:t>
    </dgm:pt>
    <dgm:pt modelId="{96A1D5F2-1FE6-42C8-8504-4FBBFE298032}" type="pres">
      <dgm:prSet presAssocID="{21A05909-3ED0-42A7-BFE7-6BACF3F09B0A}" presName="parentText" presStyleLbl="node1" presStyleIdx="2" presStyleCnt="4">
        <dgm:presLayoutVars>
          <dgm:chMax val="0"/>
          <dgm:bulletEnabled val="1"/>
        </dgm:presLayoutVars>
      </dgm:prSet>
      <dgm:spPr/>
      <dgm:t>
        <a:bodyPr/>
        <a:lstStyle/>
        <a:p>
          <a:endParaRPr lang="en-US"/>
        </a:p>
      </dgm:t>
    </dgm:pt>
    <dgm:pt modelId="{B86D2A88-5EC0-40C0-B9AB-961A934161FA}" type="pres">
      <dgm:prSet presAssocID="{21A05909-3ED0-42A7-BFE7-6BACF3F09B0A}" presName="negativeSpace" presStyleCnt="0"/>
      <dgm:spPr/>
    </dgm:pt>
    <dgm:pt modelId="{0B34B1F8-7679-4AB9-A1F6-EFE9D9D795F9}" type="pres">
      <dgm:prSet presAssocID="{21A05909-3ED0-42A7-BFE7-6BACF3F09B0A}" presName="childText" presStyleLbl="conFgAcc1" presStyleIdx="2" presStyleCnt="4">
        <dgm:presLayoutVars>
          <dgm:bulletEnabled val="1"/>
        </dgm:presLayoutVars>
      </dgm:prSet>
      <dgm:spPr/>
    </dgm:pt>
    <dgm:pt modelId="{DD2638AD-A7C7-4CE5-9AE9-2490A402BB2F}" type="pres">
      <dgm:prSet presAssocID="{4AB2CF41-08ED-4F2E-B7CE-5C00D4F801E8}" presName="spaceBetweenRectangles" presStyleCnt="0"/>
      <dgm:spPr/>
    </dgm:pt>
    <dgm:pt modelId="{51E521C6-AD92-4294-97B8-2E1779DD56FA}" type="pres">
      <dgm:prSet presAssocID="{627D0FFD-1981-405A-A437-221870645D9C}" presName="parentLin" presStyleCnt="0"/>
      <dgm:spPr/>
    </dgm:pt>
    <dgm:pt modelId="{1F2B3C2C-48F1-4F5A-B945-B65DAB7C59A6}" type="pres">
      <dgm:prSet presAssocID="{627D0FFD-1981-405A-A437-221870645D9C}" presName="parentLeftMargin" presStyleLbl="node1" presStyleIdx="2" presStyleCnt="4"/>
      <dgm:spPr/>
      <dgm:t>
        <a:bodyPr/>
        <a:lstStyle/>
        <a:p>
          <a:endParaRPr lang="en-US"/>
        </a:p>
      </dgm:t>
    </dgm:pt>
    <dgm:pt modelId="{E762ACA3-92E3-4A1D-AE90-A6C741E76B96}" type="pres">
      <dgm:prSet presAssocID="{627D0FFD-1981-405A-A437-221870645D9C}" presName="parentText" presStyleLbl="node1" presStyleIdx="3" presStyleCnt="4">
        <dgm:presLayoutVars>
          <dgm:chMax val="0"/>
          <dgm:bulletEnabled val="1"/>
        </dgm:presLayoutVars>
      </dgm:prSet>
      <dgm:spPr/>
      <dgm:t>
        <a:bodyPr/>
        <a:lstStyle/>
        <a:p>
          <a:endParaRPr lang="en-US"/>
        </a:p>
      </dgm:t>
    </dgm:pt>
    <dgm:pt modelId="{8CB5CF2C-FB30-42BB-923D-F722111E4E28}" type="pres">
      <dgm:prSet presAssocID="{627D0FFD-1981-405A-A437-221870645D9C}" presName="negativeSpace" presStyleCnt="0"/>
      <dgm:spPr/>
    </dgm:pt>
    <dgm:pt modelId="{A621011B-06A7-45E2-AAF6-5066140C76AE}" type="pres">
      <dgm:prSet presAssocID="{627D0FFD-1981-405A-A437-221870645D9C}" presName="childText" presStyleLbl="conFgAcc1" presStyleIdx="3" presStyleCnt="4">
        <dgm:presLayoutVars>
          <dgm:bulletEnabled val="1"/>
        </dgm:presLayoutVars>
      </dgm:prSet>
      <dgm:spPr/>
    </dgm:pt>
  </dgm:ptLst>
  <dgm:cxnLst>
    <dgm:cxn modelId="{628D828A-E062-4D96-8FD5-DFC754FF10A8}" type="presOf" srcId="{768E8B04-71BA-4490-AC1D-0F6351EE2F09}" destId="{CAF816E4-6C5C-448E-9D60-DB4E2B0F231C}" srcOrd="0" destOrd="0" presId="urn:microsoft.com/office/officeart/2005/8/layout/list1"/>
    <dgm:cxn modelId="{82FE09D8-244D-4C31-926F-63986A010D24}" type="presOf" srcId="{627D0FFD-1981-405A-A437-221870645D9C}" destId="{E762ACA3-92E3-4A1D-AE90-A6C741E76B96}" srcOrd="1" destOrd="0" presId="urn:microsoft.com/office/officeart/2005/8/layout/list1"/>
    <dgm:cxn modelId="{98D1F2BA-7836-4B17-8894-F6F3E1772A5D}" srcId="{768E8B04-71BA-4490-AC1D-0F6351EE2F09}" destId="{47B6C9D9-610E-49F0-9396-2CCAF45E7687}" srcOrd="1" destOrd="0" parTransId="{0EE3C489-8D62-4441-8CF1-2728C40882E6}" sibTransId="{A2C95995-EBAB-4A8E-9A8D-2156A227EC9A}"/>
    <dgm:cxn modelId="{8350E5A6-1002-4EC8-A368-C51044B5F4BE}" type="presOf" srcId="{47B6C9D9-610E-49F0-9396-2CCAF45E7687}" destId="{6728840C-E5AF-4201-9F5C-4EC87412409B}" srcOrd="1" destOrd="0" presId="urn:microsoft.com/office/officeart/2005/8/layout/list1"/>
    <dgm:cxn modelId="{059C93F1-B1DE-4F4E-BEFF-86C9E895AFE6}" type="presOf" srcId="{2F4F2FEF-353A-48E2-85EC-724DFEEA98E5}" destId="{DC691C09-0AB4-4884-A81B-44BFDCCBA3A6}" srcOrd="1" destOrd="0" presId="urn:microsoft.com/office/officeart/2005/8/layout/list1"/>
    <dgm:cxn modelId="{869B5425-2A3A-464C-9E2C-6F809DF07197}" type="presOf" srcId="{21A05909-3ED0-42A7-BFE7-6BACF3F09B0A}" destId="{1FAEDDA5-A54E-4215-9329-16188B9B9D97}" srcOrd="0" destOrd="0" presId="urn:microsoft.com/office/officeart/2005/8/layout/list1"/>
    <dgm:cxn modelId="{E2AF47C3-EDB8-40DC-B069-70075642B2FE}" srcId="{768E8B04-71BA-4490-AC1D-0F6351EE2F09}" destId="{21A05909-3ED0-42A7-BFE7-6BACF3F09B0A}" srcOrd="2" destOrd="0" parTransId="{A34B9A54-4E10-4921-9BE1-F21B97FAC1B5}" sibTransId="{4AB2CF41-08ED-4F2E-B7CE-5C00D4F801E8}"/>
    <dgm:cxn modelId="{A8A85686-64E1-4FC9-8870-D4508549BBE0}" srcId="{768E8B04-71BA-4490-AC1D-0F6351EE2F09}" destId="{627D0FFD-1981-405A-A437-221870645D9C}" srcOrd="3" destOrd="0" parTransId="{F11114FC-5314-438D-9031-BD06859C295E}" sibTransId="{705FF4A2-A2B6-4E25-B5EB-12C1936D4947}"/>
    <dgm:cxn modelId="{009B9630-D044-4893-8619-CCEB32BA577D}" type="presOf" srcId="{2F4F2FEF-353A-48E2-85EC-724DFEEA98E5}" destId="{5EE47139-141E-4AB1-9584-F3822FCEE731}" srcOrd="0" destOrd="0" presId="urn:microsoft.com/office/officeart/2005/8/layout/list1"/>
    <dgm:cxn modelId="{94822C04-9809-4C64-BF75-49FC5CD1694C}" type="presOf" srcId="{47B6C9D9-610E-49F0-9396-2CCAF45E7687}" destId="{8825E884-FADB-492F-BB48-44623D8A6062}" srcOrd="0" destOrd="0" presId="urn:microsoft.com/office/officeart/2005/8/layout/list1"/>
    <dgm:cxn modelId="{98F4E9B2-7859-4190-BC77-C16FBDC2DE6D}" srcId="{768E8B04-71BA-4490-AC1D-0F6351EE2F09}" destId="{2F4F2FEF-353A-48E2-85EC-724DFEEA98E5}" srcOrd="0" destOrd="0" parTransId="{237EA81D-90B1-485C-A276-23E64BE798FA}" sibTransId="{AD60569D-E11B-4D20-83E2-50A59F23AE8B}"/>
    <dgm:cxn modelId="{933D4F2F-C1F6-4FBF-A914-6BC231411168}" type="presOf" srcId="{21A05909-3ED0-42A7-BFE7-6BACF3F09B0A}" destId="{96A1D5F2-1FE6-42C8-8504-4FBBFE298032}" srcOrd="1" destOrd="0" presId="urn:microsoft.com/office/officeart/2005/8/layout/list1"/>
    <dgm:cxn modelId="{4F0DCBF9-7752-4AF0-9003-619F2D0A173D}" type="presOf" srcId="{627D0FFD-1981-405A-A437-221870645D9C}" destId="{1F2B3C2C-48F1-4F5A-B945-B65DAB7C59A6}" srcOrd="0" destOrd="0" presId="urn:microsoft.com/office/officeart/2005/8/layout/list1"/>
    <dgm:cxn modelId="{4548DB80-88EB-4408-9296-DDB114C08F3E}" type="presParOf" srcId="{CAF816E4-6C5C-448E-9D60-DB4E2B0F231C}" destId="{EFC8D189-2C85-4BDB-998F-08B4A35DEF9B}" srcOrd="0" destOrd="0" presId="urn:microsoft.com/office/officeart/2005/8/layout/list1"/>
    <dgm:cxn modelId="{F6DB7FE7-A119-49D2-B8E2-9C9EA4BE283B}" type="presParOf" srcId="{EFC8D189-2C85-4BDB-998F-08B4A35DEF9B}" destId="{5EE47139-141E-4AB1-9584-F3822FCEE731}" srcOrd="0" destOrd="0" presId="urn:microsoft.com/office/officeart/2005/8/layout/list1"/>
    <dgm:cxn modelId="{54E18A21-382D-4F3E-BAF4-712A56829534}" type="presParOf" srcId="{EFC8D189-2C85-4BDB-998F-08B4A35DEF9B}" destId="{DC691C09-0AB4-4884-A81B-44BFDCCBA3A6}" srcOrd="1" destOrd="0" presId="urn:microsoft.com/office/officeart/2005/8/layout/list1"/>
    <dgm:cxn modelId="{E9409DF6-4DFA-4772-84E3-27D536F1AC87}" type="presParOf" srcId="{CAF816E4-6C5C-448E-9D60-DB4E2B0F231C}" destId="{6C0F4981-6028-44AD-9453-C6C294BA7242}" srcOrd="1" destOrd="0" presId="urn:microsoft.com/office/officeart/2005/8/layout/list1"/>
    <dgm:cxn modelId="{6B73C52B-97AA-4AD6-B146-60EA271BD430}" type="presParOf" srcId="{CAF816E4-6C5C-448E-9D60-DB4E2B0F231C}" destId="{2E2EA925-F3A2-4E5F-AFFC-AF5F98655C47}" srcOrd="2" destOrd="0" presId="urn:microsoft.com/office/officeart/2005/8/layout/list1"/>
    <dgm:cxn modelId="{235CB7BB-2641-4638-8AF5-E5AC5B6DC3C3}" type="presParOf" srcId="{CAF816E4-6C5C-448E-9D60-DB4E2B0F231C}" destId="{BEF78A89-B71F-4D68-84B7-41E59B9C6149}" srcOrd="3" destOrd="0" presId="urn:microsoft.com/office/officeart/2005/8/layout/list1"/>
    <dgm:cxn modelId="{667C3C17-D2EB-4EE1-A515-D49520D5CFBB}" type="presParOf" srcId="{CAF816E4-6C5C-448E-9D60-DB4E2B0F231C}" destId="{DD80A003-A3DC-4DEC-A07B-CB07BF33D007}" srcOrd="4" destOrd="0" presId="urn:microsoft.com/office/officeart/2005/8/layout/list1"/>
    <dgm:cxn modelId="{FC7E03F8-FA0E-43D3-8D33-7D57AABAFA24}" type="presParOf" srcId="{DD80A003-A3DC-4DEC-A07B-CB07BF33D007}" destId="{8825E884-FADB-492F-BB48-44623D8A6062}" srcOrd="0" destOrd="0" presId="urn:microsoft.com/office/officeart/2005/8/layout/list1"/>
    <dgm:cxn modelId="{5371D3B1-BE63-4DEE-A3BA-B8BF90B370C7}" type="presParOf" srcId="{DD80A003-A3DC-4DEC-A07B-CB07BF33D007}" destId="{6728840C-E5AF-4201-9F5C-4EC87412409B}" srcOrd="1" destOrd="0" presId="urn:microsoft.com/office/officeart/2005/8/layout/list1"/>
    <dgm:cxn modelId="{C1AA77EA-3FC7-40E1-987C-928FF593FC19}" type="presParOf" srcId="{CAF816E4-6C5C-448E-9D60-DB4E2B0F231C}" destId="{32FF176A-7126-4B8F-8B4D-96580D327266}" srcOrd="5" destOrd="0" presId="urn:microsoft.com/office/officeart/2005/8/layout/list1"/>
    <dgm:cxn modelId="{D200AEFE-0D09-4368-990E-F8F5AB230CDF}" type="presParOf" srcId="{CAF816E4-6C5C-448E-9D60-DB4E2B0F231C}" destId="{A4BC28EB-8ED8-40BA-A08D-B1BF1C76AC32}" srcOrd="6" destOrd="0" presId="urn:microsoft.com/office/officeart/2005/8/layout/list1"/>
    <dgm:cxn modelId="{E84CA38A-9799-4416-92C4-14DC23ED5AEF}" type="presParOf" srcId="{CAF816E4-6C5C-448E-9D60-DB4E2B0F231C}" destId="{2D87A23D-9F51-4D8C-BF82-EECE332EA732}" srcOrd="7" destOrd="0" presId="urn:microsoft.com/office/officeart/2005/8/layout/list1"/>
    <dgm:cxn modelId="{1A7474D2-66E3-44C1-B7FB-7C89844BC31C}" type="presParOf" srcId="{CAF816E4-6C5C-448E-9D60-DB4E2B0F231C}" destId="{2245F09D-0C57-455B-AA13-FB7CE5C3CEC7}" srcOrd="8" destOrd="0" presId="urn:microsoft.com/office/officeart/2005/8/layout/list1"/>
    <dgm:cxn modelId="{5A64461A-7965-4D87-9E16-5EBF4BD65747}" type="presParOf" srcId="{2245F09D-0C57-455B-AA13-FB7CE5C3CEC7}" destId="{1FAEDDA5-A54E-4215-9329-16188B9B9D97}" srcOrd="0" destOrd="0" presId="urn:microsoft.com/office/officeart/2005/8/layout/list1"/>
    <dgm:cxn modelId="{697B2EBC-7C08-42E7-ACDD-10719803E365}" type="presParOf" srcId="{2245F09D-0C57-455B-AA13-FB7CE5C3CEC7}" destId="{96A1D5F2-1FE6-42C8-8504-4FBBFE298032}" srcOrd="1" destOrd="0" presId="urn:microsoft.com/office/officeart/2005/8/layout/list1"/>
    <dgm:cxn modelId="{9194303F-151D-4340-9D58-B73977C9B11E}" type="presParOf" srcId="{CAF816E4-6C5C-448E-9D60-DB4E2B0F231C}" destId="{B86D2A88-5EC0-40C0-B9AB-961A934161FA}" srcOrd="9" destOrd="0" presId="urn:microsoft.com/office/officeart/2005/8/layout/list1"/>
    <dgm:cxn modelId="{066AE621-0900-41E3-BB82-CAF6D28CAF49}" type="presParOf" srcId="{CAF816E4-6C5C-448E-9D60-DB4E2B0F231C}" destId="{0B34B1F8-7679-4AB9-A1F6-EFE9D9D795F9}" srcOrd="10" destOrd="0" presId="urn:microsoft.com/office/officeart/2005/8/layout/list1"/>
    <dgm:cxn modelId="{8BF1E4CA-97F3-452C-96E6-51198752A75B}" type="presParOf" srcId="{CAF816E4-6C5C-448E-9D60-DB4E2B0F231C}" destId="{DD2638AD-A7C7-4CE5-9AE9-2490A402BB2F}" srcOrd="11" destOrd="0" presId="urn:microsoft.com/office/officeart/2005/8/layout/list1"/>
    <dgm:cxn modelId="{CDE18B0D-3755-4F93-A836-997C84FA0E7B}" type="presParOf" srcId="{CAF816E4-6C5C-448E-9D60-DB4E2B0F231C}" destId="{51E521C6-AD92-4294-97B8-2E1779DD56FA}" srcOrd="12" destOrd="0" presId="urn:microsoft.com/office/officeart/2005/8/layout/list1"/>
    <dgm:cxn modelId="{54B00E8F-2497-4B17-A970-BC9B80313BD9}" type="presParOf" srcId="{51E521C6-AD92-4294-97B8-2E1779DD56FA}" destId="{1F2B3C2C-48F1-4F5A-B945-B65DAB7C59A6}" srcOrd="0" destOrd="0" presId="urn:microsoft.com/office/officeart/2005/8/layout/list1"/>
    <dgm:cxn modelId="{3AB62D52-EE37-4432-AC6B-033D1F2A8B71}" type="presParOf" srcId="{51E521C6-AD92-4294-97B8-2E1779DD56FA}" destId="{E762ACA3-92E3-4A1D-AE90-A6C741E76B96}" srcOrd="1" destOrd="0" presId="urn:microsoft.com/office/officeart/2005/8/layout/list1"/>
    <dgm:cxn modelId="{BCAFDDD7-6022-40EF-9B42-754471A8D928}" type="presParOf" srcId="{CAF816E4-6C5C-448E-9D60-DB4E2B0F231C}" destId="{8CB5CF2C-FB30-42BB-923D-F722111E4E28}" srcOrd="13" destOrd="0" presId="urn:microsoft.com/office/officeart/2005/8/layout/list1"/>
    <dgm:cxn modelId="{1ADAA521-F79A-4C8F-931F-4C1DDF5F2837}" type="presParOf" srcId="{CAF816E4-6C5C-448E-9D60-DB4E2B0F231C}" destId="{A621011B-06A7-45E2-AAF6-5066140C76AE}"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E6EC4E-9552-4D19-AF78-78F02589B894}"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GB"/>
        </a:p>
      </dgm:t>
    </dgm:pt>
    <dgm:pt modelId="{971A5CA7-A12C-4689-8982-B630AFCB3325}">
      <dgm:prSet phldrT="[Text]"/>
      <dgm:spPr/>
      <dgm:t>
        <a:bodyPr/>
        <a:lstStyle/>
        <a:p>
          <a:r>
            <a:rPr lang="en-US" dirty="0"/>
            <a:t>Agree</a:t>
          </a:r>
          <a:endParaRPr lang="en-GB" dirty="0"/>
        </a:p>
      </dgm:t>
    </dgm:pt>
    <dgm:pt modelId="{93E4BEBC-C972-48EC-BAF4-F78C0DC2A40A}" type="parTrans" cxnId="{2F2F5AEC-067D-4F78-BC97-CDF30025DEE5}">
      <dgm:prSet/>
      <dgm:spPr/>
      <dgm:t>
        <a:bodyPr/>
        <a:lstStyle/>
        <a:p>
          <a:endParaRPr lang="en-GB"/>
        </a:p>
      </dgm:t>
    </dgm:pt>
    <dgm:pt modelId="{4FA56D92-229A-483C-A464-3C82A85B917E}" type="sibTrans" cxnId="{2F2F5AEC-067D-4F78-BC97-CDF30025DEE5}">
      <dgm:prSet/>
      <dgm:spPr/>
      <dgm:t>
        <a:bodyPr/>
        <a:lstStyle/>
        <a:p>
          <a:endParaRPr lang="en-GB"/>
        </a:p>
      </dgm:t>
    </dgm:pt>
    <dgm:pt modelId="{4D7B23AA-670D-43B4-AD01-D5EE9A3FF3F2}">
      <dgm:prSet phldrT="[Text]"/>
      <dgm:spPr/>
      <dgm:t>
        <a:bodyPr/>
        <a:lstStyle/>
        <a:p>
          <a:r>
            <a:rPr lang="en-US" dirty="0"/>
            <a:t>Record</a:t>
          </a:r>
          <a:endParaRPr lang="en-GB" dirty="0"/>
        </a:p>
      </dgm:t>
    </dgm:pt>
    <dgm:pt modelId="{F03211DE-EC44-43DC-BA5C-9546D643908C}" type="parTrans" cxnId="{F767ECC7-ECFE-4F8A-8D9B-CF2C8E248EBB}">
      <dgm:prSet/>
      <dgm:spPr/>
      <dgm:t>
        <a:bodyPr/>
        <a:lstStyle/>
        <a:p>
          <a:endParaRPr lang="en-GB"/>
        </a:p>
      </dgm:t>
    </dgm:pt>
    <dgm:pt modelId="{089CD461-0F97-4425-BF13-1BBAB5D35FFF}" type="sibTrans" cxnId="{F767ECC7-ECFE-4F8A-8D9B-CF2C8E248EBB}">
      <dgm:prSet/>
      <dgm:spPr/>
      <dgm:t>
        <a:bodyPr/>
        <a:lstStyle/>
        <a:p>
          <a:endParaRPr lang="en-GB"/>
        </a:p>
      </dgm:t>
    </dgm:pt>
    <dgm:pt modelId="{B942B8DF-1762-48C7-80B3-6543A5A4C28B}">
      <dgm:prSet phldrT="[Text]"/>
      <dgm:spPr/>
      <dgm:t>
        <a:bodyPr/>
        <a:lstStyle/>
        <a:p>
          <a:r>
            <a:rPr lang="en-US" dirty="0"/>
            <a:t>Call</a:t>
          </a:r>
          <a:endParaRPr lang="en-GB" dirty="0"/>
        </a:p>
      </dgm:t>
    </dgm:pt>
    <dgm:pt modelId="{329D4294-7E39-4CDE-B17E-18964638023F}" type="parTrans" cxnId="{415432B4-50B6-4B31-AD67-DEE1DC02715F}">
      <dgm:prSet/>
      <dgm:spPr/>
      <dgm:t>
        <a:bodyPr/>
        <a:lstStyle/>
        <a:p>
          <a:endParaRPr lang="en-GB"/>
        </a:p>
      </dgm:t>
    </dgm:pt>
    <dgm:pt modelId="{BCD41C6C-1AF6-4D28-9BFF-FCD8D116BD0F}" type="sibTrans" cxnId="{415432B4-50B6-4B31-AD67-DEE1DC02715F}">
      <dgm:prSet/>
      <dgm:spPr/>
      <dgm:t>
        <a:bodyPr/>
        <a:lstStyle/>
        <a:p>
          <a:endParaRPr lang="en-GB"/>
        </a:p>
      </dgm:t>
    </dgm:pt>
    <dgm:pt modelId="{8DE5956B-1A28-43EA-839F-B0B1ED5338A3}">
      <dgm:prSet phldrT="[Text]"/>
      <dgm:spPr/>
      <dgm:t>
        <a:bodyPr/>
        <a:lstStyle/>
        <a:p>
          <a:r>
            <a:rPr lang="en-US" dirty="0"/>
            <a:t>Review</a:t>
          </a:r>
          <a:endParaRPr lang="en-GB" dirty="0"/>
        </a:p>
      </dgm:t>
    </dgm:pt>
    <dgm:pt modelId="{D129AB56-D888-401C-BD4F-723AE5A36D9F}" type="parTrans" cxnId="{9AFFFD58-3C7E-4B81-BD4A-9BF9432175F1}">
      <dgm:prSet/>
      <dgm:spPr/>
      <dgm:t>
        <a:bodyPr/>
        <a:lstStyle/>
        <a:p>
          <a:endParaRPr lang="en-GB"/>
        </a:p>
      </dgm:t>
    </dgm:pt>
    <dgm:pt modelId="{705C36E3-F3BF-43B5-93A2-CBD7383DD4A6}" type="sibTrans" cxnId="{9AFFFD58-3C7E-4B81-BD4A-9BF9432175F1}">
      <dgm:prSet/>
      <dgm:spPr/>
      <dgm:t>
        <a:bodyPr/>
        <a:lstStyle/>
        <a:p>
          <a:endParaRPr lang="en-GB"/>
        </a:p>
      </dgm:t>
    </dgm:pt>
    <dgm:pt modelId="{F1A3FE71-0FEE-4711-B888-29E3A2EBC820}" type="pres">
      <dgm:prSet presAssocID="{53E6EC4E-9552-4D19-AF78-78F02589B894}" presName="Name0" presStyleCnt="0">
        <dgm:presLayoutVars>
          <dgm:chMax val="7"/>
          <dgm:chPref val="7"/>
          <dgm:dir/>
          <dgm:animLvl val="lvl"/>
        </dgm:presLayoutVars>
      </dgm:prSet>
      <dgm:spPr/>
      <dgm:t>
        <a:bodyPr/>
        <a:lstStyle/>
        <a:p>
          <a:endParaRPr lang="en-US"/>
        </a:p>
      </dgm:t>
    </dgm:pt>
    <dgm:pt modelId="{10259DD8-BFEC-4171-8E22-1681B826BE14}" type="pres">
      <dgm:prSet presAssocID="{B942B8DF-1762-48C7-80B3-6543A5A4C28B}" presName="Accent1" presStyleCnt="0"/>
      <dgm:spPr/>
    </dgm:pt>
    <dgm:pt modelId="{E163031B-5F9C-4C62-BFF2-ECCA67AA60E1}" type="pres">
      <dgm:prSet presAssocID="{B942B8DF-1762-48C7-80B3-6543A5A4C28B}" presName="Accent" presStyleLbl="node1" presStyleIdx="0" presStyleCnt="4"/>
      <dgm:spPr/>
    </dgm:pt>
    <dgm:pt modelId="{0B495979-7519-4DBB-B56C-ABD312289C67}" type="pres">
      <dgm:prSet presAssocID="{B942B8DF-1762-48C7-80B3-6543A5A4C28B}" presName="Parent1" presStyleLbl="revTx" presStyleIdx="0" presStyleCnt="4">
        <dgm:presLayoutVars>
          <dgm:chMax val="1"/>
          <dgm:chPref val="1"/>
          <dgm:bulletEnabled val="1"/>
        </dgm:presLayoutVars>
      </dgm:prSet>
      <dgm:spPr/>
      <dgm:t>
        <a:bodyPr/>
        <a:lstStyle/>
        <a:p>
          <a:endParaRPr lang="en-US"/>
        </a:p>
      </dgm:t>
    </dgm:pt>
    <dgm:pt modelId="{8BC14A25-95BB-46C8-894A-C3FF23C0224B}" type="pres">
      <dgm:prSet presAssocID="{971A5CA7-A12C-4689-8982-B630AFCB3325}" presName="Accent2" presStyleCnt="0"/>
      <dgm:spPr/>
    </dgm:pt>
    <dgm:pt modelId="{7901ED60-B733-49E0-8A62-0BE2D558ECA3}" type="pres">
      <dgm:prSet presAssocID="{971A5CA7-A12C-4689-8982-B630AFCB3325}" presName="Accent" presStyleLbl="node1" presStyleIdx="1" presStyleCnt="4"/>
      <dgm:spPr/>
    </dgm:pt>
    <dgm:pt modelId="{3ADC210C-706B-42D9-B8C9-540085A0A03F}" type="pres">
      <dgm:prSet presAssocID="{971A5CA7-A12C-4689-8982-B630AFCB3325}" presName="Parent2" presStyleLbl="revTx" presStyleIdx="1" presStyleCnt="4">
        <dgm:presLayoutVars>
          <dgm:chMax val="1"/>
          <dgm:chPref val="1"/>
          <dgm:bulletEnabled val="1"/>
        </dgm:presLayoutVars>
      </dgm:prSet>
      <dgm:spPr/>
      <dgm:t>
        <a:bodyPr/>
        <a:lstStyle/>
        <a:p>
          <a:endParaRPr lang="en-US"/>
        </a:p>
      </dgm:t>
    </dgm:pt>
    <dgm:pt modelId="{00E25616-4FEF-4F6A-80B3-92F2D80C7108}" type="pres">
      <dgm:prSet presAssocID="{4D7B23AA-670D-43B4-AD01-D5EE9A3FF3F2}" presName="Accent3" presStyleCnt="0"/>
      <dgm:spPr/>
    </dgm:pt>
    <dgm:pt modelId="{767BDD87-6065-41A3-8B10-D85FE1AA1DC5}" type="pres">
      <dgm:prSet presAssocID="{4D7B23AA-670D-43B4-AD01-D5EE9A3FF3F2}" presName="Accent" presStyleLbl="node1" presStyleIdx="2" presStyleCnt="4"/>
      <dgm:spPr/>
    </dgm:pt>
    <dgm:pt modelId="{5CCD6E4A-BB4D-49EA-A771-05757642F4C4}" type="pres">
      <dgm:prSet presAssocID="{4D7B23AA-670D-43B4-AD01-D5EE9A3FF3F2}" presName="Parent3" presStyleLbl="revTx" presStyleIdx="2" presStyleCnt="4">
        <dgm:presLayoutVars>
          <dgm:chMax val="1"/>
          <dgm:chPref val="1"/>
          <dgm:bulletEnabled val="1"/>
        </dgm:presLayoutVars>
      </dgm:prSet>
      <dgm:spPr/>
      <dgm:t>
        <a:bodyPr/>
        <a:lstStyle/>
        <a:p>
          <a:endParaRPr lang="en-US"/>
        </a:p>
      </dgm:t>
    </dgm:pt>
    <dgm:pt modelId="{CADB2189-CD76-499D-A054-02F882E37A0C}" type="pres">
      <dgm:prSet presAssocID="{8DE5956B-1A28-43EA-839F-B0B1ED5338A3}" presName="Accent4" presStyleCnt="0"/>
      <dgm:spPr/>
    </dgm:pt>
    <dgm:pt modelId="{EC97A2F8-60D5-40AF-BBC4-5DFE94251142}" type="pres">
      <dgm:prSet presAssocID="{8DE5956B-1A28-43EA-839F-B0B1ED5338A3}" presName="Accent" presStyleLbl="node1" presStyleIdx="3" presStyleCnt="4"/>
      <dgm:spPr/>
    </dgm:pt>
    <dgm:pt modelId="{3B673FA9-DE64-4CDC-8BC4-4D559E18B5DE}" type="pres">
      <dgm:prSet presAssocID="{8DE5956B-1A28-43EA-839F-B0B1ED5338A3}" presName="Parent4" presStyleLbl="revTx" presStyleIdx="3" presStyleCnt="4">
        <dgm:presLayoutVars>
          <dgm:chMax val="1"/>
          <dgm:chPref val="1"/>
          <dgm:bulletEnabled val="1"/>
        </dgm:presLayoutVars>
      </dgm:prSet>
      <dgm:spPr/>
      <dgm:t>
        <a:bodyPr/>
        <a:lstStyle/>
        <a:p>
          <a:endParaRPr lang="en-US"/>
        </a:p>
      </dgm:t>
    </dgm:pt>
  </dgm:ptLst>
  <dgm:cxnLst>
    <dgm:cxn modelId="{F767ECC7-ECFE-4F8A-8D9B-CF2C8E248EBB}" srcId="{53E6EC4E-9552-4D19-AF78-78F02589B894}" destId="{4D7B23AA-670D-43B4-AD01-D5EE9A3FF3F2}" srcOrd="2" destOrd="0" parTransId="{F03211DE-EC44-43DC-BA5C-9546D643908C}" sibTransId="{089CD461-0F97-4425-BF13-1BBAB5D35FFF}"/>
    <dgm:cxn modelId="{9AFFFD58-3C7E-4B81-BD4A-9BF9432175F1}" srcId="{53E6EC4E-9552-4D19-AF78-78F02589B894}" destId="{8DE5956B-1A28-43EA-839F-B0B1ED5338A3}" srcOrd="3" destOrd="0" parTransId="{D129AB56-D888-401C-BD4F-723AE5A36D9F}" sibTransId="{705C36E3-F3BF-43B5-93A2-CBD7383DD4A6}"/>
    <dgm:cxn modelId="{ADF00CD4-77D2-42FD-8585-58202FAFCAD8}" type="presOf" srcId="{B942B8DF-1762-48C7-80B3-6543A5A4C28B}" destId="{0B495979-7519-4DBB-B56C-ABD312289C67}" srcOrd="0" destOrd="0" presId="urn:microsoft.com/office/officeart/2009/layout/CircleArrowProcess"/>
    <dgm:cxn modelId="{AF69B904-9E84-40E3-9234-7FF61059FC78}" type="presOf" srcId="{53E6EC4E-9552-4D19-AF78-78F02589B894}" destId="{F1A3FE71-0FEE-4711-B888-29E3A2EBC820}" srcOrd="0" destOrd="0" presId="urn:microsoft.com/office/officeart/2009/layout/CircleArrowProcess"/>
    <dgm:cxn modelId="{73F9186A-4D55-45F6-8EA9-F41DAF38CBE2}" type="presOf" srcId="{971A5CA7-A12C-4689-8982-B630AFCB3325}" destId="{3ADC210C-706B-42D9-B8C9-540085A0A03F}" srcOrd="0" destOrd="0" presId="urn:microsoft.com/office/officeart/2009/layout/CircleArrowProcess"/>
    <dgm:cxn modelId="{2F2F5AEC-067D-4F78-BC97-CDF30025DEE5}" srcId="{53E6EC4E-9552-4D19-AF78-78F02589B894}" destId="{971A5CA7-A12C-4689-8982-B630AFCB3325}" srcOrd="1" destOrd="0" parTransId="{93E4BEBC-C972-48EC-BAF4-F78C0DC2A40A}" sibTransId="{4FA56D92-229A-483C-A464-3C82A85B917E}"/>
    <dgm:cxn modelId="{E43AC974-BCCB-4C68-B2D6-44DD50E02A2B}" type="presOf" srcId="{4D7B23AA-670D-43B4-AD01-D5EE9A3FF3F2}" destId="{5CCD6E4A-BB4D-49EA-A771-05757642F4C4}" srcOrd="0" destOrd="0" presId="urn:microsoft.com/office/officeart/2009/layout/CircleArrowProcess"/>
    <dgm:cxn modelId="{80D4A7A0-9DD0-4FED-98CF-28292973A74D}" type="presOf" srcId="{8DE5956B-1A28-43EA-839F-B0B1ED5338A3}" destId="{3B673FA9-DE64-4CDC-8BC4-4D559E18B5DE}" srcOrd="0" destOrd="0" presId="urn:microsoft.com/office/officeart/2009/layout/CircleArrowProcess"/>
    <dgm:cxn modelId="{415432B4-50B6-4B31-AD67-DEE1DC02715F}" srcId="{53E6EC4E-9552-4D19-AF78-78F02589B894}" destId="{B942B8DF-1762-48C7-80B3-6543A5A4C28B}" srcOrd="0" destOrd="0" parTransId="{329D4294-7E39-4CDE-B17E-18964638023F}" sibTransId="{BCD41C6C-1AF6-4D28-9BFF-FCD8D116BD0F}"/>
    <dgm:cxn modelId="{D60CBBF5-286D-435E-B2F4-66567134A4F3}" type="presParOf" srcId="{F1A3FE71-0FEE-4711-B888-29E3A2EBC820}" destId="{10259DD8-BFEC-4171-8E22-1681B826BE14}" srcOrd="0" destOrd="0" presId="urn:microsoft.com/office/officeart/2009/layout/CircleArrowProcess"/>
    <dgm:cxn modelId="{53915AC6-4A21-4EAF-8EA5-3E377CBD5D9B}" type="presParOf" srcId="{10259DD8-BFEC-4171-8E22-1681B826BE14}" destId="{E163031B-5F9C-4C62-BFF2-ECCA67AA60E1}" srcOrd="0" destOrd="0" presId="urn:microsoft.com/office/officeart/2009/layout/CircleArrowProcess"/>
    <dgm:cxn modelId="{D280F0B5-E31C-4B77-B69F-E1F7DD06D9FF}" type="presParOf" srcId="{F1A3FE71-0FEE-4711-B888-29E3A2EBC820}" destId="{0B495979-7519-4DBB-B56C-ABD312289C67}" srcOrd="1" destOrd="0" presId="urn:microsoft.com/office/officeart/2009/layout/CircleArrowProcess"/>
    <dgm:cxn modelId="{C10B3A4E-CC65-4602-9377-CEF07685A15B}" type="presParOf" srcId="{F1A3FE71-0FEE-4711-B888-29E3A2EBC820}" destId="{8BC14A25-95BB-46C8-894A-C3FF23C0224B}" srcOrd="2" destOrd="0" presId="urn:microsoft.com/office/officeart/2009/layout/CircleArrowProcess"/>
    <dgm:cxn modelId="{D51FDCEE-B90A-4CCE-9827-71B12BB3F176}" type="presParOf" srcId="{8BC14A25-95BB-46C8-894A-C3FF23C0224B}" destId="{7901ED60-B733-49E0-8A62-0BE2D558ECA3}" srcOrd="0" destOrd="0" presId="urn:microsoft.com/office/officeart/2009/layout/CircleArrowProcess"/>
    <dgm:cxn modelId="{A30FA495-BCAD-4814-BD60-F2FA8CD24C03}" type="presParOf" srcId="{F1A3FE71-0FEE-4711-B888-29E3A2EBC820}" destId="{3ADC210C-706B-42D9-B8C9-540085A0A03F}" srcOrd="3" destOrd="0" presId="urn:microsoft.com/office/officeart/2009/layout/CircleArrowProcess"/>
    <dgm:cxn modelId="{DE64516D-A401-44F0-95E3-08890D2FE796}" type="presParOf" srcId="{F1A3FE71-0FEE-4711-B888-29E3A2EBC820}" destId="{00E25616-4FEF-4F6A-80B3-92F2D80C7108}" srcOrd="4" destOrd="0" presId="urn:microsoft.com/office/officeart/2009/layout/CircleArrowProcess"/>
    <dgm:cxn modelId="{35A2CE11-F99A-4CE6-9195-4D0CB5162C82}" type="presParOf" srcId="{00E25616-4FEF-4F6A-80B3-92F2D80C7108}" destId="{767BDD87-6065-41A3-8B10-D85FE1AA1DC5}" srcOrd="0" destOrd="0" presId="urn:microsoft.com/office/officeart/2009/layout/CircleArrowProcess"/>
    <dgm:cxn modelId="{3B827B76-D94D-4DC9-AB2D-3A1005433AD6}" type="presParOf" srcId="{F1A3FE71-0FEE-4711-B888-29E3A2EBC820}" destId="{5CCD6E4A-BB4D-49EA-A771-05757642F4C4}" srcOrd="5" destOrd="0" presId="urn:microsoft.com/office/officeart/2009/layout/CircleArrowProcess"/>
    <dgm:cxn modelId="{DD03C67E-0900-40D3-8E61-5634B512CC3B}" type="presParOf" srcId="{F1A3FE71-0FEE-4711-B888-29E3A2EBC820}" destId="{CADB2189-CD76-499D-A054-02F882E37A0C}" srcOrd="6" destOrd="0" presId="urn:microsoft.com/office/officeart/2009/layout/CircleArrowProcess"/>
    <dgm:cxn modelId="{2A175F5D-08AA-4AE7-9189-3324DEEEB7F7}" type="presParOf" srcId="{CADB2189-CD76-499D-A054-02F882E37A0C}" destId="{EC97A2F8-60D5-40AF-BBC4-5DFE94251142}" srcOrd="0" destOrd="0" presId="urn:microsoft.com/office/officeart/2009/layout/CircleArrowProcess"/>
    <dgm:cxn modelId="{D68D557D-CD28-44CC-BF29-84340B55FD2D}" type="presParOf" srcId="{F1A3FE71-0FEE-4711-B888-29E3A2EBC820}" destId="{3B673FA9-DE64-4CDC-8BC4-4D559E18B5DE}"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EA925-F3A2-4E5F-AFFC-AF5F98655C47}">
      <dsp:nvSpPr>
        <dsp:cNvPr id="0" name=""/>
        <dsp:cNvSpPr/>
      </dsp:nvSpPr>
      <dsp:spPr>
        <a:xfrm>
          <a:off x="0" y="334999"/>
          <a:ext cx="60960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691C09-0AB4-4884-A81B-44BFDCCBA3A6}">
      <dsp:nvSpPr>
        <dsp:cNvPr id="0" name=""/>
        <dsp:cNvSpPr/>
      </dsp:nvSpPr>
      <dsp:spPr>
        <a:xfrm>
          <a:off x="304800" y="39799"/>
          <a:ext cx="42672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rPr>
            <a:t>Health and Social Care Partners</a:t>
          </a:r>
          <a:endParaRPr lang="en-GB" sz="2000" kern="1200" dirty="0"/>
        </a:p>
      </dsp:txBody>
      <dsp:txXfrm>
        <a:off x="333621" y="68620"/>
        <a:ext cx="4209558" cy="532758"/>
      </dsp:txXfrm>
    </dsp:sp>
    <dsp:sp modelId="{A4BC28EB-8ED8-40BA-A08D-B1BF1C76AC32}">
      <dsp:nvSpPr>
        <dsp:cNvPr id="0" name=""/>
        <dsp:cNvSpPr/>
      </dsp:nvSpPr>
      <dsp:spPr>
        <a:xfrm>
          <a:off x="0" y="1242199"/>
          <a:ext cx="60960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28840C-E5AF-4201-9F5C-4EC87412409B}">
      <dsp:nvSpPr>
        <dsp:cNvPr id="0" name=""/>
        <dsp:cNvSpPr/>
      </dsp:nvSpPr>
      <dsp:spPr>
        <a:xfrm>
          <a:off x="304800" y="947000"/>
          <a:ext cx="42672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rPr>
            <a:t>Third Sector Partners </a:t>
          </a:r>
          <a:endParaRPr lang="en-GB" sz="2000" kern="1200" dirty="0"/>
        </a:p>
      </dsp:txBody>
      <dsp:txXfrm>
        <a:off x="333621" y="975821"/>
        <a:ext cx="4209558" cy="532758"/>
      </dsp:txXfrm>
    </dsp:sp>
    <dsp:sp modelId="{0B34B1F8-7679-4AB9-A1F6-EFE9D9D795F9}">
      <dsp:nvSpPr>
        <dsp:cNvPr id="0" name=""/>
        <dsp:cNvSpPr/>
      </dsp:nvSpPr>
      <dsp:spPr>
        <a:xfrm>
          <a:off x="0" y="2149400"/>
          <a:ext cx="60960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A1D5F2-1FE6-42C8-8504-4FBBFE298032}">
      <dsp:nvSpPr>
        <dsp:cNvPr id="0" name=""/>
        <dsp:cNvSpPr/>
      </dsp:nvSpPr>
      <dsp:spPr>
        <a:xfrm>
          <a:off x="304800" y="1854200"/>
          <a:ext cx="42672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rPr>
            <a:t>Police Scotland</a:t>
          </a:r>
          <a:endParaRPr lang="en-GB" sz="2000" kern="1200" dirty="0"/>
        </a:p>
      </dsp:txBody>
      <dsp:txXfrm>
        <a:off x="333621" y="1883021"/>
        <a:ext cx="4209558" cy="532758"/>
      </dsp:txXfrm>
    </dsp:sp>
    <dsp:sp modelId="{A621011B-06A7-45E2-AAF6-5066140C76AE}">
      <dsp:nvSpPr>
        <dsp:cNvPr id="0" name=""/>
        <dsp:cNvSpPr/>
      </dsp:nvSpPr>
      <dsp:spPr>
        <a:xfrm>
          <a:off x="0" y="3056600"/>
          <a:ext cx="6096000"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2ACA3-92E3-4A1D-AE90-A6C741E76B96}">
      <dsp:nvSpPr>
        <dsp:cNvPr id="0" name=""/>
        <dsp:cNvSpPr/>
      </dsp:nvSpPr>
      <dsp:spPr>
        <a:xfrm>
          <a:off x="304800" y="2761399"/>
          <a:ext cx="426720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n-US" sz="2000" kern="1200" dirty="0">
              <a:solidFill>
                <a:schemeClr val="tx1"/>
              </a:solidFill>
            </a:rPr>
            <a:t>Dundee University</a:t>
          </a:r>
        </a:p>
      </dsp:txBody>
      <dsp:txXfrm>
        <a:off x="333621" y="2790220"/>
        <a:ext cx="420955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3031B-5F9C-4C62-BFF2-ECCA67AA60E1}">
      <dsp:nvSpPr>
        <dsp:cNvPr id="0" name=""/>
        <dsp:cNvSpPr/>
      </dsp:nvSpPr>
      <dsp:spPr>
        <a:xfrm>
          <a:off x="1040009" y="165400"/>
          <a:ext cx="1803020" cy="180320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495979-7519-4DBB-B56C-ABD312289C67}">
      <dsp:nvSpPr>
        <dsp:cNvPr id="0" name=""/>
        <dsp:cNvSpPr/>
      </dsp:nvSpPr>
      <dsp:spPr>
        <a:xfrm>
          <a:off x="1438087" y="818111"/>
          <a:ext cx="1006187" cy="50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Call</a:t>
          </a:r>
          <a:endParaRPr lang="en-GB" sz="2600" kern="1200" dirty="0"/>
        </a:p>
      </dsp:txBody>
      <dsp:txXfrm>
        <a:off x="1438087" y="818111"/>
        <a:ext cx="1006187" cy="503041"/>
      </dsp:txXfrm>
    </dsp:sp>
    <dsp:sp modelId="{7901ED60-B733-49E0-8A62-0BE2D558ECA3}">
      <dsp:nvSpPr>
        <dsp:cNvPr id="0" name=""/>
        <dsp:cNvSpPr/>
      </dsp:nvSpPr>
      <dsp:spPr>
        <a:xfrm>
          <a:off x="539113" y="1201609"/>
          <a:ext cx="1803020" cy="18032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DC210C-706B-42D9-B8C9-540085A0A03F}">
      <dsp:nvSpPr>
        <dsp:cNvPr id="0" name=""/>
        <dsp:cNvSpPr/>
      </dsp:nvSpPr>
      <dsp:spPr>
        <a:xfrm>
          <a:off x="935162" y="1856233"/>
          <a:ext cx="1006187" cy="50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Agree</a:t>
          </a:r>
          <a:endParaRPr lang="en-GB" sz="2600" kern="1200" dirty="0"/>
        </a:p>
      </dsp:txBody>
      <dsp:txXfrm>
        <a:off x="935162" y="1856233"/>
        <a:ext cx="1006187" cy="503041"/>
      </dsp:txXfrm>
    </dsp:sp>
    <dsp:sp modelId="{767BDD87-6065-41A3-8B10-D85FE1AA1DC5}">
      <dsp:nvSpPr>
        <dsp:cNvPr id="0" name=""/>
        <dsp:cNvSpPr/>
      </dsp:nvSpPr>
      <dsp:spPr>
        <a:xfrm>
          <a:off x="1040009" y="2241643"/>
          <a:ext cx="1803020" cy="1803204"/>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CD6E4A-BB4D-49EA-A771-05757642F4C4}">
      <dsp:nvSpPr>
        <dsp:cNvPr id="0" name=""/>
        <dsp:cNvSpPr/>
      </dsp:nvSpPr>
      <dsp:spPr>
        <a:xfrm>
          <a:off x="1438087" y="2894354"/>
          <a:ext cx="1006187" cy="50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Record</a:t>
          </a:r>
          <a:endParaRPr lang="en-GB" sz="2600" kern="1200" dirty="0"/>
        </a:p>
      </dsp:txBody>
      <dsp:txXfrm>
        <a:off x="1438087" y="2894354"/>
        <a:ext cx="1006187" cy="503041"/>
      </dsp:txXfrm>
    </dsp:sp>
    <dsp:sp modelId="{EC97A2F8-60D5-40AF-BBC4-5DFE94251142}">
      <dsp:nvSpPr>
        <dsp:cNvPr id="0" name=""/>
        <dsp:cNvSpPr/>
      </dsp:nvSpPr>
      <dsp:spPr>
        <a:xfrm>
          <a:off x="667635" y="3397396"/>
          <a:ext cx="1549021" cy="1549770"/>
        </a:xfrm>
        <a:prstGeom prst="blockArc">
          <a:avLst>
            <a:gd name="adj1" fmla="val 0"/>
            <a:gd name="adj2" fmla="val 189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673FA9-DE64-4CDC-8BC4-4D559E18B5DE}">
      <dsp:nvSpPr>
        <dsp:cNvPr id="0" name=""/>
        <dsp:cNvSpPr/>
      </dsp:nvSpPr>
      <dsp:spPr>
        <a:xfrm>
          <a:off x="935162" y="3932476"/>
          <a:ext cx="1006187" cy="5030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a:t>Review</a:t>
          </a:r>
          <a:endParaRPr lang="en-GB" sz="2600" kern="1200" dirty="0"/>
        </a:p>
      </dsp:txBody>
      <dsp:txXfrm>
        <a:off x="935162" y="3932476"/>
        <a:ext cx="1006187" cy="50304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5CE8A9A7-DFA5-4D50-BA27-DAC94F856707}" type="datetimeFigureOut">
              <a:rPr lang="en-GB" smtClean="0"/>
              <a:t>07/06/2019</a:t>
            </a:fld>
            <a:endParaRPr lang="en-GB"/>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FE392F8F-4B88-4CD6-8CB8-CCDAE2CD3B95}" type="slidenum">
              <a:rPr lang="en-GB" smtClean="0"/>
              <a:t>‹#›</a:t>
            </a:fld>
            <a:endParaRPr lang="en-GB"/>
          </a:p>
        </p:txBody>
      </p:sp>
    </p:spTree>
    <p:extLst>
      <p:ext uri="{BB962C8B-B14F-4D97-AF65-F5344CB8AC3E}">
        <p14:creationId xmlns:p14="http://schemas.microsoft.com/office/powerpoint/2010/main" val="3868350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160E605-AD47-414D-BD65-7421B9B39202}" type="slidenum">
              <a:rPr lang="en-GB" altLang="en-US">
                <a:solidFill>
                  <a:prstClr val="black"/>
                </a:solidFill>
              </a:rPr>
              <a:pPr>
                <a:spcBef>
                  <a:spcPct val="0"/>
                </a:spcBef>
              </a:pPr>
              <a:t>15</a:t>
            </a:fld>
            <a:endParaRPr lang="en-GB" altLang="en-US">
              <a:solidFill>
                <a:prstClr val="black"/>
              </a:solidFill>
            </a:endParaRPr>
          </a:p>
        </p:txBody>
      </p:sp>
    </p:spTree>
    <p:extLst>
      <p:ext uri="{BB962C8B-B14F-4D97-AF65-F5344CB8AC3E}">
        <p14:creationId xmlns:p14="http://schemas.microsoft.com/office/powerpoint/2010/main" val="2954651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8B7556E-7DBA-4557-9F2D-88EF8E1E4751}" type="slidenum">
              <a:rPr lang="en-GB" altLang="en-US">
                <a:solidFill>
                  <a:srgbClr val="000000"/>
                </a:solidFill>
              </a:rPr>
              <a:pPr>
                <a:spcBef>
                  <a:spcPct val="0"/>
                </a:spcBef>
              </a:pPr>
              <a:t>22</a:t>
            </a:fld>
            <a:endParaRPr lang="en-GB" altLang="en-US">
              <a:solidFill>
                <a:srgbClr val="000000"/>
              </a:solidFill>
            </a:endParaRPr>
          </a:p>
        </p:txBody>
      </p:sp>
    </p:spTree>
    <p:extLst>
      <p:ext uri="{BB962C8B-B14F-4D97-AF65-F5344CB8AC3E}">
        <p14:creationId xmlns:p14="http://schemas.microsoft.com/office/powerpoint/2010/main" val="3884977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B6351C3-BD78-4AD6-930F-795C8BB8746F}"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417320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6351C3-BD78-4AD6-930F-795C8BB8746F}"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18419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6351C3-BD78-4AD6-930F-795C8BB8746F}"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30468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25C1AF7-782F-4ED1-8293-7BEB5FD5BAA0}"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54086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5C1AF7-782F-4ED1-8293-7BEB5FD5BAA0}"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2042131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C1AF7-782F-4ED1-8293-7BEB5FD5BAA0}"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2741066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25C1AF7-782F-4ED1-8293-7BEB5FD5BAA0}"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359013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25C1AF7-782F-4ED1-8293-7BEB5FD5BAA0}"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2057212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25C1AF7-782F-4ED1-8293-7BEB5FD5BAA0}"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517468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C1AF7-782F-4ED1-8293-7BEB5FD5BAA0}" type="datetimeFigureOut">
              <a:rPr lang="en-GB" smtClean="0"/>
              <a:t>07/06/2019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271313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C1AF7-782F-4ED1-8293-7BEB5FD5BAA0}"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1239394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B6351C3-BD78-4AD6-930F-795C8BB8746F}"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1459981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C1AF7-782F-4ED1-8293-7BEB5FD5BAA0}"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1085900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5C1AF7-782F-4ED1-8293-7BEB5FD5BAA0}"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386998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5C1AF7-782F-4ED1-8293-7BEB5FD5BAA0}"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6BA796-B389-48A4-9540-74893A4F1E66}" type="slidenum">
              <a:rPr lang="en-GB" smtClean="0"/>
              <a:t>‹#›</a:t>
            </a:fld>
            <a:endParaRPr lang="en-GB"/>
          </a:p>
        </p:txBody>
      </p:sp>
    </p:spTree>
    <p:extLst>
      <p:ext uri="{BB962C8B-B14F-4D97-AF65-F5344CB8AC3E}">
        <p14:creationId xmlns:p14="http://schemas.microsoft.com/office/powerpoint/2010/main" val="152755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6351C3-BD78-4AD6-930F-795C8BB8746F}" type="datetimeFigureOut">
              <a:rPr lang="en-GB" smtClean="0"/>
              <a:t>07/06/2019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4143512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B6351C3-BD78-4AD6-930F-795C8BB8746F}"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2652652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B6351C3-BD78-4AD6-930F-795C8BB8746F}" type="datetimeFigureOut">
              <a:rPr lang="en-GB" smtClean="0"/>
              <a:t>07/06/2019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3492703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B6351C3-BD78-4AD6-930F-795C8BB8746F}" type="datetimeFigureOut">
              <a:rPr lang="en-GB" smtClean="0"/>
              <a:t>07/06/2019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176057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351C3-BD78-4AD6-930F-795C8BB8746F}" type="datetimeFigureOut">
              <a:rPr lang="en-GB" smtClean="0"/>
              <a:t>07/06/2019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416758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6351C3-BD78-4AD6-930F-795C8BB8746F}"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172371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6351C3-BD78-4AD6-930F-795C8BB8746F}" type="datetimeFigureOut">
              <a:rPr lang="en-GB" smtClean="0"/>
              <a:t>07/06/2019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882686-BBE2-480F-B6F3-335896C6A20B}" type="slidenum">
              <a:rPr lang="en-GB" smtClean="0"/>
              <a:t>‹#›</a:t>
            </a:fld>
            <a:endParaRPr lang="en-GB"/>
          </a:p>
        </p:txBody>
      </p:sp>
    </p:spTree>
    <p:extLst>
      <p:ext uri="{BB962C8B-B14F-4D97-AF65-F5344CB8AC3E}">
        <p14:creationId xmlns:p14="http://schemas.microsoft.com/office/powerpoint/2010/main" val="390883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351C3-BD78-4AD6-930F-795C8BB8746F}" type="datetimeFigureOut">
              <a:rPr lang="en-GB" smtClean="0"/>
              <a:t>07/06/2019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82686-BBE2-480F-B6F3-335896C6A20B}" type="slidenum">
              <a:rPr lang="en-GB" smtClean="0"/>
              <a:t>‹#›</a:t>
            </a:fld>
            <a:endParaRPr lang="en-GB"/>
          </a:p>
        </p:txBody>
      </p:sp>
    </p:spTree>
    <p:extLst>
      <p:ext uri="{BB962C8B-B14F-4D97-AF65-F5344CB8AC3E}">
        <p14:creationId xmlns:p14="http://schemas.microsoft.com/office/powerpoint/2010/main" val="349615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C1AF7-782F-4ED1-8293-7BEB5FD5BAA0}" type="datetimeFigureOut">
              <a:rPr lang="en-GB" smtClean="0"/>
              <a:t>07/06/2019</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6BA796-B389-48A4-9540-74893A4F1E66}" type="slidenum">
              <a:rPr lang="en-GB" smtClean="0"/>
              <a:t>‹#›</a:t>
            </a:fld>
            <a:endParaRPr lang="en-GB"/>
          </a:p>
        </p:txBody>
      </p:sp>
    </p:spTree>
    <p:extLst>
      <p:ext uri="{BB962C8B-B14F-4D97-AF65-F5344CB8AC3E}">
        <p14:creationId xmlns:p14="http://schemas.microsoft.com/office/powerpoint/2010/main" val="3014768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emf"/><Relationship Id="rId3" Type="http://schemas.openxmlformats.org/officeDocument/2006/relationships/image" Target="../media/image3.png"/><Relationship Id="rId7" Type="http://schemas.openxmlformats.org/officeDocument/2006/relationships/image" Target="../media/image7.emf"/><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emf"/><Relationship Id="rId1" Type="http://schemas.openxmlformats.org/officeDocument/2006/relationships/slideLayout" Target="../slideLayouts/slideLayout12.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emf"/><Relationship Id="rId10" Type="http://schemas.openxmlformats.org/officeDocument/2006/relationships/image" Target="../media/image10.png"/><Relationship Id="rId4" Type="http://schemas.openxmlformats.org/officeDocument/2006/relationships/image" Target="../media/image4.emf"/><Relationship Id="rId9" Type="http://schemas.openxmlformats.org/officeDocument/2006/relationships/image" Target="../media/image9.jpe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36880" y="493713"/>
            <a:ext cx="9631680" cy="1958976"/>
          </a:xfrm>
        </p:spPr>
        <p:txBody>
          <a:bodyPr>
            <a:normAutofit/>
          </a:bodyPr>
          <a:lstStyle/>
          <a:p>
            <a:pPr algn="l"/>
            <a:r>
              <a:rPr lang="en-GB" altLang="en-US" sz="3600" b="1" dirty="0"/>
              <a:t>We make the road by walking. </a:t>
            </a:r>
            <a:br>
              <a:rPr lang="en-GB" altLang="en-US" sz="3600" b="1" dirty="0"/>
            </a:br>
            <a:r>
              <a:rPr lang="en-GB" altLang="en-US" sz="3600" b="1" dirty="0"/>
              <a:t>Health and social care partnership to tackle homelessness</a:t>
            </a:r>
            <a:endParaRPr lang="en-GB" altLang="en-US" sz="3600" dirty="0"/>
          </a:p>
        </p:txBody>
      </p:sp>
      <p:sp>
        <p:nvSpPr>
          <p:cNvPr id="4099" name="Subtitle 2"/>
          <p:cNvSpPr>
            <a:spLocks noGrp="1"/>
          </p:cNvSpPr>
          <p:nvPr>
            <p:ph type="subTitle" idx="1"/>
          </p:nvPr>
        </p:nvSpPr>
        <p:spPr>
          <a:xfrm>
            <a:off x="2021840" y="3647440"/>
            <a:ext cx="8292149" cy="886460"/>
          </a:xfrm>
        </p:spPr>
        <p:txBody>
          <a:bodyPr>
            <a:normAutofit fontScale="85000" lnSpcReduction="10000"/>
          </a:bodyPr>
          <a:lstStyle/>
          <a:p>
            <a:pPr algn="l"/>
            <a:r>
              <a:rPr lang="en-GB" altLang="en-US" sz="2800" dirty="0"/>
              <a:t>Andrea Rodriguez; Smile4life Programme, University of Dundee</a:t>
            </a:r>
          </a:p>
          <a:p>
            <a:pPr algn="l"/>
            <a:r>
              <a:rPr lang="en-GB" altLang="en-US" sz="2800" dirty="0"/>
              <a:t>Ailsa McAllister; Dundee Health and Social Care Partnership</a:t>
            </a:r>
          </a:p>
          <a:p>
            <a:pPr algn="l" eaLnBrk="1" hangingPunct="1"/>
            <a:endParaRPr lang="en-GB" altLang="en-US" sz="2800" dirty="0"/>
          </a:p>
          <a:p>
            <a:pPr algn="l" eaLnBrk="1" hangingPunct="1"/>
            <a:endParaRPr lang="en-GB" altLang="en-US" sz="2800" dirty="0"/>
          </a:p>
        </p:txBody>
      </p:sp>
      <p:pic>
        <p:nvPicPr>
          <p:cNvPr id="2" name="Picture 2" descr="University of Dundee shield logo">
            <a:extLst>
              <a:ext uri="{FF2B5EF4-FFF2-40B4-BE49-F238E27FC236}">
                <a16:creationId xmlns:a16="http://schemas.microsoft.com/office/drawing/2014/main" id="{7E72BE8D-F71E-42C8-8D9B-387D123E2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541" y="4996180"/>
            <a:ext cx="1390650" cy="1390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72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32657"/>
            <a:ext cx="7772400" cy="1470025"/>
          </a:xfrm>
        </p:spPr>
        <p:txBody>
          <a:bodyPr/>
          <a:lstStyle/>
          <a:p>
            <a:r>
              <a:rPr lang="en-US" dirty="0"/>
              <a:t>Review of Temporary Accommodation</a:t>
            </a:r>
            <a:endParaRPr lang="en-GB" dirty="0"/>
          </a:p>
        </p:txBody>
      </p:sp>
      <p:sp>
        <p:nvSpPr>
          <p:cNvPr id="3" name="Subtitle 2"/>
          <p:cNvSpPr>
            <a:spLocks noGrp="1"/>
          </p:cNvSpPr>
          <p:nvPr>
            <p:ph type="subTitle" idx="1"/>
          </p:nvPr>
        </p:nvSpPr>
        <p:spPr>
          <a:xfrm>
            <a:off x="2209800" y="2060848"/>
            <a:ext cx="7772400" cy="4104456"/>
          </a:xfrm>
        </p:spPr>
        <p:txBody>
          <a:bodyPr>
            <a:normAutofit fontScale="85000" lnSpcReduction="10000"/>
          </a:bodyPr>
          <a:lstStyle/>
          <a:p>
            <a:pPr algn="l"/>
            <a:r>
              <a:rPr lang="en-US" b="1" dirty="0">
                <a:solidFill>
                  <a:schemeClr val="tx1"/>
                </a:solidFill>
              </a:rPr>
              <a:t>Acknowledgment that temporary accommodation was no longer ‘fit for purpose’. More of a focus on supported accommodation required.</a:t>
            </a:r>
          </a:p>
          <a:p>
            <a:pPr algn="l"/>
            <a:r>
              <a:rPr lang="en-US" b="1" dirty="0">
                <a:solidFill>
                  <a:schemeClr val="tx1"/>
                </a:solidFill>
              </a:rPr>
              <a:t>Feedback from service users was not always positive about this type of accommodation for many reasons.</a:t>
            </a:r>
          </a:p>
          <a:p>
            <a:pPr algn="l"/>
            <a:r>
              <a:rPr lang="en-US" b="1" dirty="0">
                <a:solidFill>
                  <a:schemeClr val="tx1"/>
                </a:solidFill>
              </a:rPr>
              <a:t>A change was required to redirect some of the resources from this type of service model into more community based supports.</a:t>
            </a:r>
          </a:p>
          <a:p>
            <a:pPr algn="l"/>
            <a:r>
              <a:rPr lang="en-US" b="1" dirty="0">
                <a:solidFill>
                  <a:schemeClr val="tx1"/>
                </a:solidFill>
              </a:rPr>
              <a:t>Housing First funding has allowed for the plans to be made a reality quicker than was first thought.</a:t>
            </a:r>
          </a:p>
          <a:p>
            <a:endParaRPr lang="en-GB" dirty="0"/>
          </a:p>
        </p:txBody>
      </p:sp>
    </p:spTree>
    <p:extLst>
      <p:ext uri="{BB962C8B-B14F-4D97-AF65-F5344CB8AC3E}">
        <p14:creationId xmlns:p14="http://schemas.microsoft.com/office/powerpoint/2010/main" val="347534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44624"/>
            <a:ext cx="8579296" cy="1143000"/>
          </a:xfrm>
        </p:spPr>
        <p:txBody>
          <a:bodyPr>
            <a:normAutofit fontScale="90000"/>
          </a:bodyPr>
          <a:lstStyle/>
          <a:p>
            <a:r>
              <a:rPr lang="en-US" dirty="0"/>
              <a:t>Housing First (HF) and Rapid Rehousing (RR) developments in Dundee</a:t>
            </a:r>
            <a:endParaRPr lang="en-GB" dirty="0"/>
          </a:p>
        </p:txBody>
      </p:sp>
      <p:sp>
        <p:nvSpPr>
          <p:cNvPr id="6" name="Content Placeholder 5"/>
          <p:cNvSpPr>
            <a:spLocks noGrp="1"/>
          </p:cNvSpPr>
          <p:nvPr>
            <p:ph idx="1"/>
          </p:nvPr>
        </p:nvSpPr>
        <p:spPr>
          <a:xfrm>
            <a:off x="1981200" y="1268760"/>
            <a:ext cx="8363272" cy="5573216"/>
          </a:xfrm>
        </p:spPr>
        <p:txBody>
          <a:bodyPr>
            <a:normAutofit fontScale="70000" lnSpcReduction="20000"/>
          </a:bodyPr>
          <a:lstStyle/>
          <a:p>
            <a:pPr lvl="0"/>
            <a:r>
              <a:rPr lang="en-GB" dirty="0"/>
              <a:t>Dundee City Council is one of the 5 Pathfinder local authorities for Housing First. </a:t>
            </a:r>
          </a:p>
          <a:p>
            <a:pPr lvl="0"/>
            <a:r>
              <a:rPr lang="en-GB" dirty="0"/>
              <a:t>Consortium: Transform Community Development, Salvation Army, Addaction and Dundee Survival Group to deliver intensive housing support for the programme. </a:t>
            </a:r>
          </a:p>
          <a:p>
            <a:pPr lvl="0"/>
            <a:r>
              <a:rPr lang="en-GB" dirty="0"/>
              <a:t>Anticipate further funding to upscale Housing First to 100 tenancies over 2 years. </a:t>
            </a:r>
          </a:p>
          <a:p>
            <a:pPr lvl="0"/>
            <a:r>
              <a:rPr lang="en-GB" dirty="0"/>
              <a:t>Have appointed a Project Co-ordinator and recruiting support workers. </a:t>
            </a:r>
          </a:p>
          <a:p>
            <a:pPr lvl="0"/>
            <a:r>
              <a:rPr lang="en-GB" dirty="0"/>
              <a:t>Referral protocol developed. Working with DCC Housing and HSCP on first tenancies. </a:t>
            </a:r>
          </a:p>
          <a:p>
            <a:pPr lvl="0"/>
            <a:r>
              <a:rPr lang="en-GB" dirty="0"/>
              <a:t>Plan 33 HF tenancies over </a:t>
            </a:r>
            <a:r>
              <a:rPr lang="en-GB" dirty="0" err="1"/>
              <a:t>yr</a:t>
            </a:r>
            <a:r>
              <a:rPr lang="en-GB" dirty="0"/>
              <a:t> 1 (Housing First Pathways Project) and to extend to up to 100 units over two years.</a:t>
            </a:r>
          </a:p>
          <a:p>
            <a:pPr lvl="0"/>
            <a:r>
              <a:rPr lang="en-GB" dirty="0"/>
              <a:t>Work with HSCP to assess effectiveness and levels of need to consider mainstreaming. </a:t>
            </a:r>
          </a:p>
          <a:p>
            <a:pPr lvl="0"/>
            <a:r>
              <a:rPr lang="en-GB" dirty="0"/>
              <a:t>Projected support needs would predict ongoing demand for HF. </a:t>
            </a:r>
          </a:p>
          <a:p>
            <a:pPr lvl="0"/>
            <a:r>
              <a:rPr lang="en-GB" dirty="0"/>
              <a:t>HF properties are within the overall rehousing supply projections. </a:t>
            </a:r>
          </a:p>
          <a:p>
            <a:pPr lvl="0"/>
            <a:r>
              <a:rPr lang="en-GB" dirty="0"/>
              <a:t>Possible HF type model with on-site support for prison discharge. </a:t>
            </a:r>
          </a:p>
        </p:txBody>
      </p:sp>
    </p:spTree>
    <p:extLst>
      <p:ext uri="{BB962C8B-B14F-4D97-AF65-F5344CB8AC3E}">
        <p14:creationId xmlns:p14="http://schemas.microsoft.com/office/powerpoint/2010/main" val="2535837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Future co-production</a:t>
            </a:r>
          </a:p>
        </p:txBody>
      </p:sp>
      <p:sp>
        <p:nvSpPr>
          <p:cNvPr id="3" name="Content Placeholder 2"/>
          <p:cNvSpPr>
            <a:spLocks noGrp="1"/>
          </p:cNvSpPr>
          <p:nvPr>
            <p:ph idx="1"/>
          </p:nvPr>
        </p:nvSpPr>
        <p:spPr/>
        <p:txBody>
          <a:bodyPr>
            <a:normAutofit/>
          </a:bodyPr>
          <a:lstStyle/>
          <a:p>
            <a:r>
              <a:rPr lang="en-GB" dirty="0"/>
              <a:t>Joint Commissioning Strategy bringing all resources to the table that all agencies have to offer to the agenda.</a:t>
            </a:r>
          </a:p>
          <a:p>
            <a:r>
              <a:rPr lang="en-GB" dirty="0"/>
              <a:t>Finance, Workforce, Buildings, Capital.. Etc..</a:t>
            </a:r>
          </a:p>
          <a:p>
            <a:r>
              <a:rPr lang="en-GB" dirty="0"/>
              <a:t>Focused on delivering supports in each of the 8 Localities in Dundee.</a:t>
            </a:r>
          </a:p>
          <a:p>
            <a:r>
              <a:rPr lang="en-GB" dirty="0"/>
              <a:t>Informed by reflexive mapping, </a:t>
            </a:r>
          </a:p>
          <a:p>
            <a:r>
              <a:rPr lang="en-GB" dirty="0"/>
              <a:t>Supported by the Lead Professional Model,</a:t>
            </a:r>
          </a:p>
          <a:p>
            <a:r>
              <a:rPr lang="en-GB" dirty="0"/>
              <a:t>Housing First/Rapid rehousing Models.</a:t>
            </a:r>
          </a:p>
          <a:p>
            <a:endParaRPr lang="en-GB" dirty="0"/>
          </a:p>
          <a:p>
            <a:endParaRPr lang="en-GB" dirty="0"/>
          </a:p>
        </p:txBody>
      </p:sp>
    </p:spTree>
    <p:extLst>
      <p:ext uri="{BB962C8B-B14F-4D97-AF65-F5344CB8AC3E}">
        <p14:creationId xmlns:p14="http://schemas.microsoft.com/office/powerpoint/2010/main" val="270509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prstGeom prst="roundRect">
            <a:avLst/>
          </a:prstGeom>
          <a:solidFill>
            <a:srgbClr val="A5D5DF">
              <a:alpha val="25000"/>
            </a:srgbClr>
          </a:solidFill>
          <a:ln>
            <a:noFill/>
          </a:ln>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en-GB" sz="3200">
                <a:solidFill>
                  <a:schemeClr val="tx1"/>
                </a:solidFill>
              </a:rPr>
              <a:t>Multi-sector working strategies to tackle homelessness:</a:t>
            </a:r>
            <a:br>
              <a:rPr lang="en-GB" sz="3200">
                <a:solidFill>
                  <a:schemeClr val="tx1"/>
                </a:solidFill>
              </a:rPr>
            </a:br>
            <a:r>
              <a:rPr lang="en-GB" sz="3200">
                <a:solidFill>
                  <a:schemeClr val="tx1"/>
                </a:solidFill>
              </a:rPr>
              <a:t>Dundee city as an example</a:t>
            </a:r>
            <a:endParaRPr lang="en-GB" sz="3200" dirty="0">
              <a:solidFill>
                <a:schemeClr val="tx1"/>
              </a:solidFill>
            </a:endParaRPr>
          </a:p>
        </p:txBody>
      </p:sp>
      <p:pic>
        <p:nvPicPr>
          <p:cNvPr id="6" name="Picture 5">
            <a:extLst>
              <a:ext uri="{FF2B5EF4-FFF2-40B4-BE49-F238E27FC236}">
                <a16:creationId xmlns:a16="http://schemas.microsoft.com/office/drawing/2014/main" id="{E83C8237-6197-4E7C-B9F0-B4F92A6C0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470" y="4448891"/>
            <a:ext cx="2808487" cy="2077583"/>
          </a:xfrm>
          <a:prstGeom prst="rect">
            <a:avLst/>
          </a:prstGeom>
        </p:spPr>
      </p:pic>
      <p:pic>
        <p:nvPicPr>
          <p:cNvPr id="5122" name="Picture 2" descr="https://st-elizabeth.uk/assets/gallery/our_team/386d9c11d4856dfbf751f3f3d89164ee.jpg">
            <a:extLst>
              <a:ext uri="{FF2B5EF4-FFF2-40B4-BE49-F238E27FC236}">
                <a16:creationId xmlns:a16="http://schemas.microsoft.com/office/drawing/2014/main" id="{950E00B1-C131-44F0-815F-87CEAF200C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7302" y="2570813"/>
            <a:ext cx="2777396" cy="209109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working in partnership images">
            <a:extLst>
              <a:ext uri="{FF2B5EF4-FFF2-40B4-BE49-F238E27FC236}">
                <a16:creationId xmlns:a16="http://schemas.microsoft.com/office/drawing/2014/main" id="{F425EF0F-0D18-479F-8E13-38636EC5BD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103" y="2725445"/>
            <a:ext cx="2794639" cy="2674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32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2533" y="413518"/>
            <a:ext cx="7772400" cy="1008062"/>
          </a:xfrm>
          <a:prstGeom prst="roundRect">
            <a:avLst/>
          </a:prstGeom>
          <a:solidFill>
            <a:srgbClr val="A5D5DF">
              <a:alpha val="25000"/>
            </a:srgbClr>
          </a:solidFill>
          <a:ln>
            <a:noFill/>
          </a:ln>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GB" sz="3200" dirty="0">
                <a:solidFill>
                  <a:schemeClr val="tx1"/>
                </a:solidFill>
              </a:rPr>
              <a:t>The Role of University</a:t>
            </a:r>
          </a:p>
        </p:txBody>
      </p:sp>
      <p:sp>
        <p:nvSpPr>
          <p:cNvPr id="5" name="Text Placeholder 4"/>
          <p:cNvSpPr>
            <a:spLocks noGrp="1"/>
          </p:cNvSpPr>
          <p:nvPr>
            <p:ph type="body" idx="1"/>
          </p:nvPr>
        </p:nvSpPr>
        <p:spPr>
          <a:xfrm>
            <a:off x="7146524" y="5078027"/>
            <a:ext cx="4721915" cy="1029809"/>
          </a:xfrm>
        </p:spPr>
        <p:txBody>
          <a:bodyPr>
            <a:noAutofit/>
          </a:bodyPr>
          <a:lstStyle/>
          <a:p>
            <a:pPr>
              <a:defRPr/>
            </a:pPr>
            <a:r>
              <a:rPr lang="en-GB" sz="1600" dirty="0">
                <a:solidFill>
                  <a:schemeClr val="tx1"/>
                </a:solidFill>
              </a:rPr>
              <a:t>‘</a:t>
            </a:r>
            <a:r>
              <a:rPr lang="en-GB" sz="1600" b="1" dirty="0">
                <a:solidFill>
                  <a:schemeClr val="tx1"/>
                </a:solidFill>
              </a:rPr>
              <a:t>Dundee’s greatest shame: New figures reveal 28% of city’s children growing up in poverty’</a:t>
            </a:r>
          </a:p>
          <a:p>
            <a:pPr>
              <a:defRPr/>
            </a:pPr>
            <a:r>
              <a:rPr lang="en-GB" sz="1600" b="1" dirty="0">
                <a:solidFill>
                  <a:schemeClr val="tx1"/>
                </a:solidFill>
              </a:rPr>
              <a:t>The Courier, 2018</a:t>
            </a:r>
            <a:endParaRPr lang="en-US" sz="1600" b="1" dirty="0">
              <a:solidFill>
                <a:schemeClr val="tx1"/>
              </a:solidFill>
            </a:endParaRPr>
          </a:p>
        </p:txBody>
      </p:sp>
      <p:pic>
        <p:nvPicPr>
          <p:cNvPr id="1026" name="Picture 2" descr="Image result for images of university of dundee">
            <a:extLst>
              <a:ext uri="{FF2B5EF4-FFF2-40B4-BE49-F238E27FC236}">
                <a16:creationId xmlns:a16="http://schemas.microsoft.com/office/drawing/2014/main" id="{389D791E-E1B6-4721-A458-3A83D7CBD5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639" y="4042004"/>
            <a:ext cx="4225950" cy="2815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lth is often linked with poverty">
            <a:extLst>
              <a:ext uri="{FF2B5EF4-FFF2-40B4-BE49-F238E27FC236}">
                <a16:creationId xmlns:a16="http://schemas.microsoft.com/office/drawing/2014/main" id="{A63A5708-E024-420A-B34E-67EC07EA15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6524" y="1722716"/>
            <a:ext cx="4721915" cy="31479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820578F-5351-4515-BBAC-681D7250FD98}"/>
              </a:ext>
            </a:extLst>
          </p:cNvPr>
          <p:cNvSpPr/>
          <p:nvPr/>
        </p:nvSpPr>
        <p:spPr>
          <a:xfrm>
            <a:off x="461639" y="1492044"/>
            <a:ext cx="6169981" cy="2585323"/>
          </a:xfrm>
          <a:prstGeom prst="rect">
            <a:avLst/>
          </a:prstGeom>
        </p:spPr>
        <p:txBody>
          <a:bodyPr wrap="square">
            <a:spAutoFit/>
          </a:bodyPr>
          <a:lstStyle/>
          <a:p>
            <a:pPr marL="285750" indent="-285750">
              <a:buFont typeface="Arial" panose="020B0604020202020204" pitchFamily="34" charset="0"/>
              <a:buChar char="•"/>
            </a:pPr>
            <a:r>
              <a:rPr lang="en-GB" dirty="0"/>
              <a:t>22% of the UK population living in poverty (Joseph Foundation, 2018)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7% in a persistent poverty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Child poverty increased 15%</a:t>
            </a:r>
          </a:p>
          <a:p>
            <a:endParaRPr lang="en-GB" dirty="0"/>
          </a:p>
          <a:p>
            <a:pPr marL="285750" indent="-285750">
              <a:buFont typeface="Arial" panose="020B0604020202020204" pitchFamily="34" charset="0"/>
              <a:buChar char="•"/>
            </a:pPr>
            <a:r>
              <a:rPr lang="en-GB" dirty="0"/>
              <a:t>Child and adolescent poverty leading to the generation of future populations of homeless (Bramley &amp; Fitzpatrick, 2018)</a:t>
            </a:r>
          </a:p>
        </p:txBody>
      </p:sp>
    </p:spTree>
    <p:extLst>
      <p:ext uri="{BB962C8B-B14F-4D97-AF65-F5344CB8AC3E}">
        <p14:creationId xmlns:p14="http://schemas.microsoft.com/office/powerpoint/2010/main" val="2379998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4437" y="252552"/>
            <a:ext cx="3680763" cy="1271554"/>
          </a:xfrm>
          <a:prstGeom prst="roundRect">
            <a:avLst/>
          </a:prstGeom>
          <a:solidFill>
            <a:srgbClr val="A5D5DF">
              <a:alpha val="25000"/>
            </a:srgbClr>
          </a:solidFill>
          <a:ln>
            <a:noFill/>
          </a:ln>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solidFill>
                  <a:schemeClr val="tx1"/>
                </a:solidFill>
              </a:rPr>
              <a:t>Smile4life</a:t>
            </a:r>
          </a:p>
        </p:txBody>
      </p:sp>
      <p:sp>
        <p:nvSpPr>
          <p:cNvPr id="5" name="Text Placeholder 4"/>
          <p:cNvSpPr>
            <a:spLocks noGrp="1"/>
          </p:cNvSpPr>
          <p:nvPr>
            <p:ph type="body" idx="1"/>
          </p:nvPr>
        </p:nvSpPr>
        <p:spPr>
          <a:xfrm>
            <a:off x="3320249" y="1748901"/>
            <a:ext cx="4218471" cy="3753975"/>
          </a:xfrm>
        </p:spPr>
        <p:txBody>
          <a:bodyPr anchor="t">
            <a:normAutofit/>
          </a:bodyPr>
          <a:lstStyle/>
          <a:p>
            <a:pPr>
              <a:defRPr/>
            </a:pPr>
            <a:r>
              <a:rPr lang="en-GB" dirty="0">
                <a:solidFill>
                  <a:schemeClr val="tx1"/>
                </a:solidFill>
              </a:rPr>
              <a:t>Created in 2007 in response to the ‘Dental Action Plan’. </a:t>
            </a:r>
          </a:p>
          <a:p>
            <a:pPr>
              <a:defRPr/>
            </a:pPr>
            <a:endParaRPr lang="en-GB" dirty="0">
              <a:solidFill>
                <a:schemeClr val="tx1"/>
              </a:solidFill>
            </a:endParaRPr>
          </a:p>
          <a:p>
            <a:pPr>
              <a:buFont typeface="Arial" charset="0"/>
              <a:buNone/>
              <a:defRPr/>
            </a:pPr>
            <a:r>
              <a:rPr lang="en-GB" dirty="0">
                <a:solidFill>
                  <a:schemeClr val="tx1"/>
                </a:solidFill>
                <a:ea typeface="+mn-ea"/>
                <a:cs typeface="+mn-cs"/>
              </a:rPr>
              <a:t>Oral health and psycho-social needs assessment</a:t>
            </a:r>
          </a:p>
          <a:p>
            <a:pPr>
              <a:buFont typeface="Arial" charset="0"/>
              <a:buNone/>
              <a:defRPr/>
            </a:pPr>
            <a:r>
              <a:rPr lang="en-GB" dirty="0">
                <a:solidFill>
                  <a:schemeClr val="tx1"/>
                </a:solidFill>
                <a:ea typeface="+mn-ea"/>
                <a:cs typeface="+mn-cs"/>
              </a:rPr>
              <a:t>Guide for trainers</a:t>
            </a:r>
          </a:p>
          <a:p>
            <a:pPr>
              <a:buFont typeface="Arial" charset="0"/>
              <a:buNone/>
              <a:defRPr/>
            </a:pPr>
            <a:r>
              <a:rPr lang="en-GB" dirty="0">
                <a:solidFill>
                  <a:schemeClr val="tx1"/>
                </a:solidFill>
              </a:rPr>
              <a:t>Need for better integration between health practitioners and NGOs</a:t>
            </a:r>
            <a:endParaRPr lang="en-GB" dirty="0">
              <a:solidFill>
                <a:schemeClr val="tx1"/>
              </a:solidFill>
              <a:ea typeface="+mn-ea"/>
              <a:cs typeface="+mn-cs"/>
            </a:endParaRPr>
          </a:p>
          <a:p>
            <a:pPr>
              <a:buFont typeface="Arial" charset="0"/>
              <a:buNone/>
              <a:defRPr/>
            </a:pPr>
            <a:endParaRPr lang="en-GB" dirty="0">
              <a:solidFill>
                <a:schemeClr val="tx1"/>
              </a:solidFill>
              <a:ea typeface="+mn-ea"/>
              <a:cs typeface="+mn-cs"/>
            </a:endParaRPr>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084" y="1036954"/>
            <a:ext cx="3414383" cy="478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p:cNvSpPr>
            <a:spLocks noChangeArrowheads="1"/>
          </p:cNvSpPr>
          <p:nvPr/>
        </p:nvSpPr>
        <p:spPr bwMode="auto">
          <a:xfrm>
            <a:off x="2279651" y="6324600"/>
            <a:ext cx="7667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base">
              <a:spcBef>
                <a:spcPct val="0"/>
              </a:spcBef>
              <a:spcAft>
                <a:spcPct val="0"/>
              </a:spcAft>
              <a:buNone/>
            </a:pPr>
            <a:r>
              <a:rPr lang="en-GB" altLang="en-US" sz="1800" i="1">
                <a:solidFill>
                  <a:prstClr val="black"/>
                </a:solidFill>
                <a:latin typeface="Arial" panose="020B0604020202020204" pitchFamily="34" charset="0"/>
              </a:rPr>
              <a:t>www.dundee.ac.uk/dhsru/docs/</a:t>
            </a:r>
            <a:r>
              <a:rPr lang="en-GB" altLang="en-US" sz="1800" b="1" i="1">
                <a:solidFill>
                  <a:prstClr val="black"/>
                </a:solidFill>
                <a:latin typeface="Arial" panose="020B0604020202020204" pitchFamily="34" charset="0"/>
              </a:rPr>
              <a:t>smile4life</a:t>
            </a:r>
            <a:r>
              <a:rPr lang="en-GB" altLang="en-US" sz="1800" i="1">
                <a:solidFill>
                  <a:prstClr val="black"/>
                </a:solidFill>
                <a:latin typeface="Arial" panose="020B0604020202020204" pitchFamily="34" charset="0"/>
              </a:rPr>
              <a:t>_</a:t>
            </a:r>
            <a:r>
              <a:rPr lang="en-GB" altLang="en-US" sz="1800" b="1" i="1">
                <a:solidFill>
                  <a:prstClr val="black"/>
                </a:solidFill>
                <a:latin typeface="Arial" panose="020B0604020202020204" pitchFamily="34" charset="0"/>
              </a:rPr>
              <a:t>report</a:t>
            </a:r>
            <a:r>
              <a:rPr lang="en-GB" altLang="en-US" sz="1800" i="1">
                <a:solidFill>
                  <a:prstClr val="black"/>
                </a:solidFill>
                <a:latin typeface="Arial" panose="020B0604020202020204" pitchFamily="34" charset="0"/>
              </a:rPr>
              <a:t>2011.pdf</a:t>
            </a:r>
          </a:p>
        </p:txBody>
      </p:sp>
      <p:pic>
        <p:nvPicPr>
          <p:cNvPr id="6" name="Picture 2">
            <a:extLst>
              <a:ext uri="{FF2B5EF4-FFF2-40B4-BE49-F238E27FC236}">
                <a16:creationId xmlns:a16="http://schemas.microsoft.com/office/drawing/2014/main" id="{C16C0673-F043-418A-AD24-DC2272042D0E}"/>
              </a:ext>
            </a:extLst>
          </p:cNvPr>
          <p:cNvPicPr>
            <a:picLocks noChangeAspect="1" noChangeArrowheads="1"/>
          </p:cNvPicPr>
          <p:nvPr/>
        </p:nvPicPr>
        <p:blipFill>
          <a:blip r:embed="rId4" cstate="print"/>
          <a:srcRect t="1377" r="1961"/>
          <a:stretch>
            <a:fillRect/>
          </a:stretch>
        </p:blipFill>
        <p:spPr bwMode="auto">
          <a:xfrm>
            <a:off x="201613" y="1524106"/>
            <a:ext cx="2905571" cy="43528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248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4440367" y="2185787"/>
            <a:ext cx="60482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fontAlgn="base">
              <a:spcBef>
                <a:spcPct val="0"/>
              </a:spcBef>
              <a:spcAft>
                <a:spcPct val="0"/>
              </a:spcAft>
              <a:buNone/>
            </a:pPr>
            <a:endParaRPr lang="en-GB" altLang="en-US" sz="2000" dirty="0">
              <a:solidFill>
                <a:prstClr val="black"/>
              </a:solidFill>
              <a:latin typeface="Arial" panose="020B0604020202020204" pitchFamily="34" charset="0"/>
            </a:endParaRPr>
          </a:p>
        </p:txBody>
      </p:sp>
      <p:sp>
        <p:nvSpPr>
          <p:cNvPr id="7" name="Title 3"/>
          <p:cNvSpPr>
            <a:spLocks noGrp="1"/>
          </p:cNvSpPr>
          <p:nvPr>
            <p:ph type="title"/>
          </p:nvPr>
        </p:nvSpPr>
        <p:spPr>
          <a:prstGeom prst="roundRect">
            <a:avLst/>
          </a:prstGeom>
          <a:solidFill>
            <a:srgbClr val="A5D5DF">
              <a:alpha val="25000"/>
            </a:srgbClr>
          </a:solidFill>
          <a:ln>
            <a:noFill/>
          </a:ln>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defRPr/>
            </a:pPr>
            <a:r>
              <a:rPr lang="en-GB" sz="3200" dirty="0">
                <a:solidFill>
                  <a:schemeClr val="tx1"/>
                </a:solidFill>
              </a:rPr>
              <a:t/>
            </a:r>
            <a:br>
              <a:rPr lang="en-GB" sz="3200" dirty="0">
                <a:solidFill>
                  <a:schemeClr val="tx1"/>
                </a:solidFill>
              </a:rPr>
            </a:br>
            <a:r>
              <a:rPr lang="en-GB" sz="3200" dirty="0">
                <a:solidFill>
                  <a:schemeClr val="tx1"/>
                </a:solidFill>
              </a:rPr>
              <a:t>Reflexive Mapping Exercise of Services in Dundee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78" y="2185787"/>
            <a:ext cx="3606499" cy="4433386"/>
          </a:xfrm>
          <a:prstGeom prst="rect">
            <a:avLst/>
          </a:prstGeom>
        </p:spPr>
      </p:pic>
      <p:sp>
        <p:nvSpPr>
          <p:cNvPr id="2" name="Rectangle 1">
            <a:extLst>
              <a:ext uri="{FF2B5EF4-FFF2-40B4-BE49-F238E27FC236}">
                <a16:creationId xmlns:a16="http://schemas.microsoft.com/office/drawing/2014/main" id="{D10652C3-6835-402F-8DDF-54BFBF166F13}"/>
              </a:ext>
            </a:extLst>
          </p:cNvPr>
          <p:cNvSpPr/>
          <p:nvPr/>
        </p:nvSpPr>
        <p:spPr>
          <a:xfrm>
            <a:off x="6205490" y="2185788"/>
            <a:ext cx="4885263" cy="4247317"/>
          </a:xfrm>
          <a:prstGeom prst="rect">
            <a:avLst/>
          </a:prstGeom>
        </p:spPr>
        <p:txBody>
          <a:bodyPr wrap="square">
            <a:spAutoFit/>
          </a:bodyPr>
          <a:lstStyle/>
          <a:p>
            <a:r>
              <a:rPr lang="en-GB" altLang="en-US" b="1" dirty="0"/>
              <a:t>Covering 8 areas of support:</a:t>
            </a:r>
          </a:p>
          <a:p>
            <a:endParaRPr lang="en-GB" altLang="en-US" dirty="0"/>
          </a:p>
          <a:p>
            <a:r>
              <a:rPr lang="en-GB" altLang="en-US" dirty="0"/>
              <a:t>Housing Support</a:t>
            </a:r>
          </a:p>
          <a:p>
            <a:endParaRPr lang="en-GB" altLang="en-US" dirty="0"/>
          </a:p>
          <a:p>
            <a:r>
              <a:rPr lang="en-GB" altLang="en-US" dirty="0"/>
              <a:t>Health and Psychosocial Wellbeing</a:t>
            </a:r>
          </a:p>
          <a:p>
            <a:endParaRPr lang="en-GB" altLang="en-US" dirty="0"/>
          </a:p>
          <a:p>
            <a:r>
              <a:rPr lang="en-GB" dirty="0"/>
              <a:t>Food Assistance</a:t>
            </a:r>
          </a:p>
          <a:p>
            <a:endParaRPr lang="en-GB" dirty="0"/>
          </a:p>
          <a:p>
            <a:r>
              <a:rPr lang="en-GB" dirty="0"/>
              <a:t>Information and Advice</a:t>
            </a:r>
          </a:p>
          <a:p>
            <a:endParaRPr lang="en-GB" dirty="0"/>
          </a:p>
          <a:p>
            <a:r>
              <a:rPr lang="en-GB" dirty="0"/>
              <a:t>Education and Training</a:t>
            </a:r>
          </a:p>
          <a:p>
            <a:endParaRPr lang="en-GB" dirty="0"/>
          </a:p>
          <a:p>
            <a:r>
              <a:rPr lang="en-GB" dirty="0"/>
              <a:t>Furniture support</a:t>
            </a:r>
          </a:p>
          <a:p>
            <a:endParaRPr lang="en-GB" dirty="0"/>
          </a:p>
          <a:p>
            <a:r>
              <a:rPr lang="en-GB" dirty="0"/>
              <a:t>Community development network</a:t>
            </a:r>
          </a:p>
        </p:txBody>
      </p:sp>
    </p:spTree>
    <p:extLst>
      <p:ext uri="{BB962C8B-B14F-4D97-AF65-F5344CB8AC3E}">
        <p14:creationId xmlns:p14="http://schemas.microsoft.com/office/powerpoint/2010/main" val="1991265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C0DEEBF-DB94-4E7E-A9D3-84FA863C3B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3"/>
          <p:cNvSpPr>
            <a:spLocks noGrp="1"/>
          </p:cNvSpPr>
          <p:nvPr>
            <p:ph type="title"/>
          </p:nvPr>
        </p:nvSpPr>
        <p:spPr>
          <a:xfrm>
            <a:off x="5021821" y="3812954"/>
            <a:ext cx="6465287" cy="1516014"/>
          </a:xfrm>
          <a:prstGeom prst="roundRect">
            <a:avLst/>
          </a:prstGeom>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rmAutofit/>
          </a:bodyPr>
          <a:lstStyle/>
          <a:p>
            <a:pPr>
              <a:defRPr/>
            </a:pPr>
            <a:r>
              <a:rPr lang="en-US" kern="1200" dirty="0">
                <a:solidFill>
                  <a:srgbClr val="FFFFFF"/>
                </a:solidFill>
                <a:latin typeface="+mj-lt"/>
                <a:ea typeface="+mj-ea"/>
                <a:cs typeface="+mj-cs"/>
              </a:rPr>
              <a:t/>
            </a:r>
            <a:br>
              <a:rPr lang="en-US" kern="1200" dirty="0">
                <a:solidFill>
                  <a:srgbClr val="FFFFFF"/>
                </a:solidFill>
                <a:latin typeface="+mj-lt"/>
                <a:ea typeface="+mj-ea"/>
                <a:cs typeface="+mj-cs"/>
              </a:rPr>
            </a:br>
            <a:r>
              <a:rPr lang="en-US" kern="1200" dirty="0">
                <a:solidFill>
                  <a:srgbClr val="FFFFFF"/>
                </a:solidFill>
                <a:latin typeface="+mj-lt"/>
                <a:ea typeface="+mj-ea"/>
                <a:cs typeface="+mj-cs"/>
              </a:rPr>
              <a:t>Participatory methodology</a:t>
            </a:r>
          </a:p>
        </p:txBody>
      </p:sp>
      <p:pic>
        <p:nvPicPr>
          <p:cNvPr id="11" name="Picture 10">
            <a:extLst>
              <a:ext uri="{FF2B5EF4-FFF2-40B4-BE49-F238E27FC236}">
                <a16:creationId xmlns:a16="http://schemas.microsoft.com/office/drawing/2014/main" id="{50042CFF-5FFF-4CB9-B57C-0C767F0433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 b="19669"/>
          <a:stretch/>
        </p:blipFill>
        <p:spPr>
          <a:xfrm>
            <a:off x="317635" y="321733"/>
            <a:ext cx="4160452" cy="2222497"/>
          </a:xfrm>
          <a:prstGeom prst="rect">
            <a:avLst/>
          </a:prstGeom>
        </p:spPr>
      </p:pic>
      <p:cxnSp>
        <p:nvCxnSpPr>
          <p:cNvPr id="18" name="Straight Connector 17">
            <a:extLst>
              <a:ext uri="{FF2B5EF4-FFF2-40B4-BE49-F238E27FC236}">
                <a16:creationId xmlns:a16="http://schemas.microsoft.com/office/drawing/2014/main" id="{77A9CA3A-7216-41E0-B3CD-058077FD39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DBB62C8-A9EB-466A-AF23-99D8770ECE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888" r="10897" b="1"/>
          <a:stretch/>
        </p:blipFill>
        <p:spPr>
          <a:xfrm>
            <a:off x="317635" y="2705099"/>
            <a:ext cx="4160452" cy="3831167"/>
          </a:xfrm>
          <a:prstGeom prst="rect">
            <a:avLst/>
          </a:prstGeom>
        </p:spPr>
      </p:pic>
      <p:pic>
        <p:nvPicPr>
          <p:cNvPr id="6" name="Picture 5">
            <a:extLst>
              <a:ext uri="{FF2B5EF4-FFF2-40B4-BE49-F238E27FC236}">
                <a16:creationId xmlns:a16="http://schemas.microsoft.com/office/drawing/2014/main" id="{6F672BD8-D7AD-41EC-B8D5-A64D8A18690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659" r="18989"/>
          <a:stretch/>
        </p:blipFill>
        <p:spPr>
          <a:xfrm>
            <a:off x="4638675" y="299364"/>
            <a:ext cx="2775313" cy="3008188"/>
          </a:xfrm>
          <a:prstGeom prst="rect">
            <a:avLst/>
          </a:prstGeom>
        </p:spPr>
      </p:pic>
      <p:pic>
        <p:nvPicPr>
          <p:cNvPr id="9" name="Picture 8">
            <a:extLst>
              <a:ext uri="{FF2B5EF4-FFF2-40B4-BE49-F238E27FC236}">
                <a16:creationId xmlns:a16="http://schemas.microsoft.com/office/drawing/2014/main" id="{37B5F44B-F8E4-4047-A609-95FAF5011CF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01" r="3250"/>
          <a:stretch/>
        </p:blipFill>
        <p:spPr>
          <a:xfrm>
            <a:off x="7574805" y="299363"/>
            <a:ext cx="4308687" cy="3008188"/>
          </a:xfrm>
          <a:prstGeom prst="rect">
            <a:avLst/>
          </a:prstGeom>
        </p:spPr>
      </p:pic>
    </p:spTree>
    <p:extLst>
      <p:ext uri="{BB962C8B-B14F-4D97-AF65-F5344CB8AC3E}">
        <p14:creationId xmlns:p14="http://schemas.microsoft.com/office/powerpoint/2010/main" val="1666989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4440367" y="2185787"/>
            <a:ext cx="60482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8890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en-US" sz="20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rPr>
              <a:t>Since 2015 Smile4life has a representative in the Joint Commissioning for Homelessness at Dundee City Council. </a:t>
            </a:r>
          </a:p>
        </p:txBody>
      </p:sp>
      <p:sp>
        <p:nvSpPr>
          <p:cNvPr id="7" name="Title 3"/>
          <p:cNvSpPr>
            <a:spLocks noGrp="1"/>
          </p:cNvSpPr>
          <p:nvPr>
            <p:ph type="title"/>
          </p:nvPr>
        </p:nvSpPr>
        <p:spPr>
          <a:xfrm>
            <a:off x="838200" y="365126"/>
            <a:ext cx="9397753" cy="948770"/>
          </a:xfrm>
          <a:prstGeom prst="roundRect">
            <a:avLst/>
          </a:prstGeom>
          <a:solidFill>
            <a:srgbClr val="A5D5DF">
              <a:alpha val="25000"/>
            </a:srgbClr>
          </a:solidFill>
          <a:ln>
            <a:noFill/>
          </a:ln>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defRPr/>
            </a:pPr>
            <a:r>
              <a:rPr lang="en-GB" sz="3200" dirty="0">
                <a:solidFill>
                  <a:schemeClr val="tx1"/>
                </a:solidFill>
              </a:rPr>
              <a:t/>
            </a:r>
            <a:br>
              <a:rPr lang="en-GB" sz="3200" dirty="0">
                <a:solidFill>
                  <a:schemeClr val="tx1"/>
                </a:solidFill>
              </a:rPr>
            </a:br>
            <a:r>
              <a:rPr lang="en-GB" sz="2800" dirty="0">
                <a:solidFill>
                  <a:schemeClr val="tx1"/>
                </a:solidFill>
              </a:rPr>
              <a:t>Dundee City Council’s Joint Commissioning for Homelessness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930" y="1927075"/>
            <a:ext cx="3352800" cy="434536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846543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341180" y="5069150"/>
            <a:ext cx="1754819" cy="1528500"/>
          </a:xfrm>
        </p:spPr>
        <p:txBody>
          <a:bodyPr>
            <a:normAutofit/>
          </a:bodyPr>
          <a:lstStyle/>
          <a:p>
            <a:pPr marL="0" indent="0">
              <a:buNone/>
              <a:defRPr/>
            </a:pPr>
            <a:endParaRPr lang="en-GB" dirty="0">
              <a:ea typeface="+mn-ea"/>
              <a:cs typeface="+mn-cs"/>
            </a:endParaRPr>
          </a:p>
        </p:txBody>
      </p:sp>
      <p:sp>
        <p:nvSpPr>
          <p:cNvPr id="7" name="Title 3"/>
          <p:cNvSpPr txBox="1">
            <a:spLocks noGrp="1"/>
          </p:cNvSpPr>
          <p:nvPr>
            <p:ph type="title"/>
          </p:nvPr>
        </p:nvSpPr>
        <p:spPr>
          <a:xfrm>
            <a:off x="1579484" y="453902"/>
            <a:ext cx="8850297" cy="1223978"/>
          </a:xfrm>
          <a:prstGeom prst="roundRect">
            <a:avLst/>
          </a:prstGeom>
          <a:solidFill>
            <a:srgbClr val="A5D5DF">
              <a:alpha val="25000"/>
            </a:srgbClr>
          </a:solidFill>
          <a:ln>
            <a:noFill/>
          </a:ln>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GB" sz="3200" dirty="0">
                <a:solidFill>
                  <a:schemeClr val="tx1"/>
                </a:solidFill>
              </a:rPr>
              <a:t>Services in Dundee</a:t>
            </a:r>
          </a:p>
        </p:txBody>
      </p:sp>
      <p:graphicFrame>
        <p:nvGraphicFramePr>
          <p:cNvPr id="6" name="Content Placeholder 9">
            <a:extLst>
              <a:ext uri="{FF2B5EF4-FFF2-40B4-BE49-F238E27FC236}">
                <a16:creationId xmlns:a16="http://schemas.microsoft.com/office/drawing/2014/main" id="{740F5B82-A303-41DD-8756-C4F11953ED61}"/>
              </a:ext>
            </a:extLst>
          </p:cNvPr>
          <p:cNvGraphicFramePr>
            <a:graphicFrameLocks/>
          </p:cNvGraphicFramePr>
          <p:nvPr>
            <p:extLst>
              <p:ext uri="{D42A27DB-BD31-4B8C-83A1-F6EECF244321}">
                <p14:modId xmlns:p14="http://schemas.microsoft.com/office/powerpoint/2010/main" val="1975630536"/>
              </p:ext>
            </p:extLst>
          </p:nvPr>
        </p:nvGraphicFramePr>
        <p:xfrm>
          <a:off x="985421" y="2041864"/>
          <a:ext cx="9774315" cy="42967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9892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027" y="3467467"/>
            <a:ext cx="298397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AILSA~1.MCA\AppData\Local\Temp\16\Domino Web Access\shiel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9786" y="3462105"/>
            <a:ext cx="977397" cy="12451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844" y="548681"/>
            <a:ext cx="22764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ailsa.mcallister\AppData\Local\Temp\16\Domino Web Access\ICS-Logo-verysmal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9527" y="1641031"/>
            <a:ext cx="135255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ailsa.mcallister\AppData\Local\Temp\16\Domino Web Access\dwa logo small .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7453" y="1813175"/>
            <a:ext cx="1645920" cy="1180407"/>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9816" y="404664"/>
            <a:ext cx="2614976" cy="895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descr="C:\Users\ailsa.mcallister\AppData\Local\Temp\16\Domino Web Access\ADP 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0859" y="1604951"/>
            <a:ext cx="1864241" cy="14572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ilsa.mcallister\AppData\Local\Temp\2\Domino Web Access\Dundee Carers Logo_RG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29410" y="4160656"/>
            <a:ext cx="2224637" cy="1104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75997" y="3664659"/>
            <a:ext cx="1477706" cy="84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37255" y="5322193"/>
            <a:ext cx="1036637" cy="103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12"/>
          <a:stretch>
            <a:fillRect/>
          </a:stretch>
        </p:blipFill>
        <p:spPr>
          <a:xfrm>
            <a:off x="6948823" y="5384673"/>
            <a:ext cx="3076575" cy="1257300"/>
          </a:xfrm>
          <a:prstGeom prst="rect">
            <a:avLst/>
          </a:prstGeom>
        </p:spPr>
      </p:pic>
      <p:pic>
        <p:nvPicPr>
          <p:cNvPr id="8" name="Picture 7"/>
          <p:cNvPicPr>
            <a:picLocks noChangeAspect="1"/>
          </p:cNvPicPr>
          <p:nvPr/>
        </p:nvPicPr>
        <p:blipFill>
          <a:blip r:embed="rId13"/>
          <a:stretch>
            <a:fillRect/>
          </a:stretch>
        </p:blipFill>
        <p:spPr>
          <a:xfrm>
            <a:off x="3974101" y="5259079"/>
            <a:ext cx="2384269" cy="1162863"/>
          </a:xfrm>
          <a:prstGeom prst="rect">
            <a:avLst/>
          </a:prstGeom>
        </p:spPr>
      </p:pic>
      <p:pic>
        <p:nvPicPr>
          <p:cNvPr id="9" name="Picture 8"/>
          <p:cNvPicPr>
            <a:picLocks noChangeAspect="1"/>
          </p:cNvPicPr>
          <p:nvPr/>
        </p:nvPicPr>
        <p:blipFill>
          <a:blip r:embed="rId14"/>
          <a:stretch>
            <a:fillRect/>
          </a:stretch>
        </p:blipFill>
        <p:spPr>
          <a:xfrm>
            <a:off x="6453703" y="4546473"/>
            <a:ext cx="1809750" cy="838200"/>
          </a:xfrm>
          <a:prstGeom prst="rect">
            <a:avLst/>
          </a:prstGeom>
        </p:spPr>
      </p:pic>
      <p:pic>
        <p:nvPicPr>
          <p:cNvPr id="3" name="Picture 2"/>
          <p:cNvPicPr>
            <a:picLocks noChangeAspect="1"/>
          </p:cNvPicPr>
          <p:nvPr/>
        </p:nvPicPr>
        <p:blipFill>
          <a:blip r:embed="rId15"/>
          <a:stretch>
            <a:fillRect/>
          </a:stretch>
        </p:blipFill>
        <p:spPr>
          <a:xfrm>
            <a:off x="4169172" y="2856878"/>
            <a:ext cx="2779650" cy="731285"/>
          </a:xfrm>
          <a:prstGeom prst="rect">
            <a:avLst/>
          </a:prstGeom>
        </p:spPr>
      </p:pic>
      <p:pic>
        <p:nvPicPr>
          <p:cNvPr id="7" name="Picture 6"/>
          <p:cNvPicPr>
            <a:picLocks noChangeAspect="1"/>
          </p:cNvPicPr>
          <p:nvPr/>
        </p:nvPicPr>
        <p:blipFill>
          <a:blip r:embed="rId16"/>
          <a:stretch>
            <a:fillRect/>
          </a:stretch>
        </p:blipFill>
        <p:spPr>
          <a:xfrm>
            <a:off x="4274846" y="1516879"/>
            <a:ext cx="1450582" cy="1092000"/>
          </a:xfrm>
          <a:prstGeom prst="rect">
            <a:avLst/>
          </a:prstGeom>
        </p:spPr>
      </p:pic>
      <p:pic>
        <p:nvPicPr>
          <p:cNvPr id="10" name="Picture 9"/>
          <p:cNvPicPr>
            <a:picLocks noChangeAspect="1"/>
          </p:cNvPicPr>
          <p:nvPr/>
        </p:nvPicPr>
        <p:blipFill>
          <a:blip r:embed="rId17"/>
          <a:stretch>
            <a:fillRect/>
          </a:stretch>
        </p:blipFill>
        <p:spPr>
          <a:xfrm>
            <a:off x="1875775" y="491137"/>
            <a:ext cx="1865538" cy="853514"/>
          </a:xfrm>
          <a:prstGeom prst="rect">
            <a:avLst/>
          </a:prstGeom>
        </p:spPr>
      </p:pic>
    </p:spTree>
    <p:extLst>
      <p:ext uri="{BB962C8B-B14F-4D97-AF65-F5344CB8AC3E}">
        <p14:creationId xmlns:p14="http://schemas.microsoft.com/office/powerpoint/2010/main" val="35531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135188" y="277813"/>
            <a:ext cx="7772400" cy="1008062"/>
          </a:xfrm>
          <a:prstGeom prst="roundRect">
            <a:avLst/>
          </a:prstGeom>
          <a:solidFill>
            <a:srgbClr val="A5D5DF">
              <a:alpha val="25000"/>
            </a:srgbClr>
          </a:solidFill>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GB" sz="3200" dirty="0">
                <a:solidFill>
                  <a:prstClr val="black"/>
                </a:solidFill>
              </a:rPr>
              <a:t>Spatial Distribution of Services</a:t>
            </a:r>
          </a:p>
        </p:txBody>
      </p:sp>
      <p:pic>
        <p:nvPicPr>
          <p:cNvPr id="2050" name="Picture 2">
            <a:extLst>
              <a:ext uri="{FF2B5EF4-FFF2-40B4-BE49-F238E27FC236}">
                <a16:creationId xmlns:a16="http://schemas.microsoft.com/office/drawing/2014/main" id="{CDD6180C-87D1-4E31-89BD-EDA45DCA06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54" y="1554479"/>
            <a:ext cx="9887459" cy="5206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9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981200" y="188913"/>
            <a:ext cx="8229600" cy="1143000"/>
          </a:xfrm>
          <a:prstGeom prst="roundRect">
            <a:avLst/>
          </a:prstGeom>
          <a:solidFill>
            <a:srgbClr val="A5D5DF">
              <a:alpha val="25000"/>
            </a:srgbClr>
          </a:solidFill>
          <a:ln>
            <a:noFill/>
          </a:ln>
          <a:extLst>
            <a:ext uri="{91240B29-F687-4F45-9708-019B960494DF}">
              <a14:hiddenLine xmlns:a14="http://schemas.microsoft.com/office/drawing/2010/main" w="9525">
                <a:solidFill>
                  <a:srgbClr val="000000"/>
                </a:solidFill>
                <a:miter lim="800000"/>
                <a:headEnd/>
                <a:tailEnd/>
              </a14:hiddenLine>
            </a:ex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r>
              <a:rPr lang="en-GB" sz="3200" dirty="0">
                <a:solidFill>
                  <a:schemeClr val="tx1"/>
                </a:solidFill>
              </a:rPr>
              <a:t>Services in the 5% most deprived areas (SIMD)</a:t>
            </a:r>
          </a:p>
        </p:txBody>
      </p:sp>
      <p:pic>
        <p:nvPicPr>
          <p:cNvPr id="5" name="Content Placeholder 7">
            <a:extLst>
              <a:ext uri="{FF2B5EF4-FFF2-40B4-BE49-F238E27FC236}">
                <a16:creationId xmlns:a16="http://schemas.microsoft.com/office/drawing/2014/main" id="{F6F68E9A-70FB-46E7-9EA7-248011AF55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212" y="2042160"/>
            <a:ext cx="9919953" cy="416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62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auto">
          <a:xfrm>
            <a:off x="2208213" y="587376"/>
            <a:ext cx="7772400" cy="969963"/>
          </a:xfrm>
          <a:prstGeom prst="roundRect">
            <a:avLst/>
          </a:prstGeom>
          <a:solidFill>
            <a:srgbClr val="A5D5DF">
              <a:alpha val="25000"/>
            </a:srgbClr>
          </a:solidFill>
          <a:ln w="25400" cap="flat" cmpd="sng" algn="ctr">
            <a:noFill/>
            <a:prstDash val="solid"/>
          </a:ln>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a:defRPr/>
            </a:pPr>
            <a:endParaRPr lang="en-GB" sz="3200" dirty="0">
              <a:solidFill>
                <a:prstClr val="black"/>
              </a:solidFill>
            </a:endParaRPr>
          </a:p>
        </p:txBody>
      </p:sp>
      <p:sp>
        <p:nvSpPr>
          <p:cNvPr id="39939" name="Title 1"/>
          <p:cNvSpPr>
            <a:spLocks noGrp="1"/>
          </p:cNvSpPr>
          <p:nvPr>
            <p:ph type="title"/>
          </p:nvPr>
        </p:nvSpPr>
        <p:spPr>
          <a:xfrm>
            <a:off x="2570480" y="587376"/>
            <a:ext cx="8783320" cy="1103312"/>
          </a:xfrm>
        </p:spPr>
        <p:txBody>
          <a:bodyPr>
            <a:normAutofit/>
          </a:bodyPr>
          <a:lstStyle/>
          <a:p>
            <a:pPr eaLnBrk="1" hangingPunct="1"/>
            <a:r>
              <a:rPr lang="en-GB" altLang="en-US" sz="3600" dirty="0">
                <a:latin typeface="+mn-lt"/>
              </a:rPr>
              <a:t>Final Comments</a:t>
            </a:r>
          </a:p>
        </p:txBody>
      </p:sp>
      <p:sp>
        <p:nvSpPr>
          <p:cNvPr id="2" name="Content Placeholder 1"/>
          <p:cNvSpPr>
            <a:spLocks noGrp="1"/>
          </p:cNvSpPr>
          <p:nvPr>
            <p:ph idx="1"/>
          </p:nvPr>
        </p:nvSpPr>
        <p:spPr>
          <a:xfrm>
            <a:off x="941033" y="1855432"/>
            <a:ext cx="9269767" cy="4742217"/>
          </a:xfrm>
        </p:spPr>
        <p:txBody>
          <a:bodyPr>
            <a:normAutofit/>
          </a:bodyPr>
          <a:lstStyle/>
          <a:p>
            <a:pPr>
              <a:buFontTx/>
              <a:buChar char="-"/>
              <a:defRPr/>
            </a:pPr>
            <a:r>
              <a:rPr lang="en-GB" dirty="0"/>
              <a:t>More integration and coordinated access to services</a:t>
            </a:r>
          </a:p>
          <a:p>
            <a:pPr>
              <a:buFontTx/>
              <a:buChar char="-"/>
              <a:defRPr/>
            </a:pPr>
            <a:r>
              <a:rPr lang="en-GB" dirty="0"/>
              <a:t>Continuous work on updating information</a:t>
            </a:r>
          </a:p>
          <a:p>
            <a:pPr>
              <a:buFontTx/>
              <a:buChar char="-"/>
              <a:defRPr/>
            </a:pPr>
            <a:r>
              <a:rPr lang="en-GB" dirty="0"/>
              <a:t>More equal distribution</a:t>
            </a:r>
          </a:p>
          <a:p>
            <a:pPr>
              <a:buFontTx/>
              <a:buChar char="-"/>
              <a:defRPr/>
            </a:pPr>
            <a:r>
              <a:rPr lang="en-GB" dirty="0"/>
              <a:t>More investment in services addressing prevention and sustainability </a:t>
            </a:r>
          </a:p>
          <a:p>
            <a:pPr>
              <a:buFontTx/>
              <a:buChar char="-"/>
              <a:defRPr/>
            </a:pPr>
            <a:r>
              <a:rPr lang="en-GB" dirty="0"/>
              <a:t>Service providing more than one support</a:t>
            </a:r>
          </a:p>
          <a:p>
            <a:pPr>
              <a:buFontTx/>
              <a:buChar char="-"/>
              <a:defRPr/>
            </a:pPr>
            <a:r>
              <a:rPr lang="en-GB" dirty="0"/>
              <a:t> Barrier to access and to engage – Stigma</a:t>
            </a:r>
          </a:p>
          <a:p>
            <a:pPr>
              <a:buFontTx/>
              <a:buChar char="-"/>
              <a:defRPr/>
            </a:pPr>
            <a:r>
              <a:rPr lang="en-GB" dirty="0"/>
              <a:t>Investment to strength a culture of collaboration</a:t>
            </a:r>
          </a:p>
          <a:p>
            <a:pPr marL="357188" indent="0">
              <a:buNone/>
              <a:defRPr/>
            </a:pPr>
            <a:endParaRPr lang="en-GB" dirty="0"/>
          </a:p>
        </p:txBody>
      </p:sp>
    </p:spTree>
    <p:extLst>
      <p:ext uri="{BB962C8B-B14F-4D97-AF65-F5344CB8AC3E}">
        <p14:creationId xmlns:p14="http://schemas.microsoft.com/office/powerpoint/2010/main" val="426466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Tay railway bridge.jpg"/>
          <p:cNvPicPr>
            <a:picLocks noGrp="1" noChangeAspect="1"/>
          </p:cNvPicPr>
          <p:nvPr>
            <p:ph idx="1"/>
          </p:nvPr>
        </p:nvPicPr>
        <p:blipFill>
          <a:blip r:embed="rId2"/>
          <a:srcRect/>
          <a:stretch>
            <a:fillRect/>
          </a:stretch>
        </p:blipFill>
        <p:spPr>
          <a:xfrm>
            <a:off x="2927351" y="620714"/>
            <a:ext cx="6551613" cy="4219575"/>
          </a:xfrm>
          <a:effectLst>
            <a:outerShdw blurRad="292100" dist="139700" dir="2700000" algn="tl" rotWithShape="0">
              <a:srgbClr val="333333">
                <a:alpha val="64998"/>
              </a:srgbClr>
            </a:outerShdw>
          </a:effectLst>
        </p:spPr>
      </p:pic>
      <p:sp>
        <p:nvSpPr>
          <p:cNvPr id="4" name="TextBox 3"/>
          <p:cNvSpPr txBox="1"/>
          <p:nvPr/>
        </p:nvSpPr>
        <p:spPr>
          <a:xfrm>
            <a:off x="4005264" y="5373688"/>
            <a:ext cx="4496808" cy="369332"/>
          </a:xfrm>
          <a:prstGeom prst="rect">
            <a:avLst/>
          </a:prstGeom>
          <a:noFill/>
        </p:spPr>
        <p:txBody>
          <a:bodyPr wrap="none">
            <a:spAutoFit/>
          </a:bodyPr>
          <a:lstStyle/>
          <a:p>
            <a:pPr fontAlgn="base">
              <a:spcBef>
                <a:spcPct val="0"/>
              </a:spcBef>
              <a:spcAft>
                <a:spcPct val="0"/>
              </a:spcAft>
              <a:defRPr/>
            </a:pPr>
            <a:r>
              <a:rPr lang="en-GB" dirty="0">
                <a:solidFill>
                  <a:prstClr val="black"/>
                </a:solidFill>
                <a:ea typeface="MS PGothic" panose="020B0600070205080204" pitchFamily="34" charset="-128"/>
              </a:rPr>
              <a:t>Andrea Rodriguez: a.rodriguez@dundee.ac.uk</a:t>
            </a:r>
          </a:p>
        </p:txBody>
      </p:sp>
    </p:spTree>
    <p:extLst>
      <p:ext uri="{BB962C8B-B14F-4D97-AF65-F5344CB8AC3E}">
        <p14:creationId xmlns:p14="http://schemas.microsoft.com/office/powerpoint/2010/main" val="250769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6411" y="919453"/>
            <a:ext cx="2296722" cy="3660331"/>
          </a:xfrm>
          <a:prstGeom prst="rect">
            <a:avLst/>
          </a:prstGeom>
        </p:spPr>
      </p:pic>
      <p:pic>
        <p:nvPicPr>
          <p:cNvPr id="3" name="Picture 2"/>
          <p:cNvPicPr>
            <a:picLocks noChangeAspect="1"/>
          </p:cNvPicPr>
          <p:nvPr/>
        </p:nvPicPr>
        <p:blipFill>
          <a:blip r:embed="rId3"/>
          <a:stretch>
            <a:fillRect/>
          </a:stretch>
        </p:blipFill>
        <p:spPr>
          <a:xfrm>
            <a:off x="7464152" y="908721"/>
            <a:ext cx="2214880" cy="3671063"/>
          </a:xfrm>
          <a:prstGeom prst="rect">
            <a:avLst/>
          </a:prstGeom>
        </p:spPr>
      </p:pic>
      <p:pic>
        <p:nvPicPr>
          <p:cNvPr id="4" name="Picture 3"/>
          <p:cNvPicPr>
            <a:picLocks noChangeAspect="1"/>
          </p:cNvPicPr>
          <p:nvPr/>
        </p:nvPicPr>
        <p:blipFill>
          <a:blip r:embed="rId4"/>
          <a:stretch>
            <a:fillRect/>
          </a:stretch>
        </p:blipFill>
        <p:spPr>
          <a:xfrm>
            <a:off x="5375920" y="5733257"/>
            <a:ext cx="2088232" cy="901941"/>
          </a:xfrm>
          <a:prstGeom prst="rect">
            <a:avLst/>
          </a:prstGeom>
        </p:spPr>
      </p:pic>
      <p:sp>
        <p:nvSpPr>
          <p:cNvPr id="5" name="TextBox 4"/>
          <p:cNvSpPr txBox="1"/>
          <p:nvPr/>
        </p:nvSpPr>
        <p:spPr>
          <a:xfrm>
            <a:off x="2546411" y="4616054"/>
            <a:ext cx="2277588" cy="2308324"/>
          </a:xfrm>
          <a:prstGeom prst="rect">
            <a:avLst/>
          </a:prstGeom>
          <a:noFill/>
        </p:spPr>
        <p:txBody>
          <a:bodyPr wrap="square" rtlCol="0">
            <a:spAutoFit/>
          </a:bodyPr>
          <a:lstStyle/>
          <a:p>
            <a:r>
              <a:rPr lang="en-US" sz="2400" b="1" dirty="0">
                <a:solidFill>
                  <a:prstClr val="black"/>
                </a:solidFill>
                <a:latin typeface="Calibri"/>
              </a:rPr>
              <a:t>Ed Mitchell</a:t>
            </a:r>
          </a:p>
          <a:p>
            <a:endParaRPr lang="en-US" sz="2400" b="1" dirty="0">
              <a:solidFill>
                <a:prstClr val="black"/>
              </a:solidFill>
              <a:latin typeface="Calibri"/>
            </a:endParaRPr>
          </a:p>
          <a:p>
            <a:r>
              <a:rPr lang="en-US" sz="2400" b="1" dirty="0">
                <a:solidFill>
                  <a:prstClr val="black"/>
                </a:solidFill>
                <a:latin typeface="Calibri"/>
              </a:rPr>
              <a:t>TV presenter who ended up homeless in late 80s.</a:t>
            </a:r>
            <a:endParaRPr lang="en-GB" sz="2400" b="1" dirty="0">
              <a:solidFill>
                <a:prstClr val="black"/>
              </a:solidFill>
              <a:latin typeface="Calibri"/>
            </a:endParaRPr>
          </a:p>
        </p:txBody>
      </p:sp>
      <p:sp>
        <p:nvSpPr>
          <p:cNvPr id="8" name="TextBox 7"/>
          <p:cNvSpPr txBox="1"/>
          <p:nvPr/>
        </p:nvSpPr>
        <p:spPr>
          <a:xfrm>
            <a:off x="7941014" y="4612754"/>
            <a:ext cx="1738018" cy="1846659"/>
          </a:xfrm>
          <a:prstGeom prst="rect">
            <a:avLst/>
          </a:prstGeom>
          <a:noFill/>
        </p:spPr>
        <p:txBody>
          <a:bodyPr wrap="square" rtlCol="0">
            <a:spAutoFit/>
          </a:bodyPr>
          <a:lstStyle/>
          <a:p>
            <a:r>
              <a:rPr lang="en-US" sz="2400" b="1" dirty="0">
                <a:solidFill>
                  <a:prstClr val="black"/>
                </a:solidFill>
                <a:latin typeface="Calibri"/>
              </a:rPr>
              <a:t>Local </a:t>
            </a:r>
            <a:r>
              <a:rPr lang="en-US" sz="2400" b="1" dirty="0" err="1">
                <a:solidFill>
                  <a:prstClr val="black"/>
                </a:solidFill>
                <a:latin typeface="Calibri"/>
              </a:rPr>
              <a:t>Councillor</a:t>
            </a:r>
            <a:r>
              <a:rPr lang="en-US" sz="2400" b="1" dirty="0">
                <a:solidFill>
                  <a:prstClr val="black"/>
                </a:solidFill>
                <a:latin typeface="Calibri"/>
              </a:rPr>
              <a:t> John Alexander</a:t>
            </a:r>
          </a:p>
          <a:p>
            <a:endParaRPr lang="en-US" dirty="0">
              <a:solidFill>
                <a:prstClr val="black"/>
              </a:solidFill>
              <a:latin typeface="Calibri"/>
            </a:endParaRPr>
          </a:p>
        </p:txBody>
      </p:sp>
    </p:spTree>
    <p:extLst>
      <p:ext uri="{BB962C8B-B14F-4D97-AF65-F5344CB8AC3E}">
        <p14:creationId xmlns:p14="http://schemas.microsoft.com/office/powerpoint/2010/main" val="496090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95795" y="1033383"/>
            <a:ext cx="3336032" cy="2175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a:stretch>
            <a:fillRect/>
          </a:stretch>
        </p:blipFill>
        <p:spPr>
          <a:xfrm>
            <a:off x="5375920" y="3861048"/>
            <a:ext cx="1944216" cy="2717688"/>
          </a:xfrm>
          <a:prstGeom prst="rect">
            <a:avLst/>
          </a:prstGeom>
        </p:spPr>
      </p:pic>
      <p:pic>
        <p:nvPicPr>
          <p:cNvPr id="3" name="Picture 2"/>
          <p:cNvPicPr>
            <a:picLocks noChangeAspect="1"/>
          </p:cNvPicPr>
          <p:nvPr/>
        </p:nvPicPr>
        <p:blipFill>
          <a:blip r:embed="rId4"/>
          <a:stretch>
            <a:fillRect/>
          </a:stretch>
        </p:blipFill>
        <p:spPr>
          <a:xfrm>
            <a:off x="7977180" y="1268761"/>
            <a:ext cx="1719221" cy="2292295"/>
          </a:xfrm>
          <a:prstGeom prst="rect">
            <a:avLst/>
          </a:prstGeom>
        </p:spPr>
      </p:pic>
      <p:sp>
        <p:nvSpPr>
          <p:cNvPr id="4" name="TextBox 3"/>
          <p:cNvSpPr txBox="1"/>
          <p:nvPr/>
        </p:nvSpPr>
        <p:spPr>
          <a:xfrm>
            <a:off x="4207228" y="332656"/>
            <a:ext cx="2736304" cy="2677656"/>
          </a:xfrm>
          <a:prstGeom prst="rect">
            <a:avLst/>
          </a:prstGeom>
          <a:noFill/>
        </p:spPr>
        <p:txBody>
          <a:bodyPr wrap="square" rtlCol="0">
            <a:spAutoFit/>
          </a:bodyPr>
          <a:lstStyle/>
          <a:p>
            <a:r>
              <a:rPr lang="en-US" sz="2400" b="1" dirty="0">
                <a:solidFill>
                  <a:prstClr val="black"/>
                </a:solidFill>
                <a:latin typeface="Calibri"/>
              </a:rPr>
              <a:t>Diary Room with Big Brother!</a:t>
            </a:r>
          </a:p>
          <a:p>
            <a:endParaRPr lang="en-US" sz="2400" b="1" dirty="0">
              <a:solidFill>
                <a:prstClr val="black"/>
              </a:solidFill>
              <a:latin typeface="Calibri"/>
            </a:endParaRPr>
          </a:p>
          <a:p>
            <a:r>
              <a:rPr lang="en-US" sz="2400" b="1" dirty="0">
                <a:solidFill>
                  <a:prstClr val="black"/>
                </a:solidFill>
                <a:latin typeface="Calibri"/>
              </a:rPr>
              <a:t>With</a:t>
            </a:r>
          </a:p>
          <a:p>
            <a:r>
              <a:rPr lang="en-US" sz="2400" b="1" dirty="0">
                <a:solidFill>
                  <a:prstClr val="black"/>
                </a:solidFill>
                <a:latin typeface="Calibri"/>
              </a:rPr>
              <a:t>People living in hostel accommodation</a:t>
            </a:r>
            <a:endParaRPr lang="en-GB" sz="2400" b="1" dirty="0">
              <a:solidFill>
                <a:prstClr val="black"/>
              </a:solidFill>
              <a:latin typeface="Calibri"/>
            </a:endParaRPr>
          </a:p>
        </p:txBody>
      </p:sp>
      <p:sp>
        <p:nvSpPr>
          <p:cNvPr id="6" name="TextBox 5"/>
          <p:cNvSpPr txBox="1"/>
          <p:nvPr/>
        </p:nvSpPr>
        <p:spPr>
          <a:xfrm>
            <a:off x="7673072" y="3863179"/>
            <a:ext cx="2559317" cy="1938992"/>
          </a:xfrm>
          <a:prstGeom prst="rect">
            <a:avLst/>
          </a:prstGeom>
          <a:noFill/>
        </p:spPr>
        <p:txBody>
          <a:bodyPr wrap="square" rtlCol="0">
            <a:spAutoFit/>
          </a:bodyPr>
          <a:lstStyle/>
          <a:p>
            <a:r>
              <a:rPr lang="en-US" sz="2400" b="1" dirty="0">
                <a:solidFill>
                  <a:prstClr val="black"/>
                </a:solidFill>
                <a:latin typeface="Calibri"/>
              </a:rPr>
              <a:t>Staff Consultation and Involvement contributing to the development of the Strategy.</a:t>
            </a:r>
            <a:endParaRPr lang="en-GB" sz="2400" b="1" dirty="0">
              <a:solidFill>
                <a:prstClr val="black"/>
              </a:solidFill>
              <a:latin typeface="Calibri"/>
            </a:endParaRPr>
          </a:p>
        </p:txBody>
      </p:sp>
      <p:pic>
        <p:nvPicPr>
          <p:cNvPr id="8" name="Picture 7"/>
          <p:cNvPicPr>
            <a:picLocks noChangeAspect="1"/>
          </p:cNvPicPr>
          <p:nvPr/>
        </p:nvPicPr>
        <p:blipFill>
          <a:blip r:embed="rId5"/>
          <a:stretch>
            <a:fillRect/>
          </a:stretch>
        </p:blipFill>
        <p:spPr>
          <a:xfrm>
            <a:off x="1976171" y="5219893"/>
            <a:ext cx="3078747" cy="1261981"/>
          </a:xfrm>
          <a:prstGeom prst="rect">
            <a:avLst/>
          </a:prstGeom>
        </p:spPr>
      </p:pic>
    </p:spTree>
    <p:extLst>
      <p:ext uri="{BB962C8B-B14F-4D97-AF65-F5344CB8AC3E}">
        <p14:creationId xmlns:p14="http://schemas.microsoft.com/office/powerpoint/2010/main" val="236915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76673"/>
            <a:ext cx="7772400" cy="1470025"/>
          </a:xfrm>
        </p:spPr>
        <p:txBody>
          <a:bodyPr/>
          <a:lstStyle/>
          <a:p>
            <a:r>
              <a:rPr lang="en-US" u="sng" dirty="0"/>
              <a:t>Not just a Roof!</a:t>
            </a:r>
            <a:endParaRPr lang="en-GB" u="sng" dirty="0"/>
          </a:p>
        </p:txBody>
      </p:sp>
      <p:sp>
        <p:nvSpPr>
          <p:cNvPr id="3" name="Subtitle 2"/>
          <p:cNvSpPr>
            <a:spLocks noGrp="1"/>
          </p:cNvSpPr>
          <p:nvPr>
            <p:ph type="subTitle" idx="1"/>
          </p:nvPr>
        </p:nvSpPr>
        <p:spPr>
          <a:xfrm>
            <a:off x="2209800" y="2060848"/>
            <a:ext cx="7920880" cy="1752600"/>
          </a:xfrm>
        </p:spPr>
        <p:txBody>
          <a:bodyPr>
            <a:noAutofit/>
          </a:bodyPr>
          <a:lstStyle/>
          <a:p>
            <a:pPr algn="l"/>
            <a:r>
              <a:rPr lang="en-US" sz="4400" dirty="0">
                <a:solidFill>
                  <a:schemeClr val="tx1"/>
                </a:solidFill>
              </a:rPr>
              <a:t>Not focusing on the bricks mortar and finance that previous strategies had. But is more focused on the underlying issues and the supports required for people facing or who might end up homelessness.</a:t>
            </a:r>
            <a:endParaRPr lang="en-GB" sz="4400" dirty="0">
              <a:solidFill>
                <a:schemeClr val="tx1"/>
              </a:solidFill>
            </a:endParaRPr>
          </a:p>
        </p:txBody>
      </p:sp>
      <p:pic>
        <p:nvPicPr>
          <p:cNvPr id="4" name="Picture 3"/>
          <p:cNvPicPr>
            <a:picLocks noChangeAspect="1"/>
          </p:cNvPicPr>
          <p:nvPr/>
        </p:nvPicPr>
        <p:blipFill>
          <a:blip r:embed="rId2"/>
          <a:stretch>
            <a:fillRect/>
          </a:stretch>
        </p:blipFill>
        <p:spPr>
          <a:xfrm>
            <a:off x="8184233" y="188640"/>
            <a:ext cx="2261685" cy="720080"/>
          </a:xfrm>
          <a:prstGeom prst="rect">
            <a:avLst/>
          </a:prstGeom>
        </p:spPr>
      </p:pic>
    </p:spTree>
    <p:extLst>
      <p:ext uri="{BB962C8B-B14F-4D97-AF65-F5344CB8AC3E}">
        <p14:creationId xmlns:p14="http://schemas.microsoft.com/office/powerpoint/2010/main" val="389013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7408" y="908720"/>
            <a:ext cx="8136904" cy="5472608"/>
          </a:xfrm>
        </p:spPr>
        <p:txBody>
          <a:bodyPr>
            <a:normAutofit fontScale="55000" lnSpcReduction="20000"/>
          </a:bodyPr>
          <a:lstStyle/>
          <a:p>
            <a:r>
              <a:rPr lang="en-US" dirty="0">
                <a:solidFill>
                  <a:schemeClr val="tx1"/>
                </a:solidFill>
              </a:rPr>
              <a:t>Was developed and co-produced including: </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Lately:</a:t>
            </a:r>
          </a:p>
          <a:p>
            <a:r>
              <a:rPr lang="en-US" dirty="0">
                <a:solidFill>
                  <a:schemeClr val="tx1"/>
                </a:solidFill>
              </a:rPr>
              <a:t>City Ambassadors from Dundee City Council</a:t>
            </a:r>
          </a:p>
          <a:p>
            <a:r>
              <a:rPr lang="en-US" dirty="0">
                <a:solidFill>
                  <a:schemeClr val="tx1"/>
                </a:solidFill>
              </a:rPr>
              <a:t>Parish Nurses</a:t>
            </a:r>
          </a:p>
          <a:p>
            <a:endParaRPr lang="en-GB" dirty="0"/>
          </a:p>
        </p:txBody>
      </p:sp>
      <p:graphicFrame>
        <p:nvGraphicFramePr>
          <p:cNvPr id="2" name="Diagram 1"/>
          <p:cNvGraphicFramePr/>
          <p:nvPr>
            <p:extLst/>
          </p:nvPr>
        </p:nvGraphicFramePr>
        <p:xfrm>
          <a:off x="2363924" y="1412776"/>
          <a:ext cx="60960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7969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7534"/>
            <a:ext cx="8229600" cy="1143000"/>
          </a:xfrm>
        </p:spPr>
        <p:txBody>
          <a:bodyPr/>
          <a:lstStyle/>
          <a:p>
            <a:r>
              <a:rPr lang="en-US" dirty="0"/>
              <a:t>Achievements to date!</a:t>
            </a:r>
            <a:endParaRPr lang="en-GB" dirty="0"/>
          </a:p>
        </p:txBody>
      </p:sp>
      <p:sp>
        <p:nvSpPr>
          <p:cNvPr id="3" name="Content Placeholder 2"/>
          <p:cNvSpPr>
            <a:spLocks noGrp="1"/>
          </p:cNvSpPr>
          <p:nvPr>
            <p:ph idx="1"/>
          </p:nvPr>
        </p:nvSpPr>
        <p:spPr>
          <a:xfrm>
            <a:off x="1981200" y="1077636"/>
            <a:ext cx="8229600" cy="2692896"/>
          </a:xfrm>
        </p:spPr>
        <p:txBody>
          <a:bodyPr>
            <a:normAutofit/>
          </a:bodyPr>
          <a:lstStyle/>
          <a:p>
            <a:r>
              <a:rPr lang="en-US" dirty="0"/>
              <a:t>‘Not Just A Roof’ introduced some new ways of working relating to responding to and preventing homelessness.  This then led to the development of a complete co-produced Transformational Change </a:t>
            </a:r>
            <a:r>
              <a:rPr lang="en-US" dirty="0" err="1"/>
              <a:t>Programme</a:t>
            </a:r>
            <a:r>
              <a:rPr lang="en-US" dirty="0"/>
              <a:t>.</a:t>
            </a:r>
          </a:p>
        </p:txBody>
      </p:sp>
      <p:pic>
        <p:nvPicPr>
          <p:cNvPr id="5" name="Picture 4"/>
          <p:cNvPicPr>
            <a:picLocks noChangeAspect="1"/>
          </p:cNvPicPr>
          <p:nvPr/>
        </p:nvPicPr>
        <p:blipFill>
          <a:blip r:embed="rId2"/>
          <a:stretch>
            <a:fillRect/>
          </a:stretch>
        </p:blipFill>
        <p:spPr>
          <a:xfrm>
            <a:off x="3143672" y="3746481"/>
            <a:ext cx="6624736" cy="2863311"/>
          </a:xfrm>
          <a:prstGeom prst="rect">
            <a:avLst/>
          </a:prstGeom>
        </p:spPr>
      </p:pic>
    </p:spTree>
    <p:extLst>
      <p:ext uri="{BB962C8B-B14F-4D97-AF65-F5344CB8AC3E}">
        <p14:creationId xmlns:p14="http://schemas.microsoft.com/office/powerpoint/2010/main" val="80008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Reflexive Mapping</a:t>
            </a:r>
            <a:endParaRPr lang="en-GB" dirty="0"/>
          </a:p>
        </p:txBody>
      </p:sp>
      <p:sp>
        <p:nvSpPr>
          <p:cNvPr id="3" name="Content Placeholder 2"/>
          <p:cNvSpPr>
            <a:spLocks noGrp="1"/>
          </p:cNvSpPr>
          <p:nvPr>
            <p:ph idx="1"/>
          </p:nvPr>
        </p:nvSpPr>
        <p:spPr/>
        <p:txBody>
          <a:bodyPr>
            <a:normAutofit fontScale="92500"/>
          </a:bodyPr>
          <a:lstStyle/>
          <a:p>
            <a:r>
              <a:rPr lang="en-US" dirty="0"/>
              <a:t>Mapped out geographically different types of services under outcome headings for homeless and potentially homeless people</a:t>
            </a:r>
          </a:p>
          <a:p>
            <a:r>
              <a:rPr lang="en-US" dirty="0"/>
              <a:t>Useful for all groups of people</a:t>
            </a:r>
          </a:p>
          <a:p>
            <a:r>
              <a:rPr lang="en-US" dirty="0"/>
              <a:t>Noted that many services only accessible in City Centre, locations limiting access to those who live in the surrounding areas/localities.</a:t>
            </a:r>
          </a:p>
          <a:p>
            <a:r>
              <a:rPr lang="en-US" dirty="0"/>
              <a:t>Consideration of access in relation to transport, timings of appointments, being able to make appointments, money and access to a phone/computer to make appointments. </a:t>
            </a:r>
            <a:endParaRPr lang="en-GB" dirty="0"/>
          </a:p>
        </p:txBody>
      </p:sp>
    </p:spTree>
    <p:extLst>
      <p:ext uri="{BB962C8B-B14F-4D97-AF65-F5344CB8AC3E}">
        <p14:creationId xmlns:p14="http://schemas.microsoft.com/office/powerpoint/2010/main" val="3658569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7384"/>
            <a:ext cx="7772400" cy="1470025"/>
          </a:xfrm>
        </p:spPr>
        <p:txBody>
          <a:bodyPr/>
          <a:lstStyle/>
          <a:p>
            <a:r>
              <a:rPr lang="en-US" dirty="0"/>
              <a:t>The Lead Professional Process</a:t>
            </a:r>
            <a:endParaRPr lang="en-GB" dirty="0"/>
          </a:p>
        </p:txBody>
      </p:sp>
      <p:sp>
        <p:nvSpPr>
          <p:cNvPr id="4" name="Subtitle 2"/>
          <p:cNvSpPr>
            <a:spLocks noGrp="1"/>
          </p:cNvSpPr>
          <p:nvPr>
            <p:ph type="subTitle" idx="1"/>
          </p:nvPr>
        </p:nvSpPr>
        <p:spPr>
          <a:xfrm>
            <a:off x="1919536" y="1340768"/>
            <a:ext cx="5472608" cy="5454606"/>
          </a:xfrm>
        </p:spPr>
        <p:txBody>
          <a:bodyPr>
            <a:normAutofit fontScale="77500" lnSpcReduction="20000"/>
          </a:bodyPr>
          <a:lstStyle/>
          <a:p>
            <a:pPr algn="l"/>
            <a:r>
              <a:rPr lang="en-US" b="1" dirty="0">
                <a:solidFill>
                  <a:schemeClr val="tx1"/>
                </a:solidFill>
              </a:rPr>
              <a:t>One person responsible for calling the meeting and pulling together all people/staff deemed to be useful in supporting the person out of crisis into and through recovery.</a:t>
            </a:r>
          </a:p>
          <a:p>
            <a:pPr algn="l"/>
            <a:endParaRPr lang="en-US" b="1" dirty="0">
              <a:solidFill>
                <a:schemeClr val="tx1"/>
              </a:solidFill>
            </a:endParaRPr>
          </a:p>
          <a:p>
            <a:pPr algn="l"/>
            <a:r>
              <a:rPr lang="en-US" b="1" dirty="0">
                <a:solidFill>
                  <a:schemeClr val="tx1"/>
                </a:solidFill>
              </a:rPr>
              <a:t>Agree with the team who is best placed to be the Lead Professional with the persons input.</a:t>
            </a:r>
          </a:p>
          <a:p>
            <a:pPr algn="l"/>
            <a:endParaRPr lang="en-US" b="1" dirty="0">
              <a:solidFill>
                <a:schemeClr val="tx1"/>
              </a:solidFill>
            </a:endParaRPr>
          </a:p>
          <a:p>
            <a:pPr algn="l"/>
            <a:r>
              <a:rPr lang="en-US" b="1" dirty="0">
                <a:solidFill>
                  <a:schemeClr val="tx1"/>
                </a:solidFill>
              </a:rPr>
              <a:t>Record the meeting and the personal outcomes the person wants to work towards with support.</a:t>
            </a:r>
          </a:p>
          <a:p>
            <a:pPr algn="l"/>
            <a:endParaRPr lang="en-US" b="1" dirty="0">
              <a:solidFill>
                <a:schemeClr val="tx1"/>
              </a:solidFill>
            </a:endParaRPr>
          </a:p>
          <a:p>
            <a:pPr algn="l"/>
            <a:r>
              <a:rPr lang="en-US" b="1" dirty="0">
                <a:solidFill>
                  <a:schemeClr val="tx1"/>
                </a:solidFill>
              </a:rPr>
              <a:t>Set a date to come back together to review the outcomes</a:t>
            </a:r>
          </a:p>
          <a:p>
            <a:pPr algn="l"/>
            <a:endParaRPr lang="en-US" b="1" dirty="0"/>
          </a:p>
          <a:p>
            <a:pPr algn="l"/>
            <a:endParaRPr lang="en-GB" b="1" dirty="0"/>
          </a:p>
        </p:txBody>
      </p:sp>
      <p:graphicFrame>
        <p:nvGraphicFramePr>
          <p:cNvPr id="3" name="Diagram 2"/>
          <p:cNvGraphicFramePr/>
          <p:nvPr>
            <p:extLst/>
          </p:nvPr>
        </p:nvGraphicFramePr>
        <p:xfrm>
          <a:off x="6890320" y="1412776"/>
          <a:ext cx="338214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67825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TotalTime>
  <Words>867</Words>
  <Application>Microsoft Office PowerPoint</Application>
  <PresentationFormat>Widescreen</PresentationFormat>
  <Paragraphs>133</Paragraphs>
  <Slides>23</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MS PGothic</vt:lpstr>
      <vt:lpstr>Arial</vt:lpstr>
      <vt:lpstr>Calibri</vt:lpstr>
      <vt:lpstr>Calibri Light</vt:lpstr>
      <vt:lpstr>Office Theme</vt:lpstr>
      <vt:lpstr>1_Office Theme</vt:lpstr>
      <vt:lpstr>We make the road by walking.  Health and social care partnership to tackle homelessness</vt:lpstr>
      <vt:lpstr>PowerPoint Presentation</vt:lpstr>
      <vt:lpstr>PowerPoint Presentation</vt:lpstr>
      <vt:lpstr>PowerPoint Presentation</vt:lpstr>
      <vt:lpstr>Not just a Roof!</vt:lpstr>
      <vt:lpstr>PowerPoint Presentation</vt:lpstr>
      <vt:lpstr>Achievements to date!</vt:lpstr>
      <vt:lpstr>Reflexive Mapping</vt:lpstr>
      <vt:lpstr>The Lead Professional Process</vt:lpstr>
      <vt:lpstr>Review of Temporary Accommodation</vt:lpstr>
      <vt:lpstr>Housing First (HF) and Rapid Rehousing (RR) developments in Dundee</vt:lpstr>
      <vt:lpstr>Future co-production</vt:lpstr>
      <vt:lpstr>Multi-sector working strategies to tackle homelessness: Dundee city as an example</vt:lpstr>
      <vt:lpstr>The Role of University</vt:lpstr>
      <vt:lpstr>Smile4life</vt:lpstr>
      <vt:lpstr> Reflexive Mapping Exercise of Services in Dundee</vt:lpstr>
      <vt:lpstr> Participatory methodology</vt:lpstr>
      <vt:lpstr> Dundee City Council’s Joint Commissioning for Homelessness</vt:lpstr>
      <vt:lpstr>Services in Dundee</vt:lpstr>
      <vt:lpstr>PowerPoint Presentation</vt:lpstr>
      <vt:lpstr>Services in the 5% most deprived areas (SIMD)</vt:lpstr>
      <vt:lpstr>Final Comments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make the road by walking.  Health and social care partnership to tackle homelessness</dc:title>
  <dc:creator>Andrea Rodriguez</dc:creator>
  <cp:lastModifiedBy>Nicola Duncan</cp:lastModifiedBy>
  <cp:revision>15</cp:revision>
  <dcterms:created xsi:type="dcterms:W3CDTF">2019-03-16T17:18:22Z</dcterms:created>
  <dcterms:modified xsi:type="dcterms:W3CDTF">2019-06-07T15:03:40Z</dcterms:modified>
</cp:coreProperties>
</file>