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60" r:id="rId4"/>
    <p:sldId id="261" r:id="rId5"/>
    <p:sldId id="334" r:id="rId6"/>
    <p:sldId id="262" r:id="rId7"/>
    <p:sldId id="335" r:id="rId8"/>
    <p:sldId id="264" r:id="rId9"/>
    <p:sldId id="265" r:id="rId10"/>
    <p:sldId id="266" r:id="rId11"/>
    <p:sldId id="269" r:id="rId12"/>
    <p:sldId id="339" r:id="rId13"/>
    <p:sldId id="336" r:id="rId14"/>
    <p:sldId id="270" r:id="rId15"/>
    <p:sldId id="271" r:id="rId16"/>
    <p:sldId id="272" r:id="rId17"/>
    <p:sldId id="274" r:id="rId18"/>
    <p:sldId id="337" r:id="rId19"/>
    <p:sldId id="338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40" r:id="rId36"/>
    <p:sldId id="304" r:id="rId37"/>
    <p:sldId id="306" r:id="rId38"/>
    <p:sldId id="307" r:id="rId39"/>
    <p:sldId id="308" r:id="rId40"/>
    <p:sldId id="34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3349E-A9E5-6E41-994E-A2D1C2E11CE8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4FB5-6D5F-A548-A575-8AB78844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0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0A29E-B4A9-1540-9752-F57B16C67FB4}" type="datetimeFigureOut">
              <a:rPr lang="en-US" smtClean="0"/>
              <a:t>3/13/2017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091B61-D708-6B4A-92BB-411872F8CD8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928" y="4611485"/>
            <a:ext cx="5637010" cy="882119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Tim Chapman</a:t>
            </a:r>
            <a:endParaRPr lang="en-GB" sz="3200" b="1" dirty="0"/>
          </a:p>
          <a:p>
            <a:r>
              <a:rPr lang="en-GB" sz="3200" b="1" dirty="0" smtClean="0"/>
              <a:t>Ulster University and European Forum for Restorative Justice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28" y="1873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Protecting Rights, Restoring Respect and Strengthening Relationships:</a:t>
            </a:r>
            <a:br>
              <a:rPr lang="en-GB" sz="4400" dirty="0" smtClean="0"/>
            </a:br>
            <a:r>
              <a:rPr lang="en-GB" sz="4400" dirty="0" smtClean="0"/>
              <a:t>A European Model of Restorative Justice with Children and Young People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5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6512511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The Balanced Model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203575" y="2564904"/>
            <a:ext cx="2665413" cy="2303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ahoma" charset="0"/>
              </a:rPr>
              <a:t>Harm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51275" y="15573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/>
              <a:t>Community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87624" y="5445224"/>
            <a:ext cx="332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 dirty="0"/>
              <a:t>Person responsible for harm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64088" y="5445224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 dirty="0"/>
              <a:t>Injured party</a:t>
            </a:r>
          </a:p>
        </p:txBody>
      </p:sp>
    </p:spTree>
    <p:extLst>
      <p:ext uri="{BB962C8B-B14F-4D97-AF65-F5344CB8AC3E}">
        <p14:creationId xmlns:p14="http://schemas.microsoft.com/office/powerpoint/2010/main" val="19639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934407" y="155931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r" rtl="0">
              <a:spcBef>
                <a:spcPts val="0"/>
              </a:spcBef>
              <a:buClr>
                <a:srgbClr val="C3260C"/>
              </a:buClr>
              <a:buSzPct val="129248"/>
              <a:buFont typeface="Georgia"/>
              <a:buChar char="*"/>
            </a:pPr>
            <a:r>
              <a:rPr lang="en-GB" sz="414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for Youth Conferences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sz="quarter" idx="13"/>
          </p:nvPr>
        </p:nvSpPr>
        <p:spPr>
          <a:xfrm>
            <a:off x="920750" y="1897172"/>
            <a:ext cx="6400799" cy="471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47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Number of youth conferences now over </a:t>
            </a:r>
            <a:r>
              <a:rPr lang="en-GB" sz="1600" b="1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18,000</a:t>
            </a:r>
            <a:endParaRPr lang="en-GB" sz="16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Over 90,000 people have participated in a youth conference </a:t>
            </a:r>
          </a:p>
          <a:p>
            <a:pPr marL="228600" marR="0" lvl="0" indent="-584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16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Victim </a:t>
            </a:r>
            <a:r>
              <a:rPr lang="en-GB" sz="16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participation</a:t>
            </a:r>
            <a:r>
              <a:rPr lang="en-GB" sz="1600" b="1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50/70%</a:t>
            </a: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Victim and young person </a:t>
            </a:r>
            <a:r>
              <a:rPr lang="en-GB" sz="1600" b="1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satisfaction; </a:t>
            </a: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90%+</a:t>
            </a:r>
          </a:p>
          <a:p>
            <a:pPr marL="0" marR="0" lvl="0" indent="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16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26% serious or very serious offences, 53% intermediate offences but offending persistent, 21% minor offences but persistent offending. </a:t>
            </a:r>
          </a:p>
          <a:p>
            <a:pPr marL="228600" marR="0" lvl="0" indent="-584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16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94% successful completion of plans </a:t>
            </a: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Reoffending </a:t>
            </a: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43</a:t>
            </a:r>
            <a:r>
              <a:rPr lang="en-GB" sz="1600" b="1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(22% for serious harm) </a:t>
            </a: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eorgia"/>
              <a:buChar char="*"/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Reoffending for all other community disposals </a:t>
            </a: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61</a:t>
            </a:r>
            <a:r>
              <a:rPr lang="en-GB" sz="1600" b="1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; for </a:t>
            </a:r>
            <a:r>
              <a:rPr lang="en-GB" sz="1600" b="1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custody</a:t>
            </a:r>
            <a:r>
              <a:rPr lang="en-GB" sz="1600" b="1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72</a:t>
            </a:r>
            <a:r>
              <a:rPr lang="en-GB" sz="1600" b="1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lang="en-GB" sz="16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4732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Arial"/>
              <a:buChar char="*"/>
            </a:pP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Reoffending for diversionary referrals 19</a:t>
            </a: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%.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herefore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early intervention highly effective</a:t>
            </a:r>
          </a:p>
          <a:p>
            <a:pPr marL="285750" indent="-28575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</a:pPr>
            <a:r>
              <a:rPr lang="en-GB" sz="16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England and  Wales put about twice as many young people into custody as Northern Ireland</a:t>
            </a:r>
          </a:p>
          <a:p>
            <a:pPr marL="228600" marR="0" lvl="0" indent="-4191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16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4191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14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41910" algn="l" rtl="0">
              <a:lnSpc>
                <a:spcPct val="80000"/>
              </a:lnSpc>
              <a:spcBef>
                <a:spcPts val="6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</a:pPr>
            <a:endParaRPr sz="14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565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Offender responsibility</a:t>
            </a:r>
          </a:p>
          <a:p>
            <a:r>
              <a:rPr lang="en-GB" dirty="0" smtClean="0"/>
              <a:t>Victim vulnerability</a:t>
            </a:r>
          </a:p>
          <a:p>
            <a:r>
              <a:rPr lang="en-GB" dirty="0" smtClean="0"/>
              <a:t>Victim reluctance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Olivia Barnes research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Lack of preparation 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Uncertain consent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Lack of active support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Intimidation (a room full of adults), shaming and coercion on action plan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Pressure to apologise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Lack of a voice for young people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Tariff set by Prosecution Service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Assimilation and colonisation rather than accommodation by the criminal </a:t>
            </a:r>
            <a:r>
              <a:rPr lang="en-GB" dirty="0" err="1" smtClean="0"/>
              <a:t>jstice</a:t>
            </a:r>
            <a:r>
              <a:rPr lang="en-GB" dirty="0" smtClean="0"/>
              <a:t> system – “</a:t>
            </a:r>
            <a:r>
              <a:rPr lang="en-GB" dirty="0" err="1" smtClean="0"/>
              <a:t>McDonaldisation</a:t>
            </a:r>
            <a:r>
              <a:rPr lang="en-GB" dirty="0" smtClean="0"/>
              <a:t>”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 smtClean="0"/>
              <a:t>The critical importance of quality and in-depth training</a:t>
            </a:r>
            <a:endParaRPr lang="en-GB" dirty="0"/>
          </a:p>
          <a:p>
            <a:pPr marL="45720" indent="0">
              <a:buNone/>
            </a:pPr>
            <a:endParaRPr lang="en-GB" dirty="0" smtClean="0"/>
          </a:p>
          <a:p>
            <a:pPr>
              <a:buFont typeface="Wingdings" charset="2"/>
              <a:buChar char="Ø"/>
            </a:pPr>
            <a:endParaRPr lang="en-GB" dirty="0" smtClean="0"/>
          </a:p>
          <a:p>
            <a:pPr>
              <a:buFont typeface="Wingdings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6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European Model?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545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161008" y="2805761"/>
            <a:ext cx="6634672" cy="2597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07438" y="2635140"/>
            <a:ext cx="2085183" cy="170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4272" y="2574928"/>
            <a:ext cx="31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434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European Model/discourse?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To support </a:t>
            </a:r>
            <a:r>
              <a:rPr lang="en-GB" dirty="0"/>
              <a:t>governments, organisations, practitioners, trainers and researchers to develop restorative justice throughout society</a:t>
            </a:r>
          </a:p>
          <a:p>
            <a:r>
              <a:rPr lang="en-GB" dirty="0" smtClean="0"/>
              <a:t>Fit </a:t>
            </a:r>
            <a:r>
              <a:rPr lang="en-GB" dirty="0"/>
              <a:t>for societies which are modern, democratic, diverse and complex.</a:t>
            </a:r>
          </a:p>
          <a:p>
            <a:r>
              <a:rPr lang="en-GB" dirty="0" smtClean="0"/>
              <a:t>Policy context </a:t>
            </a:r>
          </a:p>
          <a:p>
            <a:pPr marL="45720" indent="0">
              <a:buNone/>
            </a:pPr>
            <a:r>
              <a:rPr lang="en-GB" dirty="0"/>
              <a:t> </a:t>
            </a:r>
            <a:r>
              <a:rPr lang="en-GB" dirty="0" smtClean="0"/>
              <a:t>  – European Union Directives </a:t>
            </a:r>
            <a:r>
              <a:rPr lang="en-GB" dirty="0" err="1" smtClean="0"/>
              <a:t>e.g</a:t>
            </a:r>
            <a:r>
              <a:rPr lang="en-GB" dirty="0" smtClean="0"/>
              <a:t> Agenda for the Rights of the</a:t>
            </a:r>
          </a:p>
          <a:p>
            <a:pPr marL="45720" indent="0">
              <a:buNone/>
            </a:pPr>
            <a:r>
              <a:rPr lang="en-GB" dirty="0"/>
              <a:t> </a:t>
            </a:r>
            <a:r>
              <a:rPr lang="en-GB" dirty="0" smtClean="0"/>
              <a:t>    Child, Charter of Fundamental  Rights, Support and Protection of </a:t>
            </a:r>
          </a:p>
          <a:p>
            <a:pPr marL="45720" indent="0">
              <a:buNone/>
            </a:pPr>
            <a:r>
              <a:rPr lang="en-GB" dirty="0"/>
              <a:t> </a:t>
            </a:r>
            <a:r>
              <a:rPr lang="en-GB" dirty="0" smtClean="0"/>
              <a:t>    Victims, </a:t>
            </a:r>
          </a:p>
          <a:p>
            <a:pPr marL="45720" indent="0">
              <a:buNone/>
            </a:pPr>
            <a:r>
              <a:rPr lang="en-GB" dirty="0" smtClean="0"/>
              <a:t>   - Council of Europe recommendations e.g. Child Friendly Justice</a:t>
            </a:r>
          </a:p>
          <a:p>
            <a:r>
              <a:rPr lang="en-GB" dirty="0" smtClean="0"/>
              <a:t>Theoretical context – European critical social theory</a:t>
            </a:r>
          </a:p>
          <a:p>
            <a:r>
              <a:rPr lang="en-GB" dirty="0" smtClean="0"/>
              <a:t>Practice context – mediation and social pedagogy</a:t>
            </a:r>
          </a:p>
        </p:txBody>
      </p:sp>
    </p:spTree>
    <p:extLst>
      <p:ext uri="{BB962C8B-B14F-4D97-AF65-F5344CB8AC3E}">
        <p14:creationId xmlns:p14="http://schemas.microsoft.com/office/powerpoint/2010/main" val="10929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International, EU and Council of Europe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The Council of Europe’s Recommendation (99)19 concerning Mediation in Penal Matters;</a:t>
            </a:r>
            <a:endParaRPr lang="en-GB" dirty="0"/>
          </a:p>
          <a:p>
            <a:pPr lvl="0"/>
            <a:r>
              <a:rPr lang="en-US" dirty="0"/>
              <a:t>The Council of Europe Recommendation (2003) 20 concerning new ways of dealing with juvenile offenders and the role of juvenile justice;</a:t>
            </a:r>
            <a:endParaRPr lang="en-GB" dirty="0"/>
          </a:p>
          <a:p>
            <a:pPr lvl="0"/>
            <a:r>
              <a:rPr lang="en-US" dirty="0"/>
              <a:t>The Recommendation (2008)11 of the Council of Europe on the Rules for Juvenile Offenders subject to sanctions or Measures.</a:t>
            </a:r>
            <a:endParaRPr lang="en-GB" dirty="0"/>
          </a:p>
          <a:p>
            <a:pPr lvl="0"/>
            <a:r>
              <a:rPr lang="en-US" dirty="0"/>
              <a:t>The Council of Europe (2010) Guidelines on Child-Friendly Justice; </a:t>
            </a:r>
            <a:endParaRPr lang="en-GB" dirty="0"/>
          </a:p>
          <a:p>
            <a:pPr lvl="0"/>
            <a:r>
              <a:rPr lang="en-US" dirty="0"/>
              <a:t>The Lisbon Treaty, which formally includes the Charter of Fundamental Rights of the European Union; </a:t>
            </a:r>
            <a:endParaRPr lang="en-GB" dirty="0"/>
          </a:p>
          <a:p>
            <a:pPr lvl="0"/>
            <a:r>
              <a:rPr lang="en-US" dirty="0"/>
              <a:t>The EU Agenda for the Rights of the Child;</a:t>
            </a:r>
            <a:endParaRPr lang="en-GB" dirty="0"/>
          </a:p>
          <a:p>
            <a:pPr lvl="0"/>
            <a:r>
              <a:rPr lang="en-US" dirty="0"/>
              <a:t>The European Commission’s first part of its study on </a:t>
            </a:r>
            <a:r>
              <a:rPr lang="nl-NL" dirty="0" err="1"/>
              <a:t>Children</a:t>
            </a:r>
            <a:r>
              <a:rPr lang="nl-NL" dirty="0"/>
              <a:t> in </a:t>
            </a:r>
            <a:r>
              <a:rPr lang="nl-NL" dirty="0" err="1"/>
              <a:t>Judicial</a:t>
            </a:r>
            <a:r>
              <a:rPr lang="nl-NL" dirty="0"/>
              <a:t> </a:t>
            </a:r>
            <a:r>
              <a:rPr lang="nl-NL" dirty="0" err="1"/>
              <a:t>Proceedings</a:t>
            </a:r>
            <a:r>
              <a:rPr lang="nl-NL" dirty="0"/>
              <a:t> (2014);</a:t>
            </a:r>
            <a:endParaRPr lang="en-GB" dirty="0"/>
          </a:p>
          <a:p>
            <a:pPr lvl="0"/>
            <a:r>
              <a:rPr lang="en-US" dirty="0"/>
              <a:t>The Special Representative of the UN Secretary General (SRSG) on Violence against Children document, </a:t>
            </a:r>
            <a:r>
              <a:rPr lang="en-US" i="1" dirty="0"/>
              <a:t>Promoting Restorative Justice for Children</a:t>
            </a:r>
            <a:r>
              <a:rPr lang="en-US" dirty="0"/>
              <a:t> (2013);</a:t>
            </a:r>
            <a:endParaRPr lang="en-GB" dirty="0"/>
          </a:p>
          <a:p>
            <a:pPr lvl="0"/>
            <a:r>
              <a:rPr lang="en-GB" dirty="0"/>
              <a:t>United Nations Convention on the Rights of the Child (CRC);</a:t>
            </a:r>
          </a:p>
          <a:p>
            <a:pPr lvl="0"/>
            <a:r>
              <a:rPr lang="en-GB" dirty="0"/>
              <a:t>Directive 2012/29/EU Of The European Parliament And Of The Council of 25 October 2012 on establishing minimum standards on the rights, support and protection of victims of crime.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1331640" y="3429000"/>
            <a:ext cx="64087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b="1" i="1" dirty="0"/>
              <a:t>Restorative justice engages those most affected by an injustice in a process that restores what has been lost, damaged and violated by the harm that has resulted from the injustice. </a:t>
            </a:r>
            <a:endParaRPr lang="en-GB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aim of restorative justice is to restore justice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00" y="67436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ffectLst/>
              </a:rPr>
              <a:t>Shklar</a:t>
            </a:r>
            <a:r>
              <a:rPr lang="en-GB" dirty="0">
                <a:effectLst/>
              </a:rPr>
              <a:t>, J. N., 1990. </a:t>
            </a:r>
            <a:r>
              <a:rPr lang="en-GB" i="1" dirty="0">
                <a:effectLst/>
              </a:rPr>
              <a:t>The Faces of Injustice</a:t>
            </a:r>
            <a:r>
              <a:rPr lang="en-IE" dirty="0">
                <a:effectLst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The distinction between</a:t>
            </a:r>
          </a:p>
          <a:p>
            <a:pPr marL="45720" indent="0">
              <a:buNone/>
            </a:pPr>
            <a:r>
              <a:rPr lang="en-GB" dirty="0" smtClean="0"/>
              <a:t>1 Doing Justice</a:t>
            </a:r>
          </a:p>
          <a:p>
            <a:pPr marL="45720" indent="0">
              <a:buNone/>
            </a:pPr>
            <a:r>
              <a:rPr lang="en-GB" dirty="0" smtClean="0"/>
              <a:t>2 Undoing injustice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8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European Forum for Restorative Justice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Membership organisation</a:t>
            </a:r>
          </a:p>
          <a:p>
            <a:r>
              <a:rPr lang="en-GB" dirty="0" smtClean="0"/>
              <a:t>Network of practitioners, researchers and policy makers throughout Europe and beyond</a:t>
            </a:r>
          </a:p>
          <a:p>
            <a:r>
              <a:rPr lang="en-GB" dirty="0" smtClean="0"/>
              <a:t>Raising public awareness, influencing policy and improving research and practice</a:t>
            </a:r>
          </a:p>
          <a:p>
            <a:r>
              <a:rPr lang="en-GB" dirty="0" smtClean="0"/>
              <a:t>Source of expertise and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Restorative Justice?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Immediate outcomes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 satisfactory plan to address the harm agreed by all parties</a:t>
            </a:r>
          </a:p>
          <a:p>
            <a:r>
              <a:rPr lang="en-GB" dirty="0" smtClean="0"/>
              <a:t>The plan is completed in full</a:t>
            </a:r>
          </a:p>
          <a:p>
            <a:pPr marL="45720" indent="0">
              <a:buNone/>
            </a:pPr>
            <a:r>
              <a:rPr lang="en-GB" sz="4000" b="1" dirty="0" smtClean="0"/>
              <a:t>= Justice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1486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1380914"/>
            <a:ext cx="7175351" cy="1793167"/>
          </a:xfrm>
        </p:spPr>
        <p:txBody>
          <a:bodyPr/>
          <a:lstStyle/>
          <a:p>
            <a:r>
              <a:rPr lang="en-GB" dirty="0" smtClean="0"/>
              <a:t>What reasons should a young person have to avoid harming others?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4710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 want to avoid punishment?</a:t>
            </a:r>
          </a:p>
          <a:p>
            <a:r>
              <a:rPr lang="en-GB" dirty="0" smtClean="0"/>
              <a:t>I cannot harm others because adults control me?</a:t>
            </a:r>
          </a:p>
          <a:p>
            <a:r>
              <a:rPr lang="en-GB" dirty="0" smtClean="0"/>
              <a:t>I am rewarded for good behaviour?</a:t>
            </a:r>
          </a:p>
          <a:p>
            <a:pPr marL="45720" indent="0">
              <a:buNone/>
            </a:pPr>
            <a:r>
              <a:rPr lang="en-GB" b="1" dirty="0" smtClean="0"/>
              <a:t>OR</a:t>
            </a:r>
          </a:p>
          <a:p>
            <a:r>
              <a:rPr lang="en-GB" dirty="0" smtClean="0"/>
              <a:t>It is the right thing to do - to respect other people’s rights and what they value.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0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Medium term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Recovery of the harmed person </a:t>
            </a:r>
          </a:p>
          <a:p>
            <a:r>
              <a:rPr lang="en-GB" dirty="0" smtClean="0"/>
              <a:t>Reintegration of the person responsible for the harm</a:t>
            </a:r>
          </a:p>
          <a:p>
            <a:pPr marL="45720" indent="0">
              <a:buNone/>
            </a:pPr>
            <a:r>
              <a:rPr lang="en-GB" sz="4000" b="1" dirty="0" smtClean="0"/>
              <a:t>= Life back in control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3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How will we raise children so that they may flourish in the Europe of the future?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041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The socialisation of empowered citizens</a:t>
            </a:r>
          </a:p>
          <a:p>
            <a:r>
              <a:rPr lang="en-GB" dirty="0" smtClean="0"/>
              <a:t>Social cohesion and inclusion </a:t>
            </a:r>
          </a:p>
          <a:p>
            <a:r>
              <a:rPr lang="en-GB" dirty="0" smtClean="0"/>
              <a:t>Culture of respect</a:t>
            </a:r>
          </a:p>
          <a:p>
            <a:pPr marL="45720" indent="0">
              <a:buNone/>
            </a:pPr>
            <a:r>
              <a:rPr lang="en-GB" sz="4000" b="1" dirty="0" smtClean="0"/>
              <a:t>= Good society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4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1770634"/>
            <a:ext cx="7175351" cy="1793167"/>
          </a:xfrm>
        </p:spPr>
        <p:txBody>
          <a:bodyPr/>
          <a:lstStyle/>
          <a:p>
            <a:r>
              <a:rPr lang="en-GB" dirty="0" smtClean="0"/>
              <a:t>A harmful incident is an opportunity for learning how to live with others.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To learn to take </a:t>
            </a:r>
            <a:r>
              <a:rPr lang="en-GB" b="1" dirty="0" smtClean="0"/>
              <a:t>responsibility</a:t>
            </a:r>
            <a:r>
              <a:rPr lang="en-GB" dirty="0" smtClean="0"/>
              <a:t> for the consequences of actions.</a:t>
            </a:r>
          </a:p>
          <a:p>
            <a:r>
              <a:rPr lang="en-GB" dirty="0" smtClean="0"/>
              <a:t>To learn to </a:t>
            </a:r>
            <a:r>
              <a:rPr lang="en-GB" b="1" dirty="0" smtClean="0"/>
              <a:t>respect</a:t>
            </a:r>
            <a:r>
              <a:rPr lang="en-GB" dirty="0" smtClean="0"/>
              <a:t> people’s rights, culture, feelings, and needs.</a:t>
            </a:r>
          </a:p>
          <a:p>
            <a:r>
              <a:rPr lang="en-GB" dirty="0" smtClean="0"/>
              <a:t>To learn how to live in </a:t>
            </a:r>
            <a:r>
              <a:rPr lang="en-GB" b="1" dirty="0" smtClean="0"/>
              <a:t>relationship </a:t>
            </a:r>
            <a:r>
              <a:rPr lang="en-GB" dirty="0" smtClean="0"/>
              <a:t>with people in a diverse society.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1354422"/>
            <a:ext cx="7175351" cy="1793167"/>
          </a:xfrm>
        </p:spPr>
        <p:txBody>
          <a:bodyPr/>
          <a:lstStyle/>
          <a:p>
            <a:r>
              <a:rPr lang="en-GB" dirty="0" smtClean="0"/>
              <a:t>What sort of society do we want for our children?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077-E5E1-472E-BB05-60B37B81DAA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29659B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Palatino Linotype" pitchFamily="18" charset="0"/>
              </a:rPr>
              <a:t/>
            </a:r>
            <a:br>
              <a:rPr lang="fr-FR" sz="2400" dirty="0" smtClean="0">
                <a:latin typeface="Palatino Linotype" pitchFamily="18" charset="0"/>
              </a:rPr>
            </a:br>
            <a:r>
              <a:rPr lang="fr-FR" sz="2400" dirty="0">
                <a:latin typeface="Palatino Linotype" pitchFamily="18" charset="0"/>
              </a:rPr>
              <a:t/>
            </a:r>
            <a:br>
              <a:rPr lang="fr-FR" sz="2400" dirty="0">
                <a:latin typeface="Palatino Linotype" pitchFamily="18" charset="0"/>
              </a:rPr>
            </a:br>
            <a:r>
              <a:rPr lang="fr-FR" sz="2400" dirty="0" smtClean="0">
                <a:latin typeface="Palatino Linotype" pitchFamily="18" charset="0"/>
              </a:rPr>
              <a:t/>
            </a:r>
            <a:br>
              <a:rPr lang="fr-FR" sz="2400" dirty="0" smtClean="0">
                <a:latin typeface="Palatino Linotype" pitchFamily="18" charset="0"/>
              </a:rPr>
            </a:br>
            <a:r>
              <a:rPr lang="fr-FR" sz="2400" dirty="0">
                <a:latin typeface="Palatino Linotype" pitchFamily="18" charset="0"/>
              </a:rPr>
              <a:t/>
            </a:r>
            <a:br>
              <a:rPr lang="fr-FR" sz="2400" dirty="0">
                <a:latin typeface="Palatino Linotype" pitchFamily="18" charset="0"/>
              </a:rPr>
            </a:br>
            <a:r>
              <a:rPr lang="fr-FR" sz="2400" dirty="0" smtClean="0">
                <a:latin typeface="Palatino Linotype" pitchFamily="18" charset="0"/>
              </a:rPr>
              <a:t/>
            </a:r>
            <a:br>
              <a:rPr lang="fr-FR" sz="2400" dirty="0" smtClean="0">
                <a:latin typeface="Palatino Linotype" pitchFamily="18" charset="0"/>
              </a:rPr>
            </a:br>
            <a:r>
              <a:rPr lang="fr-FR" sz="2400" b="1" dirty="0" smtClean="0">
                <a:solidFill>
                  <a:srgbClr val="00B0F0"/>
                </a:solidFill>
                <a:latin typeface="Palatino Linotype" pitchFamily="18" charset="0"/>
              </a:rPr>
              <a:t>EUROPEAN RESEARCH ON</a:t>
            </a:r>
            <a:r>
              <a:rPr lang="fr-FR" sz="2400" b="1" dirty="0" smtClean="0">
                <a:latin typeface="Palatino Linotype" pitchFamily="18" charset="0"/>
              </a:rPr>
              <a:t/>
            </a:r>
            <a:br>
              <a:rPr lang="fr-FR" sz="2400" b="1" dirty="0" smtClean="0">
                <a:latin typeface="Palatino Linotype" pitchFamily="18" charset="0"/>
              </a:rPr>
            </a:br>
            <a:r>
              <a:rPr lang="fr-FR" sz="2400" b="1" dirty="0" smtClean="0">
                <a:latin typeface="Palatino Linotype" pitchFamily="18" charset="0"/>
              </a:rPr>
              <a:t/>
            </a:r>
            <a:br>
              <a:rPr lang="fr-FR" sz="2400" b="1" dirty="0" smtClean="0">
                <a:latin typeface="Palatino Linotype" pitchFamily="18" charset="0"/>
              </a:rPr>
            </a:br>
            <a:r>
              <a:rPr lang="fr-FR" sz="2400" b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br>
              <a:rPr lang="fr-FR" sz="2400" b="1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Palatino Linotype" pitchFamily="18" charset="0"/>
              </a:rPr>
              <a:t>A</a:t>
            </a:r>
            <a:r>
              <a:rPr lang="en-GB" sz="2400" b="1" dirty="0" smtClean="0">
                <a:solidFill>
                  <a:schemeClr val="bg1"/>
                </a:solidFill>
                <a:latin typeface="Palatino Linotype" pitchFamily="18" charset="0"/>
              </a:rPr>
              <a:t> European Model on Restorative Justice with Children and Young People’</a:t>
            </a:r>
            <a:br>
              <a:rPr lang="en-GB" sz="2400" b="1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fr-FR" sz="2400" b="1" dirty="0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fr-FR" sz="2400" b="1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fr-FR" sz="2400" b="1" dirty="0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fr-FR" sz="2400" b="1" dirty="0" smtClean="0">
                <a:solidFill>
                  <a:schemeClr val="bg1"/>
                </a:solidFill>
                <a:latin typeface="Palatino Linotype" pitchFamily="18" charset="0"/>
              </a:rPr>
            </a:br>
            <a:endParaRPr lang="en-GB" sz="2000" b="1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pic>
        <p:nvPicPr>
          <p:cNvPr id="4" name="Picture 3" descr="C:\Users\OIJJ\Pictures\coverrestorativejusticevolu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75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Image 0" descr="logo ijj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92866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0" descr="logo_ecjj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1" y="5661248"/>
            <a:ext cx="1000100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3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 culture of rights protecting people from harm and enabling them to participate actively in democratic government and an active civil society</a:t>
            </a:r>
          </a:p>
          <a:p>
            <a:r>
              <a:rPr lang="en-GB" dirty="0" smtClean="0"/>
              <a:t>Relationships that are just, respectful, and truthful</a:t>
            </a:r>
          </a:p>
          <a:p>
            <a:r>
              <a:rPr lang="en-GB" dirty="0" smtClean="0"/>
              <a:t>Positive socialisation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1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hen and where?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1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Whenever and wherever adults engage with children</a:t>
            </a:r>
            <a:r>
              <a:rPr lang="en-GB" sz="4800" dirty="0"/>
              <a:t>.</a:t>
            </a:r>
            <a:br>
              <a:rPr lang="en-GB" sz="48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Strengthening Families </a:t>
            </a:r>
            <a:endParaRPr lang="en-GB" dirty="0"/>
          </a:p>
          <a:p>
            <a:r>
              <a:rPr lang="en-GB" dirty="0" smtClean="0"/>
              <a:t>Building Communities </a:t>
            </a:r>
          </a:p>
          <a:p>
            <a:r>
              <a:rPr lang="en-GB" dirty="0" smtClean="0"/>
              <a:t>Supporting Schools to Sustain Positive Learning Environments</a:t>
            </a:r>
          </a:p>
          <a:p>
            <a:r>
              <a:rPr lang="en-GB" dirty="0" smtClean="0"/>
              <a:t>Enhancing Criminal Justice </a:t>
            </a:r>
          </a:p>
        </p:txBody>
      </p:sp>
    </p:spTree>
    <p:extLst>
      <p:ext uri="{BB962C8B-B14F-4D97-AF65-F5344CB8AC3E}">
        <p14:creationId xmlns:p14="http://schemas.microsoft.com/office/powerpoint/2010/main" val="13386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Not one size fits all</a:t>
            </a:r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13104"/>
              </p:ext>
            </p:extLst>
          </p:nvPr>
        </p:nvGraphicFramePr>
        <p:xfrm>
          <a:off x="570831" y="442337"/>
          <a:ext cx="7977363" cy="587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765800" imgH="3975100" progId="Word.Document.12">
                  <p:embed/>
                </p:oleObj>
              </mc:Choice>
              <mc:Fallback>
                <p:oleObj name="Document" r:id="rId3" imgW="5765800" imgH="397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831" y="442337"/>
                        <a:ext cx="7977363" cy="587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9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based Restorative Justice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 smtClean="0"/>
              <a:t>ALTERNATIVE research</a:t>
            </a:r>
          </a:p>
          <a:p>
            <a:r>
              <a:rPr lang="en-GB" dirty="0" smtClean="0"/>
              <a:t>Inter-group conflict</a:t>
            </a:r>
          </a:p>
          <a:p>
            <a:r>
              <a:rPr lang="en-GB" dirty="0" smtClean="0"/>
              <a:t>Gangs</a:t>
            </a:r>
          </a:p>
          <a:p>
            <a:r>
              <a:rPr lang="en-GB" dirty="0" smtClean="0"/>
              <a:t>Hate crime</a:t>
            </a:r>
          </a:p>
          <a:p>
            <a:r>
              <a:rPr lang="en-GB" dirty="0" smtClean="0"/>
              <a:t>Disengagement from violent extremism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4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077-E5E1-472E-BB05-60B37B81DAAD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b="1" dirty="0" smtClean="0">
                <a:solidFill>
                  <a:srgbClr val="00B0F0"/>
                </a:solidFill>
                <a:latin typeface="Palatino Linotype" pitchFamily="18" charset="0"/>
              </a:rPr>
              <a:t>5. Toolkit for Professionals: Implementing a European Model for Restorative Justice with </a:t>
            </a:r>
            <a:br>
              <a:rPr lang="en-GB" sz="2700" b="1" dirty="0" smtClean="0">
                <a:solidFill>
                  <a:srgbClr val="00B0F0"/>
                </a:solidFill>
                <a:latin typeface="Palatino Linotype" pitchFamily="18" charset="0"/>
              </a:rPr>
            </a:br>
            <a:r>
              <a:rPr lang="en-GB" sz="2700" b="1" dirty="0" smtClean="0">
                <a:solidFill>
                  <a:srgbClr val="00B0F0"/>
                </a:solidFill>
                <a:latin typeface="Palatino Linotype" pitchFamily="18" charset="0"/>
              </a:rPr>
              <a:t>Children and Young People (</a:t>
            </a:r>
            <a:r>
              <a:rPr lang="en-GB" sz="2700" b="1" dirty="0" err="1" smtClean="0">
                <a:solidFill>
                  <a:srgbClr val="00B0F0"/>
                </a:solidFill>
                <a:latin typeface="Palatino Linotype" pitchFamily="18" charset="0"/>
              </a:rPr>
              <a:t>Vol</a:t>
            </a:r>
            <a:r>
              <a:rPr lang="en-GB" sz="2700" b="1" dirty="0" smtClean="0">
                <a:solidFill>
                  <a:srgbClr val="00B0F0"/>
                </a:solidFill>
                <a:latin typeface="Palatino Linotype" pitchFamily="18" charset="0"/>
              </a:rPr>
              <a:t> III)</a:t>
            </a:r>
            <a:endParaRPr lang="en-GB" sz="3200" b="1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4452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700" b="1" dirty="0" smtClean="0">
                <a:latin typeface="Palatino Linotype" pitchFamily="18" charset="0"/>
              </a:rPr>
              <a:t>TOOLKIT’S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900" b="1" dirty="0" smtClean="0">
                <a:solidFill>
                  <a:srgbClr val="00B0F0"/>
                </a:solidFill>
                <a:latin typeface="Palatino Linotype" pitchFamily="18" charset="0"/>
              </a:rPr>
              <a:t>Policy Guidelines</a:t>
            </a:r>
          </a:p>
          <a:p>
            <a:pPr marL="0" indent="0" algn="just">
              <a:buNone/>
            </a:pPr>
            <a:r>
              <a:rPr lang="en-GB" sz="1800" dirty="0" smtClean="0">
                <a:latin typeface="Palatino Linotype" pitchFamily="18" charset="0"/>
              </a:rPr>
              <a:t>Analyses how legislation; policies on family support; policy on schools; training and overall coordination of the </a:t>
            </a:r>
            <a:r>
              <a:rPr lang="en-GB" sz="1800" b="1" dirty="0" smtClean="0">
                <a:latin typeface="Palatino Linotype" pitchFamily="18" charset="0"/>
              </a:rPr>
              <a:t>holistic policy framework </a:t>
            </a:r>
            <a:r>
              <a:rPr lang="en-GB" sz="1800" dirty="0" smtClean="0">
                <a:latin typeface="Palatino Linotype" pitchFamily="18" charset="0"/>
              </a:rPr>
              <a:t>can favour effective implementation  of RJ, and how to measure effectiveness.</a:t>
            </a:r>
          </a:p>
          <a:p>
            <a:pPr marL="457200" indent="-457200">
              <a:buNone/>
            </a:pPr>
            <a:r>
              <a:rPr lang="en-GB" sz="1900" b="1" dirty="0" smtClean="0">
                <a:solidFill>
                  <a:srgbClr val="00B0F0"/>
                </a:solidFill>
                <a:latin typeface="Palatino Linotype" pitchFamily="18" charset="0"/>
              </a:rPr>
              <a:t>2.     Guidelines for Schools</a:t>
            </a:r>
          </a:p>
          <a:p>
            <a:pPr marL="0" indent="0">
              <a:buNone/>
            </a:pPr>
            <a:r>
              <a:rPr lang="en-GB" sz="1800" dirty="0" smtClean="0">
                <a:latin typeface="Palatino Linotype" pitchFamily="18" charset="0"/>
              </a:rPr>
              <a:t>Tackles the functioning of restorative methods within schools, how the </a:t>
            </a:r>
            <a:r>
              <a:rPr lang="en-GB" sz="1800" b="1" dirty="0" smtClean="0">
                <a:latin typeface="Palatino Linotype" pitchFamily="18" charset="0"/>
              </a:rPr>
              <a:t>school administration , children and parents</a:t>
            </a:r>
            <a:r>
              <a:rPr lang="en-GB" sz="1800" dirty="0" smtClean="0">
                <a:latin typeface="Palatino Linotype" pitchFamily="18" charset="0"/>
              </a:rPr>
              <a:t> all can engage  in these processes, and how they can be beneficial to learning goals.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B0F0"/>
                </a:solidFill>
                <a:latin typeface="Palatino Linotype" pitchFamily="18" charset="0"/>
              </a:rPr>
              <a:t>3.      </a:t>
            </a:r>
            <a:r>
              <a:rPr lang="en-GB" sz="1900" b="1" dirty="0" smtClean="0">
                <a:solidFill>
                  <a:srgbClr val="00B0F0"/>
                </a:solidFill>
                <a:latin typeface="Palatino Linotype" pitchFamily="18" charset="0"/>
              </a:rPr>
              <a:t>Guidelines for the Criminal Justice System</a:t>
            </a:r>
          </a:p>
          <a:p>
            <a:pPr marL="0" indent="0">
              <a:buNone/>
            </a:pPr>
            <a:r>
              <a:rPr lang="en-GB" sz="1800" dirty="0" smtClean="0">
                <a:latin typeface="Palatino Linotype" pitchFamily="18" charset="0"/>
              </a:rPr>
              <a:t>Investigates which approach to the integration </a:t>
            </a:r>
            <a:r>
              <a:rPr lang="en-GB" sz="1800" b="1" dirty="0" smtClean="0">
                <a:latin typeface="Palatino Linotype" pitchFamily="18" charset="0"/>
              </a:rPr>
              <a:t>of RJ in the criminal justice system</a:t>
            </a:r>
            <a:r>
              <a:rPr lang="en-GB" sz="1800" dirty="0" smtClean="0">
                <a:latin typeface="Palatino Linotype" pitchFamily="18" charset="0"/>
              </a:rPr>
              <a:t> makes it accessible and efficient.</a:t>
            </a:r>
          </a:p>
          <a:p>
            <a:pPr>
              <a:buNone/>
            </a:pPr>
            <a:r>
              <a:rPr lang="en-GB" sz="1900" b="1" dirty="0" smtClean="0">
                <a:solidFill>
                  <a:srgbClr val="00B0F0"/>
                </a:solidFill>
                <a:latin typeface="Palatino Linotype" pitchFamily="18" charset="0"/>
              </a:rPr>
              <a:t>4.      Guidelines for Practitioners</a:t>
            </a:r>
          </a:p>
          <a:p>
            <a:pPr marL="0" indent="0" algn="just">
              <a:buNone/>
            </a:pPr>
            <a:r>
              <a:rPr lang="en-GB" sz="1800" dirty="0" smtClean="0">
                <a:latin typeface="Palatino Linotype" pitchFamily="18" charset="0"/>
              </a:rPr>
              <a:t>Addresses the specific role of the facilitator and it also  addresses the specific process of different RJ measures, how and when people interact and with which objective.</a:t>
            </a:r>
          </a:p>
          <a:p>
            <a:pPr>
              <a:buNone/>
            </a:pPr>
            <a:r>
              <a:rPr lang="en-GB" sz="1900" b="1" dirty="0" smtClean="0">
                <a:solidFill>
                  <a:srgbClr val="00B0F0"/>
                </a:solidFill>
                <a:latin typeface="Palatino Linotype" pitchFamily="18" charset="0"/>
              </a:rPr>
              <a:t>5.       Checklist for Action</a:t>
            </a:r>
            <a:endParaRPr lang="en-GB" sz="1900" b="1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340768"/>
            <a:ext cx="75608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0" descr="logo ijj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7857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1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Access the Model at</a:t>
            </a:r>
            <a:br>
              <a:rPr lang="en-GB" dirty="0"/>
            </a:br>
            <a:r>
              <a:rPr lang="en-GB" sz="3600" dirty="0"/>
              <a:t>http://</a:t>
            </a:r>
            <a:r>
              <a:rPr lang="en-GB" sz="3600" dirty="0" err="1"/>
              <a:t>www.ejjc.org</a:t>
            </a:r>
            <a:r>
              <a:rPr lang="en-GB" sz="3600" dirty="0"/>
              <a:t>/</a:t>
            </a:r>
            <a:r>
              <a:rPr lang="en-GB" sz="3600" dirty="0" err="1"/>
              <a:t>eumodel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79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0113" y="404813"/>
            <a:ext cx="74882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b="1" i="1"/>
              <a:t>People, even more than things, have to be restored, renewed, revived, reclaimed, and redeemed; never throw out anyone.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4898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tj.chapman@ulster.ac.uk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7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97142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itchFamily="18" charset="0"/>
              <a:buNone/>
            </a:pPr>
            <a:endParaRPr lang="en-GB" sz="2100" dirty="0" smtClean="0">
              <a:latin typeface="Palatino Linotype" pitchFamily="18" charset="0"/>
            </a:endParaRPr>
          </a:p>
          <a:p>
            <a:pPr>
              <a:spcAft>
                <a:spcPts val="1200"/>
              </a:spcAft>
              <a:buFont typeface="Georgia" pitchFamily="18" charset="0"/>
              <a:buNone/>
            </a:pPr>
            <a:r>
              <a:rPr lang="en-GB" sz="2300" b="1" dirty="0" smtClean="0">
                <a:solidFill>
                  <a:srgbClr val="00B0F0"/>
                </a:solidFill>
                <a:latin typeface="Palatino Linotype" pitchFamily="18" charset="0"/>
              </a:rPr>
              <a:t>1</a:t>
            </a:r>
            <a:r>
              <a:rPr lang="en-GB" sz="2300" b="1" baseline="30000" dirty="0" smtClean="0">
                <a:solidFill>
                  <a:srgbClr val="00B0F0"/>
                </a:solidFill>
                <a:latin typeface="Palatino Linotype" pitchFamily="18" charset="0"/>
              </a:rPr>
              <a:t>st</a:t>
            </a:r>
            <a:r>
              <a:rPr lang="en-GB" sz="2300" b="1" dirty="0" smtClean="0">
                <a:solidFill>
                  <a:srgbClr val="00B0F0"/>
                </a:solidFill>
                <a:latin typeface="Palatino Linotype" pitchFamily="18" charset="0"/>
              </a:rPr>
              <a:t> Research team</a:t>
            </a:r>
            <a:r>
              <a:rPr lang="en-GB" sz="2300" b="1" dirty="0" smtClean="0">
                <a:latin typeface="Palatino Linotype" pitchFamily="18" charset="0"/>
              </a:rPr>
              <a:t> </a:t>
            </a:r>
            <a:r>
              <a:rPr lang="en-GB" sz="2300" dirty="0" smtClean="0">
                <a:latin typeface="Palatino Linotype" pitchFamily="18" charset="0"/>
              </a:rPr>
              <a:t>– </a:t>
            </a:r>
            <a:r>
              <a:rPr lang="en-GB" sz="2300" b="1" dirty="0" smtClean="0">
                <a:latin typeface="Palatino Linotype" pitchFamily="18" charset="0"/>
              </a:rPr>
              <a:t>in charge of the analysis of the European context and national backgrounds</a:t>
            </a:r>
            <a:endParaRPr lang="en-GB" sz="2300" b="1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GB" sz="2300" b="1" dirty="0" err="1" smtClean="0">
                <a:latin typeface="Palatino Linotype" pitchFamily="18" charset="0"/>
              </a:rPr>
              <a:t>Prof.</a:t>
            </a:r>
            <a:r>
              <a:rPr lang="en-GB" sz="2300" b="1" dirty="0" smtClean="0">
                <a:latin typeface="Palatino Linotype" pitchFamily="18" charset="0"/>
              </a:rPr>
              <a:t> </a:t>
            </a:r>
            <a:r>
              <a:rPr lang="en-GB" sz="2300" b="1" dirty="0" err="1" smtClean="0">
                <a:latin typeface="Palatino Linotype" pitchFamily="18" charset="0"/>
              </a:rPr>
              <a:t>Dr.</a:t>
            </a:r>
            <a:r>
              <a:rPr lang="en-GB" sz="2300" b="1" dirty="0" smtClean="0">
                <a:latin typeface="Palatino Linotype" pitchFamily="18" charset="0"/>
              </a:rPr>
              <a:t> </a:t>
            </a:r>
            <a:r>
              <a:rPr lang="en-GB" sz="2300" b="1" dirty="0" err="1" smtClean="0">
                <a:latin typeface="Palatino Linotype" pitchFamily="18" charset="0"/>
              </a:rPr>
              <a:t>Frieder</a:t>
            </a:r>
            <a:r>
              <a:rPr lang="en-GB" sz="2300" b="1" dirty="0" smtClean="0">
                <a:latin typeface="Palatino Linotype" pitchFamily="18" charset="0"/>
              </a:rPr>
              <a:t> </a:t>
            </a:r>
            <a:r>
              <a:rPr lang="en-GB" sz="2300" b="1" dirty="0" err="1" smtClean="0">
                <a:latin typeface="Palatino Linotype" pitchFamily="18" charset="0"/>
              </a:rPr>
              <a:t>Dünkel</a:t>
            </a:r>
            <a:r>
              <a:rPr lang="en-GB" sz="2300" b="1" dirty="0" smtClean="0">
                <a:latin typeface="Palatino Linotype" pitchFamily="18" charset="0"/>
              </a:rPr>
              <a:t>, </a:t>
            </a:r>
            <a:r>
              <a:rPr lang="en-GB" sz="2300" dirty="0" smtClean="0">
                <a:latin typeface="Palatino Linotype" pitchFamily="18" charset="0"/>
              </a:rPr>
              <a:t>Criminology Professor, University of Greifswald, President-Elect of the ESC.</a:t>
            </a:r>
          </a:p>
          <a:p>
            <a:r>
              <a:rPr lang="en-GB" sz="2300" b="1" dirty="0" smtClean="0">
                <a:latin typeface="Palatino Linotype" pitchFamily="18" charset="0"/>
              </a:rPr>
              <a:t>Andrea </a:t>
            </a:r>
            <a:r>
              <a:rPr lang="en-GB" sz="2300" b="1" dirty="0" err="1" smtClean="0">
                <a:latin typeface="Palatino Linotype" pitchFamily="18" charset="0"/>
              </a:rPr>
              <a:t>Parosanu</a:t>
            </a:r>
            <a:r>
              <a:rPr lang="en-GB" sz="2300" b="1" dirty="0" smtClean="0">
                <a:latin typeface="Palatino Linotype" pitchFamily="18" charset="0"/>
              </a:rPr>
              <a:t>, </a:t>
            </a:r>
            <a:r>
              <a:rPr lang="en-GB" sz="2300" dirty="0" smtClean="0">
                <a:latin typeface="Palatino Linotype" pitchFamily="18" charset="0"/>
              </a:rPr>
              <a:t>Legal Expert on Mediation, University of Greifswald, Germany and </a:t>
            </a:r>
          </a:p>
          <a:p>
            <a:r>
              <a:rPr lang="en-GB" sz="2300" b="1" dirty="0" smtClean="0">
                <a:latin typeface="Palatino Linotype" pitchFamily="18" charset="0"/>
              </a:rPr>
              <a:t>Philip </a:t>
            </a:r>
            <a:r>
              <a:rPr lang="en-GB" sz="2300" b="1" dirty="0" err="1" smtClean="0">
                <a:latin typeface="Palatino Linotype" pitchFamily="18" charset="0"/>
              </a:rPr>
              <a:t>Horsfield</a:t>
            </a:r>
            <a:r>
              <a:rPr lang="en-GB" sz="2300" dirty="0" smtClean="0">
                <a:latin typeface="Palatino Linotype" pitchFamily="18" charset="0"/>
              </a:rPr>
              <a:t>, Research Assistant at Department of Criminology, University of Greifswald </a:t>
            </a:r>
          </a:p>
          <a:p>
            <a:endParaRPr lang="en-GB" sz="2300" dirty="0" smtClean="0">
              <a:latin typeface="Palatino Linotype" pitchFamily="18" charset="0"/>
            </a:endParaRPr>
          </a:p>
          <a:p>
            <a:pPr>
              <a:spcAft>
                <a:spcPts val="1200"/>
              </a:spcAft>
              <a:buFont typeface="Georgia" pitchFamily="18" charset="0"/>
              <a:buNone/>
            </a:pPr>
            <a:r>
              <a:rPr lang="en-GB" sz="2300" b="1" dirty="0" smtClean="0">
                <a:solidFill>
                  <a:srgbClr val="00B0F0"/>
                </a:solidFill>
                <a:latin typeface="Palatino Linotype" pitchFamily="18" charset="0"/>
              </a:rPr>
              <a:t>2</a:t>
            </a:r>
            <a:r>
              <a:rPr lang="en-GB" sz="2300" b="1" baseline="30000" dirty="0" smtClean="0">
                <a:solidFill>
                  <a:srgbClr val="00B0F0"/>
                </a:solidFill>
                <a:latin typeface="Palatino Linotype" pitchFamily="18" charset="0"/>
              </a:rPr>
              <a:t>nd </a:t>
            </a:r>
            <a:r>
              <a:rPr lang="en-GB" sz="2300" b="1" dirty="0" smtClean="0">
                <a:solidFill>
                  <a:srgbClr val="00B0F0"/>
                </a:solidFill>
                <a:latin typeface="Palatino Linotype" pitchFamily="18" charset="0"/>
              </a:rPr>
              <a:t>Research team</a:t>
            </a:r>
            <a:r>
              <a:rPr lang="en-GB" sz="2300" b="1" dirty="0" smtClean="0">
                <a:latin typeface="Palatino Linotype" pitchFamily="18" charset="0"/>
              </a:rPr>
              <a:t>- </a:t>
            </a:r>
            <a:r>
              <a:rPr lang="en-GB" sz="2300" dirty="0" smtClean="0">
                <a:latin typeface="Palatino Linotype" pitchFamily="18" charset="0"/>
              </a:rPr>
              <a:t> </a:t>
            </a:r>
            <a:r>
              <a:rPr lang="en-GB" sz="2300" b="1" dirty="0" smtClean="0">
                <a:latin typeface="Palatino Linotype" pitchFamily="18" charset="0"/>
              </a:rPr>
              <a:t>in charge of identifying the features of European best practices and designing a toolkit for their effective implementation</a:t>
            </a:r>
            <a:endParaRPr lang="en-GB" sz="2300" b="1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GB" sz="2300" b="1" dirty="0" smtClean="0">
                <a:latin typeface="Palatino Linotype" pitchFamily="18" charset="0"/>
              </a:rPr>
              <a:t>Tim Chapman</a:t>
            </a:r>
            <a:r>
              <a:rPr lang="en-GB" sz="2300" dirty="0" smtClean="0">
                <a:latin typeface="Palatino Linotype" pitchFamily="18" charset="0"/>
              </a:rPr>
              <a:t>, Course Director of the Restorative Practices Masters at Ulster University, Board European Forum For Restorative Justice.</a:t>
            </a:r>
          </a:p>
          <a:p>
            <a:r>
              <a:rPr lang="en-GB" sz="2300" b="1" dirty="0" err="1" smtClean="0">
                <a:latin typeface="Palatino Linotype" pitchFamily="18" charset="0"/>
              </a:rPr>
              <a:t>Maija</a:t>
            </a:r>
            <a:r>
              <a:rPr lang="en-GB" sz="2300" b="1" dirty="0" smtClean="0">
                <a:latin typeface="Palatino Linotype" pitchFamily="18" charset="0"/>
              </a:rPr>
              <a:t> </a:t>
            </a:r>
            <a:r>
              <a:rPr lang="en-GB" sz="2300" b="1" dirty="0" err="1" smtClean="0">
                <a:latin typeface="Palatino Linotype" pitchFamily="18" charset="0"/>
              </a:rPr>
              <a:t>Gellin</a:t>
            </a:r>
            <a:r>
              <a:rPr lang="en-GB" sz="2300" b="1" dirty="0" smtClean="0">
                <a:latin typeface="Palatino Linotype" pitchFamily="18" charset="0"/>
              </a:rPr>
              <a:t>, </a:t>
            </a:r>
            <a:r>
              <a:rPr lang="en-GB" sz="2300" dirty="0" smtClean="0">
                <a:latin typeface="Palatino Linotype" pitchFamily="18" charset="0"/>
              </a:rPr>
              <a:t>Programme Director of Mediation in Education, Finnish Forum for Mediation</a:t>
            </a:r>
          </a:p>
          <a:p>
            <a:r>
              <a:rPr lang="en-GB" sz="2300" b="1" dirty="0" smtClean="0">
                <a:latin typeface="Palatino Linotype" pitchFamily="18" charset="0"/>
              </a:rPr>
              <a:t>Monique Anderson, </a:t>
            </a:r>
            <a:r>
              <a:rPr lang="en-GB" sz="2300" dirty="0" smtClean="0">
                <a:latin typeface="Palatino Linotype" pitchFamily="18" charset="0"/>
              </a:rPr>
              <a:t>Academic expert in restorative Justice and </a:t>
            </a:r>
            <a:r>
              <a:rPr lang="en-GB" sz="2300" dirty="0" err="1" smtClean="0">
                <a:latin typeface="Palatino Linotype" pitchFamily="18" charset="0"/>
              </a:rPr>
              <a:t>Victimology</a:t>
            </a:r>
            <a:r>
              <a:rPr lang="en-GB" sz="2300" dirty="0" smtClean="0">
                <a:latin typeface="Palatino Linotype" pitchFamily="18" charset="0"/>
              </a:rPr>
              <a:t>, Leuven Institute of Criminology</a:t>
            </a:r>
            <a:r>
              <a:rPr lang="en-GB" sz="2300" b="1" dirty="0" smtClean="0">
                <a:latin typeface="Palatino Linotype" pitchFamily="18" charset="0"/>
              </a:rPr>
              <a:t> and Ivo </a:t>
            </a:r>
            <a:r>
              <a:rPr lang="en-GB" sz="2300" b="1" dirty="0" err="1" smtClean="0">
                <a:latin typeface="Palatino Linotype" pitchFamily="18" charset="0"/>
              </a:rPr>
              <a:t>Aersten</a:t>
            </a:r>
            <a:r>
              <a:rPr lang="en-GB" sz="2300" b="1" dirty="0" smtClean="0">
                <a:latin typeface="Palatino Linotype" pitchFamily="18" charset="0"/>
              </a:rPr>
              <a:t>, </a:t>
            </a:r>
            <a:r>
              <a:rPr lang="en-GB" sz="2300" dirty="0" smtClean="0">
                <a:latin typeface="Palatino Linotype" pitchFamily="18" charset="0"/>
              </a:rPr>
              <a:t>Head of the Leuven Institute of Criminology, Catholic University of Leuven</a:t>
            </a:r>
          </a:p>
          <a:p>
            <a:pPr>
              <a:spcAft>
                <a:spcPts val="1200"/>
              </a:spcAft>
              <a:buFont typeface="Georgia" pitchFamily="18" charset="0"/>
              <a:buNone/>
            </a:pPr>
            <a:endParaRPr lang="en-GB" sz="2400" dirty="0" smtClean="0">
              <a:latin typeface="Palatino Linotype" pitchFamily="18" charset="0"/>
            </a:endParaRPr>
          </a:p>
          <a:p>
            <a:pPr>
              <a:buFont typeface="Georgia" pitchFamily="18" charset="0"/>
              <a:buNone/>
            </a:pPr>
            <a:endParaRPr lang="en-GB" sz="2400" dirty="0" smtClean="0">
              <a:latin typeface="Palatino Linotype" pitchFamily="18" charset="0"/>
            </a:endParaRPr>
          </a:p>
          <a:p>
            <a:pPr>
              <a:buFont typeface="Georgia" pitchFamily="18" charset="0"/>
              <a:buNone/>
            </a:pPr>
            <a:endParaRPr lang="en-GB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034558"/>
          </a:xfrm>
        </p:spPr>
        <p:txBody>
          <a:bodyPr/>
          <a:lstStyle/>
          <a:p>
            <a:r>
              <a:rPr lang="en-US" dirty="0" smtClean="0"/>
              <a:t>Coming soon . . 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29015" r="-99405"/>
          <a:stretch/>
        </p:blipFill>
        <p:spPr>
          <a:xfrm>
            <a:off x="-103836" y="1642595"/>
            <a:ext cx="6112371" cy="3667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1837" y="2579894"/>
            <a:ext cx="4766033" cy="162304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  <a:latin typeface="Helvetica"/>
                <a:cs typeface="Helvetica"/>
              </a:rPr>
              <a:t>Special issue of </a:t>
            </a:r>
            <a:r>
              <a:rPr lang="en-US" sz="3400" i="1" dirty="0">
                <a:solidFill>
                  <a:srgbClr val="0070C0"/>
                </a:solidFill>
                <a:latin typeface="Helvetica"/>
                <a:cs typeface="Helvetica"/>
              </a:rPr>
              <a:t>SJM </a:t>
            </a:r>
            <a:r>
              <a:rPr lang="en-US" sz="3400" dirty="0">
                <a:solidFill>
                  <a:srgbClr val="0070C0"/>
                </a:solidFill>
                <a:latin typeface="Helvetica"/>
                <a:cs typeface="Helvetica"/>
              </a:rPr>
              <a:t>on</a:t>
            </a:r>
          </a:p>
          <a:p>
            <a:r>
              <a:rPr lang="en-US" sz="3400" dirty="0">
                <a:solidFill>
                  <a:srgbClr val="0070C0"/>
                </a:solidFill>
                <a:latin typeface="Helvetica"/>
                <a:cs typeface="Helvetica"/>
              </a:rPr>
              <a:t>r</a:t>
            </a:r>
            <a:r>
              <a:rPr lang="en-US" sz="3400" dirty="0">
                <a:solidFill>
                  <a:srgbClr val="0070C0"/>
                </a:solidFill>
                <a:latin typeface="Helvetica"/>
                <a:cs typeface="Helvetica"/>
              </a:rPr>
              <a:t>estorative justice</a:t>
            </a:r>
          </a:p>
          <a:p>
            <a:r>
              <a:rPr lang="en-US" sz="3400" dirty="0">
                <a:solidFill>
                  <a:srgbClr val="0070C0"/>
                </a:solidFill>
                <a:latin typeface="Helvetica"/>
                <a:cs typeface="Helvetica"/>
              </a:rPr>
              <a:t>o</a:t>
            </a:r>
            <a:r>
              <a:rPr lang="en-US" sz="3400" dirty="0">
                <a:solidFill>
                  <a:srgbClr val="0070C0"/>
                </a:solidFill>
                <a:latin typeface="Helvetica"/>
                <a:cs typeface="Helvetica"/>
              </a:rPr>
              <a:t>ut in April!</a:t>
            </a:r>
            <a:endParaRPr lang="en-US" sz="34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79" y="5594550"/>
            <a:ext cx="1185213" cy="11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Every European country has some form of RJ</a:t>
            </a:r>
          </a:p>
          <a:p>
            <a:r>
              <a:rPr lang="en-GB" dirty="0" smtClean="0"/>
              <a:t>Very different motivations</a:t>
            </a:r>
          </a:p>
          <a:p>
            <a:r>
              <a:rPr lang="en-GB" dirty="0" smtClean="0"/>
              <a:t>Very different levels of implementation</a:t>
            </a:r>
          </a:p>
          <a:p>
            <a:r>
              <a:rPr lang="en-GB" dirty="0" smtClean="0"/>
              <a:t>Often patchy within countries</a:t>
            </a:r>
          </a:p>
          <a:p>
            <a:r>
              <a:rPr lang="en-GB" dirty="0" smtClean="0"/>
              <a:t>Low level crime</a:t>
            </a:r>
          </a:p>
          <a:p>
            <a:r>
              <a:rPr lang="en-GB" dirty="0" smtClean="0"/>
              <a:t>Not much empirical research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2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7158" y="1071546"/>
            <a:ext cx="8535322" cy="5786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buClr>
                <a:srgbClr val="00B0F0"/>
              </a:buClr>
              <a:buFont typeface="Georgia" pitchFamily="18" charset="0"/>
              <a:buNone/>
            </a:pPr>
            <a:r>
              <a:rPr lang="en-GB" sz="2600" b="1" dirty="0" smtClean="0">
                <a:solidFill>
                  <a:srgbClr val="00B0F0"/>
                </a:solidFill>
                <a:latin typeface="Palatino Linotype" pitchFamily="18" charset="0"/>
              </a:rPr>
              <a:t>1. </a:t>
            </a:r>
            <a:r>
              <a:rPr lang="en-GB" sz="2600" b="1" dirty="0" smtClean="0">
                <a:latin typeface="Palatino Linotype" pitchFamily="18" charset="0"/>
              </a:rPr>
              <a:t>Assessment of Restorative Justice and rigorous selection of effective practices in Europe</a:t>
            </a:r>
          </a:p>
          <a:p>
            <a:pPr marL="365125" indent="-365125" algn="just">
              <a:buClr>
                <a:srgbClr val="00B0F0"/>
              </a:buClr>
              <a:buFont typeface="Georgia" pitchFamily="18" charset="0"/>
              <a:buNone/>
            </a:pPr>
            <a:r>
              <a:rPr lang="en-GB" sz="2600" dirty="0" smtClean="0">
                <a:latin typeface="Palatino Linotype" pitchFamily="18" charset="0"/>
              </a:rPr>
              <a:t>       </a:t>
            </a:r>
            <a:r>
              <a:rPr lang="en-GB" sz="2300" dirty="0" smtClean="0">
                <a:latin typeface="Palatino Linotype" pitchFamily="18" charset="0"/>
              </a:rPr>
              <a:t>Carry out in-depth research for the 28 national snapshots, capturing the situation of restorative justice in each EU Member State</a:t>
            </a:r>
          </a:p>
          <a:p>
            <a:pPr marL="0" indent="0" algn="just">
              <a:spcAft>
                <a:spcPts val="600"/>
              </a:spcAft>
              <a:buClr>
                <a:srgbClr val="00B0F0"/>
              </a:buClr>
              <a:buFont typeface="Georgia" pitchFamily="18" charset="0"/>
              <a:buNone/>
            </a:pPr>
            <a:r>
              <a:rPr lang="en-GB" sz="2600" b="1" dirty="0" smtClean="0">
                <a:solidFill>
                  <a:srgbClr val="00B0F0"/>
                </a:solidFill>
                <a:latin typeface="Palatino Linotype" pitchFamily="18" charset="0"/>
              </a:rPr>
              <a:t>2.   </a:t>
            </a:r>
            <a:r>
              <a:rPr lang="en-GB" sz="2600" b="1" dirty="0" smtClean="0">
                <a:latin typeface="Palatino Linotype" pitchFamily="18" charset="0"/>
              </a:rPr>
              <a:t>Conduct study visits in three EU Member States</a:t>
            </a:r>
          </a:p>
          <a:p>
            <a:pPr marL="365125" indent="-365125" algn="just">
              <a:spcAft>
                <a:spcPts val="600"/>
              </a:spcAft>
              <a:buClr>
                <a:srgbClr val="00B0F0"/>
              </a:buClr>
              <a:buFont typeface="Georgia" pitchFamily="18" charset="0"/>
              <a:buNone/>
            </a:pPr>
            <a:r>
              <a:rPr lang="en-GB" sz="2300" dirty="0" smtClean="0">
                <a:latin typeface="Palatino Linotype" pitchFamily="18" charset="0"/>
              </a:rPr>
              <a:t>       Belgium, Northern Ireland and Finland were selected as case studies by reason of their promising practices. The research team conducted field visits, focus group and interviews in all three countries.</a:t>
            </a:r>
          </a:p>
          <a:p>
            <a:pPr marL="365125" indent="-365125" algn="just">
              <a:buClr>
                <a:srgbClr val="00B0F0"/>
              </a:buClr>
              <a:buFont typeface="Georgia" pitchFamily="18" charset="0"/>
              <a:buNone/>
            </a:pPr>
            <a:r>
              <a:rPr lang="en-GB" sz="2600" b="1" dirty="0" smtClean="0">
                <a:solidFill>
                  <a:srgbClr val="00B0F0"/>
                </a:solidFill>
                <a:latin typeface="Palatino Linotype" pitchFamily="18" charset="0"/>
              </a:rPr>
              <a:t>3. </a:t>
            </a:r>
            <a:r>
              <a:rPr lang="en-GB" sz="2600" b="1" dirty="0" smtClean="0">
                <a:latin typeface="Palatino Linotype" pitchFamily="18" charset="0"/>
              </a:rPr>
              <a:t>Development and design of an evidence-based “</a:t>
            </a:r>
            <a:r>
              <a:rPr lang="en-GB" sz="2600" b="1" i="1" dirty="0" smtClean="0">
                <a:latin typeface="Palatino Linotype" pitchFamily="18" charset="0"/>
              </a:rPr>
              <a:t>European Model for Restorative Justice with Children and Young People</a:t>
            </a:r>
            <a:r>
              <a:rPr lang="en-GB" sz="2600" b="1" dirty="0" smtClean="0">
                <a:latin typeface="Palatino Linotype" pitchFamily="18" charset="0"/>
              </a:rPr>
              <a:t>.” 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en-GB" sz="2600" dirty="0" smtClean="0">
                <a:latin typeface="Palatino Linotype" pitchFamily="18" charset="0"/>
              </a:rPr>
              <a:t>       </a:t>
            </a:r>
            <a:r>
              <a:rPr lang="en-GB" sz="2300" dirty="0" smtClean="0">
                <a:latin typeface="Palatino Linotype" pitchFamily="18" charset="0"/>
              </a:rPr>
              <a:t>a. Outline a conceptual and theoretical framework distinctive to the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en-GB" sz="2300" dirty="0">
                <a:latin typeface="Palatino Linotype" pitchFamily="18" charset="0"/>
              </a:rPr>
              <a:t> </a:t>
            </a:r>
            <a:r>
              <a:rPr lang="en-GB" sz="2300" dirty="0" smtClean="0">
                <a:latin typeface="Palatino Linotype" pitchFamily="18" charset="0"/>
              </a:rPr>
              <a:t>           European context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en-GB" sz="2300" dirty="0" smtClean="0">
                <a:latin typeface="Palatino Linotype" pitchFamily="18" charset="0"/>
              </a:rPr>
              <a:t>       b. Outline the European and international policy framework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en-GB" sz="2300" dirty="0" smtClean="0">
                <a:latin typeface="Palatino Linotype" pitchFamily="18" charset="0"/>
              </a:rPr>
              <a:t>       c. Identify lessons learned from the three case studies</a:t>
            </a:r>
          </a:p>
          <a:p>
            <a:pPr marL="514350" indent="-514350" algn="just">
              <a:spcAft>
                <a:spcPts val="600"/>
              </a:spcAft>
              <a:buClr>
                <a:srgbClr val="00B0F0"/>
              </a:buClr>
              <a:buFont typeface="Georgia" pitchFamily="18" charset="0"/>
              <a:buNone/>
            </a:pPr>
            <a:r>
              <a:rPr lang="en-GB" sz="2300" dirty="0" smtClean="0">
                <a:latin typeface="Palatino Linotype" pitchFamily="18" charset="0"/>
              </a:rPr>
              <a:t>       d. Literature review into the  key features of effectiveness in the policy</a:t>
            </a:r>
          </a:p>
          <a:p>
            <a:pPr marL="514350" indent="-514350" algn="just">
              <a:spcAft>
                <a:spcPts val="600"/>
              </a:spcAft>
              <a:buClr>
                <a:srgbClr val="00B0F0"/>
              </a:buClr>
              <a:buFont typeface="Georgia" pitchFamily="18" charset="0"/>
              <a:buNone/>
            </a:pPr>
            <a:r>
              <a:rPr lang="en-GB" sz="2300" dirty="0">
                <a:latin typeface="Palatino Linotype" pitchFamily="18" charset="0"/>
              </a:rPr>
              <a:t> </a:t>
            </a:r>
            <a:r>
              <a:rPr lang="en-GB" sz="2300" dirty="0" smtClean="0">
                <a:latin typeface="Palatino Linotype" pitchFamily="18" charset="0"/>
              </a:rPr>
              <a:t>          and practices of restorative justice</a:t>
            </a:r>
          </a:p>
          <a:p>
            <a:pPr marL="514350" indent="-514350" algn="just">
              <a:buClr>
                <a:srgbClr val="00B0F0"/>
              </a:buClr>
              <a:buFont typeface="Georgia" pitchFamily="18" charset="0"/>
              <a:buNone/>
            </a:pPr>
            <a:endParaRPr lang="en-GB" sz="23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Finland – penal mediation for young people and adults plus strong presence in schools &gt; social pedagogy</a:t>
            </a:r>
          </a:p>
          <a:p>
            <a:r>
              <a:rPr lang="en-GB" dirty="0" smtClean="0"/>
              <a:t>Belgium – penal mediation for young people and adults. Law recognises restorative conferences but under-used &gt; high commitment to well-being of children</a:t>
            </a:r>
          </a:p>
          <a:p>
            <a:r>
              <a:rPr lang="en-GB" dirty="0" smtClean="0"/>
              <a:t>Northern Ireland – RJ mandatory in youth justice, very patchy for adults, strong community based restorative justice sector</a:t>
            </a:r>
          </a:p>
          <a:p>
            <a:r>
              <a:rPr lang="en-GB" dirty="0" smtClean="0"/>
              <a:t>Law in Northern Ireland leads to higher uptake and greater victim participation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 Conferences in Northern Ireland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793289" y="5295520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r" rtl="0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GB" sz="4600" b="1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Youth Conferences: the law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sz="quarter" idx="13"/>
          </p:nvPr>
        </p:nvSpPr>
        <p:spPr>
          <a:xfrm>
            <a:off x="1143000" y="206245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GB" sz="2035" b="0" i="0" u="none" strike="noStrike" cap="none" baseline="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Criminal Justice (Northern Ireland) Act 2002</a:t>
            </a:r>
          </a:p>
          <a:p>
            <a:pPr marL="0" marR="0" lvl="0" indent="0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20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b="0" i="0" u="none" strike="noStrike" cap="none" baseline="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Mainstream within the youth justice system</a:t>
            </a:r>
          </a:p>
          <a:p>
            <a:pPr marL="228600" indent="-190499">
              <a:lnSpc>
                <a:spcPct val="80000"/>
              </a:lnSpc>
              <a:spcBef>
                <a:spcPts val="707"/>
              </a:spcBef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Under</a:t>
            </a:r>
            <a:r>
              <a:rPr lang="en-GB" sz="2000" b="0" i="0" u="none" strike="noStrike" cap="none" baseline="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18 year old children and young people who admit to a criminal offence.</a:t>
            </a: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b="0" i="0" u="none" strike="noStrike" cap="none" baseline="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All </a:t>
            </a:r>
            <a:r>
              <a:rPr lang="en-GB" sz="2000" b="0" i="0" u="none" strike="noStrike" cap="none" baseline="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offences other than those with a mandatory sentence</a:t>
            </a: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b="0" i="0" u="none" strike="noStrike" cap="none" baseline="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Prosecution referred or</a:t>
            </a: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b="0" i="0" u="none" strike="noStrike" cap="none" baseline="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Youth court </a:t>
            </a:r>
            <a:r>
              <a:rPr lang="en-GB" sz="2000" b="0" i="0" u="none" strike="noStrike" cap="none" baseline="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referred</a:t>
            </a: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Voluntary </a:t>
            </a:r>
            <a:endParaRPr lang="en-GB" sz="20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b="0" i="0" u="none" strike="noStrike" cap="none" baseline="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Offenders and victims </a:t>
            </a:r>
            <a:r>
              <a:rPr lang="en-GB" sz="2000" b="0" i="0" u="none" strike="noStrike" cap="none" baseline="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decide</a:t>
            </a: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Youth Justice Agency staff facilitate the conferences and provide the prosecutor or court with a full report.</a:t>
            </a:r>
            <a:endParaRPr lang="en-GB" sz="20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-190499" algn="l" rtl="0">
              <a:lnSpc>
                <a:spcPct val="80000"/>
              </a:lnSpc>
              <a:spcBef>
                <a:spcPts val="707"/>
              </a:spcBef>
              <a:spcAft>
                <a:spcPts val="300"/>
              </a:spcAft>
              <a:buClr>
                <a:srgbClr val="C3260C"/>
              </a:buClr>
              <a:buSzPct val="132275"/>
              <a:buFont typeface="Georgia"/>
              <a:buChar char="*"/>
            </a:pPr>
            <a:r>
              <a:rPr lang="en-GB" sz="2000" b="0" i="0" u="none" strike="noStrike" cap="none" baseline="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Conference agreements ratified by Prosecution Service or Youth Court</a:t>
            </a:r>
            <a:endParaRPr lang="en-GB" sz="20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38251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344</TotalTime>
  <Words>1576</Words>
  <Application>Microsoft Office PowerPoint</Application>
  <PresentationFormat>On-screen Show (4:3)</PresentationFormat>
  <Paragraphs>188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Slipstream</vt:lpstr>
      <vt:lpstr>Document</vt:lpstr>
      <vt:lpstr>Protecting Rights, Restoring Respect and Strengthening Relationships: A European Model of Restorative Justice with Children and Young People </vt:lpstr>
      <vt:lpstr>European Forum for Restorative Justice</vt:lpstr>
      <vt:lpstr>     EUROPEAN RESEARCH ON       A European Model on Restorative Justice with Children and Young People’   </vt:lpstr>
      <vt:lpstr>PowerPoint Presentation</vt:lpstr>
      <vt:lpstr>European overview</vt:lpstr>
      <vt:lpstr>PowerPoint Presentation</vt:lpstr>
      <vt:lpstr>Case studies</vt:lpstr>
      <vt:lpstr>Youth Conferences in Northern Ireland</vt:lpstr>
      <vt:lpstr>Youth Conferences: the law </vt:lpstr>
      <vt:lpstr>The Balanced Model</vt:lpstr>
      <vt:lpstr>Outcomes for Youth Conferences</vt:lpstr>
      <vt:lpstr>Attrition</vt:lpstr>
      <vt:lpstr>However</vt:lpstr>
      <vt:lpstr>Why a European Model?</vt:lpstr>
      <vt:lpstr>PowerPoint Presentation</vt:lpstr>
      <vt:lpstr>Why a European Model/discourse?</vt:lpstr>
      <vt:lpstr>International, EU and Council of Europe policy</vt:lpstr>
      <vt:lpstr>The aim of restorative justice is to restore justice</vt:lpstr>
      <vt:lpstr>Shklar, J. N., 1990. The Faces of Injustice </vt:lpstr>
      <vt:lpstr>Why Restorative Justice?</vt:lpstr>
      <vt:lpstr>Immediate outcomes </vt:lpstr>
      <vt:lpstr>What reasons should a young person have to avoid harming others?</vt:lpstr>
      <vt:lpstr> </vt:lpstr>
      <vt:lpstr>Medium term outcomes</vt:lpstr>
      <vt:lpstr>How will we raise children so that they may flourish in the Europe of the future?</vt:lpstr>
      <vt:lpstr>Long term outcomes</vt:lpstr>
      <vt:lpstr>A harmful incident is an opportunity for learning how to live with others.</vt:lpstr>
      <vt:lpstr>PowerPoint Presentation</vt:lpstr>
      <vt:lpstr>What sort of society do we want for our children?</vt:lpstr>
      <vt:lpstr>PowerPoint Presentation</vt:lpstr>
      <vt:lpstr>When and where?</vt:lpstr>
      <vt:lpstr>Whenever and wherever adults engage with children. </vt:lpstr>
      <vt:lpstr>How?</vt:lpstr>
      <vt:lpstr>PowerPoint Presentation</vt:lpstr>
      <vt:lpstr>Community based Restorative Justice</vt:lpstr>
      <vt:lpstr>5. Toolkit for Professionals: Implementing a European Model for Restorative Justice with  Children and Young People (Vol III)</vt:lpstr>
      <vt:lpstr>Access the Model at http://www.ejjc.org/eumodel</vt:lpstr>
      <vt:lpstr>PowerPoint Presentation</vt:lpstr>
      <vt:lpstr>Thanks</vt:lpstr>
      <vt:lpstr>Coming soon . . .</vt:lpstr>
    </vt:vector>
  </TitlesOfParts>
  <Company>CTC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Rights, Restoring Respect and Strengthening Relationships: A European Model of Restorative Justice with Children and Young People </dc:title>
  <dc:creator>Tim Chapman</dc:creator>
  <cp:lastModifiedBy>Tara</cp:lastModifiedBy>
  <cp:revision>9</cp:revision>
  <dcterms:created xsi:type="dcterms:W3CDTF">2017-03-13T12:52:15Z</dcterms:created>
  <dcterms:modified xsi:type="dcterms:W3CDTF">2017-03-13T18:39:26Z</dcterms:modified>
</cp:coreProperties>
</file>