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0"/>
  </p:notesMasterIdLst>
  <p:handoutMasterIdLst>
    <p:handoutMasterId r:id="rId21"/>
  </p:handoutMasterIdLst>
  <p:sldIdLst>
    <p:sldId id="257" r:id="rId5"/>
    <p:sldId id="363" r:id="rId6"/>
    <p:sldId id="354" r:id="rId7"/>
    <p:sldId id="362" r:id="rId8"/>
    <p:sldId id="365" r:id="rId9"/>
    <p:sldId id="346" r:id="rId10"/>
    <p:sldId id="347" r:id="rId11"/>
    <p:sldId id="348" r:id="rId12"/>
    <p:sldId id="331" r:id="rId13"/>
    <p:sldId id="355" r:id="rId14"/>
    <p:sldId id="361" r:id="rId15"/>
    <p:sldId id="356" r:id="rId16"/>
    <p:sldId id="360" r:id="rId17"/>
    <p:sldId id="364" r:id="rId18"/>
    <p:sldId id="333"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2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5" autoAdjust="0"/>
    <p:restoredTop sz="74903" autoAdjust="0"/>
  </p:normalViewPr>
  <p:slideViewPr>
    <p:cSldViewPr snapToGrid="0">
      <p:cViewPr>
        <p:scale>
          <a:sx n="57" d="100"/>
          <a:sy n="57" d="100"/>
        </p:scale>
        <p:origin x="1014" y="42"/>
      </p:cViewPr>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3897D5C-36A2-45EB-8803-2C5EF7F1EB3A}" type="datetimeFigureOut">
              <a:rPr lang="en-GB" smtClean="0"/>
              <a:t>14/10/2018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9B2361A-DA26-4324-874A-7313844E49C8}" type="slidenum">
              <a:rPr lang="en-GB" smtClean="0"/>
              <a:t>‹#›</a:t>
            </a:fld>
            <a:endParaRPr lang="en-GB"/>
          </a:p>
        </p:txBody>
      </p:sp>
    </p:spTree>
    <p:extLst>
      <p:ext uri="{BB962C8B-B14F-4D97-AF65-F5344CB8AC3E}">
        <p14:creationId xmlns:p14="http://schemas.microsoft.com/office/powerpoint/2010/main" val="111269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B0B41CE3-E9C6-4E54-866B-B9F94DAB1171}" type="datetimeFigureOut">
              <a:rPr lang="en-GB" smtClean="0"/>
              <a:t>14/10/2018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20C4636-B256-4125-87EB-427C6B8C8947}" type="slidenum">
              <a:rPr lang="en-GB" smtClean="0"/>
              <a:t>‹#›</a:t>
            </a:fld>
            <a:endParaRPr lang="en-GB"/>
          </a:p>
        </p:txBody>
      </p:sp>
    </p:spTree>
    <p:extLst>
      <p:ext uri="{BB962C8B-B14F-4D97-AF65-F5344CB8AC3E}">
        <p14:creationId xmlns:p14="http://schemas.microsoft.com/office/powerpoint/2010/main" val="793155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6EF9B7-8DBB-45E2-88F3-BFAA314AAB6A}" type="slidenum">
              <a:rPr lang="en-GB" smtClean="0"/>
              <a:t>1</a:t>
            </a:fld>
            <a:endParaRPr lang="en-GB"/>
          </a:p>
        </p:txBody>
      </p:sp>
    </p:spTree>
    <p:extLst>
      <p:ext uri="{BB962C8B-B14F-4D97-AF65-F5344CB8AC3E}">
        <p14:creationId xmlns:p14="http://schemas.microsoft.com/office/powerpoint/2010/main" val="40008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0C4636-B256-4125-87EB-427C6B8C8947}" type="slidenum">
              <a:rPr lang="en-GB" smtClean="0"/>
              <a:t>10</a:t>
            </a:fld>
            <a:endParaRPr lang="en-GB"/>
          </a:p>
        </p:txBody>
      </p:sp>
    </p:spTree>
    <p:extLst>
      <p:ext uri="{BB962C8B-B14F-4D97-AF65-F5344CB8AC3E}">
        <p14:creationId xmlns:p14="http://schemas.microsoft.com/office/powerpoint/2010/main" val="3122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925C9DE-70B9-481A-AECB-99C8196E46B6}"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577014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0C4636-B256-4125-87EB-427C6B8C8947}" type="slidenum">
              <a:rPr lang="en-GB" smtClean="0"/>
              <a:t>12</a:t>
            </a:fld>
            <a:endParaRPr lang="en-GB"/>
          </a:p>
        </p:txBody>
      </p:sp>
    </p:spTree>
    <p:extLst>
      <p:ext uri="{BB962C8B-B14F-4D97-AF65-F5344CB8AC3E}">
        <p14:creationId xmlns:p14="http://schemas.microsoft.com/office/powerpoint/2010/main" val="99732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0C4636-B256-4125-87EB-427C6B8C8947}" type="slidenum">
              <a:rPr lang="en-GB" smtClean="0"/>
              <a:t>13</a:t>
            </a:fld>
            <a:endParaRPr lang="en-GB"/>
          </a:p>
        </p:txBody>
      </p:sp>
    </p:spTree>
    <p:extLst>
      <p:ext uri="{BB962C8B-B14F-4D97-AF65-F5344CB8AC3E}">
        <p14:creationId xmlns:p14="http://schemas.microsoft.com/office/powerpoint/2010/main" val="2544613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0C4636-B256-4125-87EB-427C6B8C8947}" type="slidenum">
              <a:rPr lang="en-GB" smtClean="0"/>
              <a:t>14</a:t>
            </a:fld>
            <a:endParaRPr lang="en-GB"/>
          </a:p>
        </p:txBody>
      </p:sp>
    </p:spTree>
    <p:extLst>
      <p:ext uri="{BB962C8B-B14F-4D97-AF65-F5344CB8AC3E}">
        <p14:creationId xmlns:p14="http://schemas.microsoft.com/office/powerpoint/2010/main" val="821438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0C4636-B256-4125-87EB-427C6B8C8947}" type="slidenum">
              <a:rPr lang="en-GB" smtClean="0"/>
              <a:t>15</a:t>
            </a:fld>
            <a:endParaRPr lang="en-GB"/>
          </a:p>
        </p:txBody>
      </p:sp>
    </p:spTree>
    <p:extLst>
      <p:ext uri="{BB962C8B-B14F-4D97-AF65-F5344CB8AC3E}">
        <p14:creationId xmlns:p14="http://schemas.microsoft.com/office/powerpoint/2010/main" val="421462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0C4636-B256-4125-87EB-427C6B8C8947}" type="slidenum">
              <a:rPr lang="en-GB" smtClean="0"/>
              <a:t>2</a:t>
            </a:fld>
            <a:endParaRPr lang="en-GB"/>
          </a:p>
        </p:txBody>
      </p:sp>
    </p:spTree>
    <p:extLst>
      <p:ext uri="{BB962C8B-B14F-4D97-AF65-F5344CB8AC3E}">
        <p14:creationId xmlns:p14="http://schemas.microsoft.com/office/powerpoint/2010/main" val="360680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720C4636-B256-4125-87EB-427C6B8C8947}" type="slidenum">
              <a:rPr lang="en-GB" smtClean="0"/>
              <a:t>3</a:t>
            </a:fld>
            <a:endParaRPr lang="en-GB"/>
          </a:p>
        </p:txBody>
      </p:sp>
    </p:spTree>
    <p:extLst>
      <p:ext uri="{BB962C8B-B14F-4D97-AF65-F5344CB8AC3E}">
        <p14:creationId xmlns:p14="http://schemas.microsoft.com/office/powerpoint/2010/main" val="55797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0C4636-B256-4125-87EB-427C6B8C8947}" type="slidenum">
              <a:rPr lang="en-GB" smtClean="0"/>
              <a:t>4</a:t>
            </a:fld>
            <a:endParaRPr lang="en-GB"/>
          </a:p>
        </p:txBody>
      </p:sp>
    </p:spTree>
    <p:extLst>
      <p:ext uri="{BB962C8B-B14F-4D97-AF65-F5344CB8AC3E}">
        <p14:creationId xmlns:p14="http://schemas.microsoft.com/office/powerpoint/2010/main" val="392811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0C4636-B256-4125-87EB-427C6B8C8947}" type="slidenum">
              <a:rPr lang="en-GB" smtClean="0"/>
              <a:t>5</a:t>
            </a:fld>
            <a:endParaRPr lang="en-GB"/>
          </a:p>
        </p:txBody>
      </p:sp>
    </p:spTree>
    <p:extLst>
      <p:ext uri="{BB962C8B-B14F-4D97-AF65-F5344CB8AC3E}">
        <p14:creationId xmlns:p14="http://schemas.microsoft.com/office/powerpoint/2010/main" val="118986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666BF9-D078-4378-A546-5192C419955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04540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666BF9-D078-4378-A546-5192C419955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56679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resignation to situation </a:t>
            </a:r>
          </a:p>
        </p:txBody>
      </p:sp>
      <p:sp>
        <p:nvSpPr>
          <p:cNvPr id="4" name="Slide Number Placeholder 3"/>
          <p:cNvSpPr>
            <a:spLocks noGrp="1"/>
          </p:cNvSpPr>
          <p:nvPr>
            <p:ph type="sldNum" sz="quarter" idx="10"/>
          </p:nvPr>
        </p:nvSpPr>
        <p:spPr/>
        <p:txBody>
          <a:bodyPr/>
          <a:lstStyle/>
          <a:p>
            <a:fld id="{9F666BF9-D078-4378-A546-5192C419955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33652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720C4636-B256-4125-87EB-427C6B8C8947}" type="slidenum">
              <a:rPr lang="en-GB" smtClean="0"/>
              <a:t>9</a:t>
            </a:fld>
            <a:endParaRPr lang="en-GB"/>
          </a:p>
        </p:txBody>
      </p:sp>
    </p:spTree>
    <p:extLst>
      <p:ext uri="{BB962C8B-B14F-4D97-AF65-F5344CB8AC3E}">
        <p14:creationId xmlns:p14="http://schemas.microsoft.com/office/powerpoint/2010/main" val="273814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5ED3-9BB2-4408-B64A-5B47367D29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73D507-A0D4-486B-BB79-89C7E766F2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BAB928-D2CB-4999-8FFA-A6337C7DA670}"/>
              </a:ext>
            </a:extLst>
          </p:cNvPr>
          <p:cNvSpPr>
            <a:spLocks noGrp="1"/>
          </p:cNvSpPr>
          <p:nvPr>
            <p:ph type="dt" sz="half" idx="10"/>
          </p:nvPr>
        </p:nvSpPr>
        <p:spPr/>
        <p:txBody>
          <a:bodyPr/>
          <a:lstStyle/>
          <a:p>
            <a:fld id="{3D1826FE-3695-4B96-8DCA-55BEE6505BDD}" type="datetimeFigureOut">
              <a:rPr lang="en-GB" smtClean="0"/>
              <a:t>14/10/2018</a:t>
            </a:fld>
            <a:endParaRPr lang="en-GB"/>
          </a:p>
        </p:txBody>
      </p:sp>
      <p:sp>
        <p:nvSpPr>
          <p:cNvPr id="5" name="Footer Placeholder 4">
            <a:extLst>
              <a:ext uri="{FF2B5EF4-FFF2-40B4-BE49-F238E27FC236}">
                <a16:creationId xmlns:a16="http://schemas.microsoft.com/office/drawing/2014/main" id="{E966FE9F-9969-4009-8356-6742705670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5F5604-26A3-4E36-A162-19E057969BE5}"/>
              </a:ext>
            </a:extLst>
          </p:cNvPr>
          <p:cNvSpPr>
            <a:spLocks noGrp="1"/>
          </p:cNvSpPr>
          <p:nvPr>
            <p:ph type="sldNum" sz="quarter" idx="12"/>
          </p:nvPr>
        </p:nvSpPr>
        <p:spPr/>
        <p:txBody>
          <a:bodyPr/>
          <a:lstStyle/>
          <a:p>
            <a:fld id="{12FB34C8-D68D-49C1-9AD2-F122D08A575A}" type="slidenum">
              <a:rPr lang="en-GB" smtClean="0"/>
              <a:t>‹#›</a:t>
            </a:fld>
            <a:endParaRPr lang="en-GB"/>
          </a:p>
        </p:txBody>
      </p:sp>
    </p:spTree>
    <p:extLst>
      <p:ext uri="{BB962C8B-B14F-4D97-AF65-F5344CB8AC3E}">
        <p14:creationId xmlns:p14="http://schemas.microsoft.com/office/powerpoint/2010/main" val="145498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C22D-AC91-4BBC-9CC9-168B797CFF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C446F5-ABBF-4E4D-BA17-7FC863D891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DED90B-7846-43F7-9557-93D0C8BBB86B}"/>
              </a:ext>
            </a:extLst>
          </p:cNvPr>
          <p:cNvSpPr>
            <a:spLocks noGrp="1"/>
          </p:cNvSpPr>
          <p:nvPr>
            <p:ph type="dt" sz="half" idx="10"/>
          </p:nvPr>
        </p:nvSpPr>
        <p:spPr/>
        <p:txBody>
          <a:bodyPr/>
          <a:lstStyle/>
          <a:p>
            <a:fld id="{3D1826FE-3695-4B96-8DCA-55BEE6505BDD}" type="datetimeFigureOut">
              <a:rPr lang="en-GB" smtClean="0"/>
              <a:t>14/10/2018</a:t>
            </a:fld>
            <a:endParaRPr lang="en-GB"/>
          </a:p>
        </p:txBody>
      </p:sp>
      <p:sp>
        <p:nvSpPr>
          <p:cNvPr id="5" name="Footer Placeholder 4">
            <a:extLst>
              <a:ext uri="{FF2B5EF4-FFF2-40B4-BE49-F238E27FC236}">
                <a16:creationId xmlns:a16="http://schemas.microsoft.com/office/drawing/2014/main" id="{81B6B66B-2045-42D9-9EC6-11031E1CB2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60B61-20EB-46B3-852D-19F2F20FDFE9}"/>
              </a:ext>
            </a:extLst>
          </p:cNvPr>
          <p:cNvSpPr>
            <a:spLocks noGrp="1"/>
          </p:cNvSpPr>
          <p:nvPr>
            <p:ph type="sldNum" sz="quarter" idx="12"/>
          </p:nvPr>
        </p:nvSpPr>
        <p:spPr/>
        <p:txBody>
          <a:bodyPr/>
          <a:lstStyle/>
          <a:p>
            <a:fld id="{12FB34C8-D68D-49C1-9AD2-F122D08A575A}" type="slidenum">
              <a:rPr lang="en-GB" smtClean="0"/>
              <a:t>‹#›</a:t>
            </a:fld>
            <a:endParaRPr lang="en-GB"/>
          </a:p>
        </p:txBody>
      </p:sp>
    </p:spTree>
    <p:extLst>
      <p:ext uri="{BB962C8B-B14F-4D97-AF65-F5344CB8AC3E}">
        <p14:creationId xmlns:p14="http://schemas.microsoft.com/office/powerpoint/2010/main" val="335301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F8261A-1330-468A-85B6-28DC535351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D215A4-B688-4374-99DC-03122A3E8E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35AD2F-AE64-4A51-B496-A44B1A6AA479}"/>
              </a:ext>
            </a:extLst>
          </p:cNvPr>
          <p:cNvSpPr>
            <a:spLocks noGrp="1"/>
          </p:cNvSpPr>
          <p:nvPr>
            <p:ph type="dt" sz="half" idx="10"/>
          </p:nvPr>
        </p:nvSpPr>
        <p:spPr/>
        <p:txBody>
          <a:bodyPr/>
          <a:lstStyle/>
          <a:p>
            <a:fld id="{3D1826FE-3695-4B96-8DCA-55BEE6505BDD}" type="datetimeFigureOut">
              <a:rPr lang="en-GB" smtClean="0"/>
              <a:t>14/10/2018</a:t>
            </a:fld>
            <a:endParaRPr lang="en-GB"/>
          </a:p>
        </p:txBody>
      </p:sp>
      <p:sp>
        <p:nvSpPr>
          <p:cNvPr id="5" name="Footer Placeholder 4">
            <a:extLst>
              <a:ext uri="{FF2B5EF4-FFF2-40B4-BE49-F238E27FC236}">
                <a16:creationId xmlns:a16="http://schemas.microsoft.com/office/drawing/2014/main" id="{384FE8C0-4E99-4444-8986-557630BE91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71B97E-9F00-416E-B429-5D5731E9D393}"/>
              </a:ext>
            </a:extLst>
          </p:cNvPr>
          <p:cNvSpPr>
            <a:spLocks noGrp="1"/>
          </p:cNvSpPr>
          <p:nvPr>
            <p:ph type="sldNum" sz="quarter" idx="12"/>
          </p:nvPr>
        </p:nvSpPr>
        <p:spPr/>
        <p:txBody>
          <a:bodyPr/>
          <a:lstStyle/>
          <a:p>
            <a:fld id="{12FB34C8-D68D-49C1-9AD2-F122D08A575A}" type="slidenum">
              <a:rPr lang="en-GB" smtClean="0"/>
              <a:t>‹#›</a:t>
            </a:fld>
            <a:endParaRPr lang="en-GB"/>
          </a:p>
        </p:txBody>
      </p:sp>
    </p:spTree>
    <p:extLst>
      <p:ext uri="{BB962C8B-B14F-4D97-AF65-F5344CB8AC3E}">
        <p14:creationId xmlns:p14="http://schemas.microsoft.com/office/powerpoint/2010/main" val="2705747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D5953A-2B24-4F49-BA0E-44AB4E683883}"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B9BC-56A9-40FC-91F7-1D9E35F234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128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D5953A-2B24-4F49-BA0E-44AB4E683883}"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B9BC-56A9-40FC-91F7-1D9E35F234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1602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D5953A-2B24-4F49-BA0E-44AB4E683883}"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B9BC-56A9-40FC-91F7-1D9E35F234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237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D5953A-2B24-4F49-BA0E-44AB4E683883}" type="datetimeFigureOut">
              <a:rPr lang="en-GB" smtClean="0">
                <a:solidFill>
                  <a:prstClr val="black">
                    <a:tint val="75000"/>
                  </a:prstClr>
                </a:solidFill>
              </a:rPr>
              <a:pPr/>
              <a:t>14/10/2018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9EB9BC-56A9-40FC-91F7-1D9E35F234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9919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D5953A-2B24-4F49-BA0E-44AB4E683883}" type="datetimeFigureOut">
              <a:rPr lang="en-GB" smtClean="0">
                <a:solidFill>
                  <a:prstClr val="black">
                    <a:tint val="75000"/>
                  </a:prstClr>
                </a:solidFill>
              </a:rPr>
              <a:pPr/>
              <a:t>14/10/2018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59EB9BC-56A9-40FC-91F7-1D9E35F234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7960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D5953A-2B24-4F49-BA0E-44AB4E683883}" type="datetimeFigureOut">
              <a:rPr lang="en-GB" smtClean="0">
                <a:solidFill>
                  <a:prstClr val="black">
                    <a:tint val="75000"/>
                  </a:prstClr>
                </a:solidFill>
              </a:rPr>
              <a:pPr/>
              <a:t>14/10/2018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59EB9BC-56A9-40FC-91F7-1D9E35F234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3837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5953A-2B24-4F49-BA0E-44AB4E683883}" type="datetimeFigureOut">
              <a:rPr lang="en-GB" smtClean="0">
                <a:solidFill>
                  <a:prstClr val="black">
                    <a:tint val="75000"/>
                  </a:prstClr>
                </a:solidFill>
              </a:rPr>
              <a:pPr/>
              <a:t>14/10/2018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59EB9BC-56A9-40FC-91F7-1D9E35F234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1492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D5953A-2B24-4F49-BA0E-44AB4E683883}" type="datetimeFigureOut">
              <a:rPr lang="en-GB" smtClean="0">
                <a:solidFill>
                  <a:prstClr val="black">
                    <a:tint val="75000"/>
                  </a:prstClr>
                </a:solidFill>
              </a:rPr>
              <a:pPr/>
              <a:t>14/10/2018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9EB9BC-56A9-40FC-91F7-1D9E35F234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518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B810-CE7F-4269-B074-29F372DA3E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A3308B-5D9B-4C5F-A841-65D03E4FAD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3D18E5-50C0-40BC-B2AF-E9DCE2EC33F3}"/>
              </a:ext>
            </a:extLst>
          </p:cNvPr>
          <p:cNvSpPr>
            <a:spLocks noGrp="1"/>
          </p:cNvSpPr>
          <p:nvPr>
            <p:ph type="dt" sz="half" idx="10"/>
          </p:nvPr>
        </p:nvSpPr>
        <p:spPr/>
        <p:txBody>
          <a:bodyPr/>
          <a:lstStyle/>
          <a:p>
            <a:fld id="{3D1826FE-3695-4B96-8DCA-55BEE6505BDD}" type="datetimeFigureOut">
              <a:rPr lang="en-GB" smtClean="0"/>
              <a:t>14/10/2018</a:t>
            </a:fld>
            <a:endParaRPr lang="en-GB"/>
          </a:p>
        </p:txBody>
      </p:sp>
      <p:sp>
        <p:nvSpPr>
          <p:cNvPr id="5" name="Footer Placeholder 4">
            <a:extLst>
              <a:ext uri="{FF2B5EF4-FFF2-40B4-BE49-F238E27FC236}">
                <a16:creationId xmlns:a16="http://schemas.microsoft.com/office/drawing/2014/main" id="{EB10FADD-53CC-42F3-BBB8-8E7CDACE6D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6FAF8D-5D70-4346-B951-3E1200C74713}"/>
              </a:ext>
            </a:extLst>
          </p:cNvPr>
          <p:cNvSpPr>
            <a:spLocks noGrp="1"/>
          </p:cNvSpPr>
          <p:nvPr>
            <p:ph type="sldNum" sz="quarter" idx="12"/>
          </p:nvPr>
        </p:nvSpPr>
        <p:spPr/>
        <p:txBody>
          <a:bodyPr/>
          <a:lstStyle/>
          <a:p>
            <a:fld id="{12FB34C8-D68D-49C1-9AD2-F122D08A575A}" type="slidenum">
              <a:rPr lang="en-GB" smtClean="0"/>
              <a:t>‹#›</a:t>
            </a:fld>
            <a:endParaRPr lang="en-GB"/>
          </a:p>
        </p:txBody>
      </p:sp>
    </p:spTree>
    <p:extLst>
      <p:ext uri="{BB962C8B-B14F-4D97-AF65-F5344CB8AC3E}">
        <p14:creationId xmlns:p14="http://schemas.microsoft.com/office/powerpoint/2010/main" val="2306244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D5953A-2B24-4F49-BA0E-44AB4E683883}" type="datetimeFigureOut">
              <a:rPr lang="en-GB" smtClean="0">
                <a:solidFill>
                  <a:prstClr val="black">
                    <a:tint val="75000"/>
                  </a:prstClr>
                </a:solidFill>
              </a:rPr>
              <a:pPr/>
              <a:t>14/10/2018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9EB9BC-56A9-40FC-91F7-1D9E35F234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7070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D5953A-2B24-4F49-BA0E-44AB4E683883}"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B9BC-56A9-40FC-91F7-1D9E35F234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8393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D5953A-2B24-4F49-BA0E-44AB4E683883}"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B9BC-56A9-40FC-91F7-1D9E35F234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8712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5ED3-9BB2-4408-B64A-5B47367D29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73D507-A0D4-486B-BB79-89C7E766F2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BAB928-D2CB-4999-8FFA-A6337C7DA670}"/>
              </a:ext>
            </a:extLst>
          </p:cNvPr>
          <p:cNvSpPr>
            <a:spLocks noGrp="1"/>
          </p:cNvSpPr>
          <p:nvPr>
            <p:ph type="dt" sz="half" idx="10"/>
          </p:nvPr>
        </p:nvSpPr>
        <p:spPr/>
        <p:txBody>
          <a:bodyPr/>
          <a:lstStyle/>
          <a:p>
            <a:fld id="{3D1826FE-3695-4B96-8DCA-55BEE6505BDD}"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E966FE9F-9969-4009-8356-67427056704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F5F5604-26A3-4E36-A162-19E057969BE5}"/>
              </a:ext>
            </a:extLst>
          </p:cNvPr>
          <p:cNvSpPr>
            <a:spLocks noGrp="1"/>
          </p:cNvSpPr>
          <p:nvPr>
            <p:ph type="sldNum" sz="quarter" idx="12"/>
          </p:nvPr>
        </p:nvSpPr>
        <p:spPr/>
        <p:txBody>
          <a:bodyPr/>
          <a:lstStyle/>
          <a:p>
            <a:fld id="{12FB34C8-D68D-49C1-9AD2-F122D08A57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8810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B810-CE7F-4269-B074-29F372DA3E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A3308B-5D9B-4C5F-A841-65D03E4FAD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3D18E5-50C0-40BC-B2AF-E9DCE2EC33F3}"/>
              </a:ext>
            </a:extLst>
          </p:cNvPr>
          <p:cNvSpPr>
            <a:spLocks noGrp="1"/>
          </p:cNvSpPr>
          <p:nvPr>
            <p:ph type="dt" sz="half" idx="10"/>
          </p:nvPr>
        </p:nvSpPr>
        <p:spPr/>
        <p:txBody>
          <a:bodyPr/>
          <a:lstStyle/>
          <a:p>
            <a:fld id="{3D1826FE-3695-4B96-8DCA-55BEE6505BDD}"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EB10FADD-53CC-42F3-BBB8-8E7CDACE6D5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96FAF8D-5D70-4346-B951-3E1200C74713}"/>
              </a:ext>
            </a:extLst>
          </p:cNvPr>
          <p:cNvSpPr>
            <a:spLocks noGrp="1"/>
          </p:cNvSpPr>
          <p:nvPr>
            <p:ph type="sldNum" sz="quarter" idx="12"/>
          </p:nvPr>
        </p:nvSpPr>
        <p:spPr/>
        <p:txBody>
          <a:bodyPr/>
          <a:lstStyle/>
          <a:p>
            <a:fld id="{12FB34C8-D68D-49C1-9AD2-F122D08A57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8614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2DFC-4397-4245-ACAA-AB757CDD66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AAF357-D02A-4BD8-8AFD-5F7FB0047E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3F7BDA-5DD9-4E84-97CA-63C1B03826F0}"/>
              </a:ext>
            </a:extLst>
          </p:cNvPr>
          <p:cNvSpPr>
            <a:spLocks noGrp="1"/>
          </p:cNvSpPr>
          <p:nvPr>
            <p:ph type="dt" sz="half" idx="10"/>
          </p:nvPr>
        </p:nvSpPr>
        <p:spPr/>
        <p:txBody>
          <a:bodyPr/>
          <a:lstStyle/>
          <a:p>
            <a:fld id="{3D1826FE-3695-4B96-8DCA-55BEE6505BDD}"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9890408-9DD9-4327-9F61-D057CE629DA7}"/>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0E7E99D9-9216-451F-B11D-9852C536770D}"/>
              </a:ext>
            </a:extLst>
          </p:cNvPr>
          <p:cNvSpPr>
            <a:spLocks noGrp="1"/>
          </p:cNvSpPr>
          <p:nvPr>
            <p:ph type="sldNum" sz="quarter" idx="12"/>
          </p:nvPr>
        </p:nvSpPr>
        <p:spPr/>
        <p:txBody>
          <a:bodyPr/>
          <a:lstStyle/>
          <a:p>
            <a:fld id="{12FB34C8-D68D-49C1-9AD2-F122D08A57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198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DDA0-20CE-4DB8-9A82-E682967B0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F6F346-AC83-4400-A067-A2B43F6919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14F6BD-52E7-46F1-BB34-370703F10C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FD3C97-F3D5-4C42-A6F5-D6B4D49D2C5E}"/>
              </a:ext>
            </a:extLst>
          </p:cNvPr>
          <p:cNvSpPr>
            <a:spLocks noGrp="1"/>
          </p:cNvSpPr>
          <p:nvPr>
            <p:ph type="dt" sz="half" idx="10"/>
          </p:nvPr>
        </p:nvSpPr>
        <p:spPr/>
        <p:txBody>
          <a:bodyPr/>
          <a:lstStyle/>
          <a:p>
            <a:fld id="{3D1826FE-3695-4B96-8DCA-55BEE6505BDD}" type="datetimeFigureOut">
              <a:rPr lang="en-GB" smtClean="0">
                <a:solidFill>
                  <a:prstClr val="black">
                    <a:tint val="75000"/>
                  </a:prstClr>
                </a:solidFill>
              </a:rPr>
              <a:pPr/>
              <a:t>14/10/2018</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96EFFA77-03C2-43CC-A516-9DD5771645BE}"/>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3C9095BF-A081-42B3-ABE4-20871096B461}"/>
              </a:ext>
            </a:extLst>
          </p:cNvPr>
          <p:cNvSpPr>
            <a:spLocks noGrp="1"/>
          </p:cNvSpPr>
          <p:nvPr>
            <p:ph type="sldNum" sz="quarter" idx="12"/>
          </p:nvPr>
        </p:nvSpPr>
        <p:spPr/>
        <p:txBody>
          <a:bodyPr/>
          <a:lstStyle/>
          <a:p>
            <a:fld id="{12FB34C8-D68D-49C1-9AD2-F122D08A57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0671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F2E8-1B69-4C53-8F1A-4E44C51CE5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C1FAAC-BC28-4346-BE62-53F82BCBC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ADC07B-08CC-4D90-9C38-09FEA6D540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DB8E14-12AF-4047-990F-8A265AB15B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A5D726-2565-4A2B-AD19-8CEEB2FBB8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586278-D9B5-4E0C-B834-9CDA86AAB89D}"/>
              </a:ext>
            </a:extLst>
          </p:cNvPr>
          <p:cNvSpPr>
            <a:spLocks noGrp="1"/>
          </p:cNvSpPr>
          <p:nvPr>
            <p:ph type="dt" sz="half" idx="10"/>
          </p:nvPr>
        </p:nvSpPr>
        <p:spPr/>
        <p:txBody>
          <a:bodyPr/>
          <a:lstStyle/>
          <a:p>
            <a:fld id="{3D1826FE-3695-4B96-8DCA-55BEE6505BDD}" type="datetimeFigureOut">
              <a:rPr lang="en-GB" smtClean="0">
                <a:solidFill>
                  <a:prstClr val="black">
                    <a:tint val="75000"/>
                  </a:prstClr>
                </a:solidFill>
              </a:rPr>
              <a:pPr/>
              <a:t>14/10/2018</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07747C24-56A9-40FA-97F8-7F81E30440E0}"/>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57B10AB2-4F77-4B35-BF61-88430BC18DEB}"/>
              </a:ext>
            </a:extLst>
          </p:cNvPr>
          <p:cNvSpPr>
            <a:spLocks noGrp="1"/>
          </p:cNvSpPr>
          <p:nvPr>
            <p:ph type="sldNum" sz="quarter" idx="12"/>
          </p:nvPr>
        </p:nvSpPr>
        <p:spPr/>
        <p:txBody>
          <a:bodyPr/>
          <a:lstStyle/>
          <a:p>
            <a:fld id="{12FB34C8-D68D-49C1-9AD2-F122D08A57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0117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DFB-FFA0-4FE4-B638-634EB738D0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FBF601-D4E2-4951-B0E9-FB8FDBC7A890}"/>
              </a:ext>
            </a:extLst>
          </p:cNvPr>
          <p:cNvSpPr>
            <a:spLocks noGrp="1"/>
          </p:cNvSpPr>
          <p:nvPr>
            <p:ph type="dt" sz="half" idx="10"/>
          </p:nvPr>
        </p:nvSpPr>
        <p:spPr/>
        <p:txBody>
          <a:bodyPr/>
          <a:lstStyle/>
          <a:p>
            <a:fld id="{3D1826FE-3695-4B96-8DCA-55BEE6505BDD}" type="datetimeFigureOut">
              <a:rPr lang="en-GB" smtClean="0">
                <a:solidFill>
                  <a:prstClr val="black">
                    <a:tint val="75000"/>
                  </a:prstClr>
                </a:solidFill>
              </a:rPr>
              <a:pPr/>
              <a:t>14/10/2018</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FF6530E1-5F81-4DEE-B3FA-7354EC153662}"/>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1CC8D820-92C0-4994-A006-5D53B736585D}"/>
              </a:ext>
            </a:extLst>
          </p:cNvPr>
          <p:cNvSpPr>
            <a:spLocks noGrp="1"/>
          </p:cNvSpPr>
          <p:nvPr>
            <p:ph type="sldNum" sz="quarter" idx="12"/>
          </p:nvPr>
        </p:nvSpPr>
        <p:spPr/>
        <p:txBody>
          <a:bodyPr/>
          <a:lstStyle/>
          <a:p>
            <a:fld id="{12FB34C8-D68D-49C1-9AD2-F122D08A57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0355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6B49D9-0021-4E2B-A8E9-3E22F333B8B0}"/>
              </a:ext>
            </a:extLst>
          </p:cNvPr>
          <p:cNvSpPr>
            <a:spLocks noGrp="1"/>
          </p:cNvSpPr>
          <p:nvPr>
            <p:ph type="dt" sz="half" idx="10"/>
          </p:nvPr>
        </p:nvSpPr>
        <p:spPr/>
        <p:txBody>
          <a:bodyPr/>
          <a:lstStyle/>
          <a:p>
            <a:fld id="{3D1826FE-3695-4B96-8DCA-55BEE6505BDD}" type="datetimeFigureOut">
              <a:rPr lang="en-GB" smtClean="0">
                <a:solidFill>
                  <a:prstClr val="black">
                    <a:tint val="75000"/>
                  </a:prstClr>
                </a:solidFill>
              </a:rPr>
              <a:pPr/>
              <a:t>14/10/2018</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AC513712-E1FF-4E3C-A35B-4AEB1BAA0D16}"/>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3F96F99C-DE3C-4D1D-8445-43A0F3E4FB80}"/>
              </a:ext>
            </a:extLst>
          </p:cNvPr>
          <p:cNvSpPr>
            <a:spLocks noGrp="1"/>
          </p:cNvSpPr>
          <p:nvPr>
            <p:ph type="sldNum" sz="quarter" idx="12"/>
          </p:nvPr>
        </p:nvSpPr>
        <p:spPr/>
        <p:txBody>
          <a:bodyPr/>
          <a:lstStyle/>
          <a:p>
            <a:fld id="{12FB34C8-D68D-49C1-9AD2-F122D08A57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85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2DFC-4397-4245-ACAA-AB757CDD66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AAF357-D02A-4BD8-8AFD-5F7FB0047E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3F7BDA-5DD9-4E84-97CA-63C1B03826F0}"/>
              </a:ext>
            </a:extLst>
          </p:cNvPr>
          <p:cNvSpPr>
            <a:spLocks noGrp="1"/>
          </p:cNvSpPr>
          <p:nvPr>
            <p:ph type="dt" sz="half" idx="10"/>
          </p:nvPr>
        </p:nvSpPr>
        <p:spPr/>
        <p:txBody>
          <a:bodyPr/>
          <a:lstStyle/>
          <a:p>
            <a:fld id="{3D1826FE-3695-4B96-8DCA-55BEE6505BDD}" type="datetimeFigureOut">
              <a:rPr lang="en-GB" smtClean="0"/>
              <a:t>14/10/2018</a:t>
            </a:fld>
            <a:endParaRPr lang="en-GB"/>
          </a:p>
        </p:txBody>
      </p:sp>
      <p:sp>
        <p:nvSpPr>
          <p:cNvPr id="5" name="Footer Placeholder 4">
            <a:extLst>
              <a:ext uri="{FF2B5EF4-FFF2-40B4-BE49-F238E27FC236}">
                <a16:creationId xmlns:a16="http://schemas.microsoft.com/office/drawing/2014/main" id="{39890408-9DD9-4327-9F61-D057CE629D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E99D9-9216-451F-B11D-9852C536770D}"/>
              </a:ext>
            </a:extLst>
          </p:cNvPr>
          <p:cNvSpPr>
            <a:spLocks noGrp="1"/>
          </p:cNvSpPr>
          <p:nvPr>
            <p:ph type="sldNum" sz="quarter" idx="12"/>
          </p:nvPr>
        </p:nvSpPr>
        <p:spPr/>
        <p:txBody>
          <a:bodyPr/>
          <a:lstStyle/>
          <a:p>
            <a:fld id="{12FB34C8-D68D-49C1-9AD2-F122D08A575A}" type="slidenum">
              <a:rPr lang="en-GB" smtClean="0"/>
              <a:t>‹#›</a:t>
            </a:fld>
            <a:endParaRPr lang="en-GB"/>
          </a:p>
        </p:txBody>
      </p:sp>
    </p:spTree>
    <p:extLst>
      <p:ext uri="{BB962C8B-B14F-4D97-AF65-F5344CB8AC3E}">
        <p14:creationId xmlns:p14="http://schemas.microsoft.com/office/powerpoint/2010/main" val="1433735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06DA-D9F5-4463-B6BC-A819C2E66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217E08-087F-4191-853E-6F3B98759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9F3FD8-EB65-4652-8968-5C8453219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BEDB2C-59ED-4314-9040-277108A1599C}"/>
              </a:ext>
            </a:extLst>
          </p:cNvPr>
          <p:cNvSpPr>
            <a:spLocks noGrp="1"/>
          </p:cNvSpPr>
          <p:nvPr>
            <p:ph type="dt" sz="half" idx="10"/>
          </p:nvPr>
        </p:nvSpPr>
        <p:spPr/>
        <p:txBody>
          <a:bodyPr/>
          <a:lstStyle/>
          <a:p>
            <a:fld id="{3D1826FE-3695-4B96-8DCA-55BEE6505BDD}" type="datetimeFigureOut">
              <a:rPr lang="en-GB" smtClean="0">
                <a:solidFill>
                  <a:prstClr val="black">
                    <a:tint val="75000"/>
                  </a:prstClr>
                </a:solidFill>
              </a:rPr>
              <a:pPr/>
              <a:t>14/10/2018</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3F94BFA9-6572-4A94-8DCE-DE6829293A6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D7338AD7-DACD-4FE3-B077-3EDAAFD507BF}"/>
              </a:ext>
            </a:extLst>
          </p:cNvPr>
          <p:cNvSpPr>
            <a:spLocks noGrp="1"/>
          </p:cNvSpPr>
          <p:nvPr>
            <p:ph type="sldNum" sz="quarter" idx="12"/>
          </p:nvPr>
        </p:nvSpPr>
        <p:spPr/>
        <p:txBody>
          <a:bodyPr/>
          <a:lstStyle/>
          <a:p>
            <a:fld id="{12FB34C8-D68D-49C1-9AD2-F122D08A57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3338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BABF-C3E8-46E8-845A-E6A4425FF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39718D-3764-4F71-BBB6-46B2B19D0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A059CD-BDD4-4DB2-A9E6-542FC644D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8ABF64-641B-46B3-8336-3151078741D8}"/>
              </a:ext>
            </a:extLst>
          </p:cNvPr>
          <p:cNvSpPr>
            <a:spLocks noGrp="1"/>
          </p:cNvSpPr>
          <p:nvPr>
            <p:ph type="dt" sz="half" idx="10"/>
          </p:nvPr>
        </p:nvSpPr>
        <p:spPr/>
        <p:txBody>
          <a:bodyPr/>
          <a:lstStyle/>
          <a:p>
            <a:fld id="{3D1826FE-3695-4B96-8DCA-55BEE6505BDD}" type="datetimeFigureOut">
              <a:rPr lang="en-GB" smtClean="0">
                <a:solidFill>
                  <a:prstClr val="black">
                    <a:tint val="75000"/>
                  </a:prstClr>
                </a:solidFill>
              </a:rPr>
              <a:pPr/>
              <a:t>14/10/2018</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F8BC3280-5DCD-42F0-9951-A2723226D5AA}"/>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DA14F75-2635-4FC9-B743-0EAD3BD348D8}"/>
              </a:ext>
            </a:extLst>
          </p:cNvPr>
          <p:cNvSpPr>
            <a:spLocks noGrp="1"/>
          </p:cNvSpPr>
          <p:nvPr>
            <p:ph type="sldNum" sz="quarter" idx="12"/>
          </p:nvPr>
        </p:nvSpPr>
        <p:spPr/>
        <p:txBody>
          <a:bodyPr/>
          <a:lstStyle/>
          <a:p>
            <a:fld id="{12FB34C8-D68D-49C1-9AD2-F122D08A57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818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C22D-AC91-4BBC-9CC9-168B797CFF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C446F5-ABBF-4E4D-BA17-7FC863D891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DED90B-7846-43F7-9557-93D0C8BBB86B}"/>
              </a:ext>
            </a:extLst>
          </p:cNvPr>
          <p:cNvSpPr>
            <a:spLocks noGrp="1"/>
          </p:cNvSpPr>
          <p:nvPr>
            <p:ph type="dt" sz="half" idx="10"/>
          </p:nvPr>
        </p:nvSpPr>
        <p:spPr/>
        <p:txBody>
          <a:bodyPr/>
          <a:lstStyle/>
          <a:p>
            <a:fld id="{3D1826FE-3695-4B96-8DCA-55BEE6505BDD}"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81B6B66B-2045-42D9-9EC6-11031E1CB2D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4F60B61-20EB-46B3-852D-19F2F20FDFE9}"/>
              </a:ext>
            </a:extLst>
          </p:cNvPr>
          <p:cNvSpPr>
            <a:spLocks noGrp="1"/>
          </p:cNvSpPr>
          <p:nvPr>
            <p:ph type="sldNum" sz="quarter" idx="12"/>
          </p:nvPr>
        </p:nvSpPr>
        <p:spPr/>
        <p:txBody>
          <a:bodyPr/>
          <a:lstStyle/>
          <a:p>
            <a:fld id="{12FB34C8-D68D-49C1-9AD2-F122D08A57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8718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F8261A-1330-468A-85B6-28DC535351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D215A4-B688-4374-99DC-03122A3E8E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35AD2F-AE64-4A51-B496-A44B1A6AA479}"/>
              </a:ext>
            </a:extLst>
          </p:cNvPr>
          <p:cNvSpPr>
            <a:spLocks noGrp="1"/>
          </p:cNvSpPr>
          <p:nvPr>
            <p:ph type="dt" sz="half" idx="10"/>
          </p:nvPr>
        </p:nvSpPr>
        <p:spPr/>
        <p:txBody>
          <a:bodyPr/>
          <a:lstStyle/>
          <a:p>
            <a:fld id="{3D1826FE-3695-4B96-8DCA-55BEE6505BDD}"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84FE8C0-4E99-4444-8986-557630BE912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F71B97E-9F00-416E-B429-5D5731E9D393}"/>
              </a:ext>
            </a:extLst>
          </p:cNvPr>
          <p:cNvSpPr>
            <a:spLocks noGrp="1"/>
          </p:cNvSpPr>
          <p:nvPr>
            <p:ph type="sldNum" sz="quarter" idx="12"/>
          </p:nvPr>
        </p:nvSpPr>
        <p:spPr/>
        <p:txBody>
          <a:bodyPr/>
          <a:lstStyle/>
          <a:p>
            <a:fld id="{12FB34C8-D68D-49C1-9AD2-F122D08A57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4174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8C9A6E-67F9-4F07-BFD4-74D1C54F6342}"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7B9FEC-36E0-46A8-9432-4130230E9C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5824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8C9A6E-67F9-4F07-BFD4-74D1C54F6342}"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7B9FEC-36E0-46A8-9432-4130230E9C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3822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8C9A6E-67F9-4F07-BFD4-74D1C54F6342}"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7B9FEC-36E0-46A8-9432-4130230E9C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9437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8C9A6E-67F9-4F07-BFD4-74D1C54F6342}" type="datetimeFigureOut">
              <a:rPr lang="en-GB" smtClean="0">
                <a:solidFill>
                  <a:prstClr val="black">
                    <a:tint val="75000"/>
                  </a:prstClr>
                </a:solidFill>
              </a:rPr>
              <a:pPr/>
              <a:t>14/10/2018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7B9FEC-36E0-46A8-9432-4130230E9C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9109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8C9A6E-67F9-4F07-BFD4-74D1C54F6342}" type="datetimeFigureOut">
              <a:rPr lang="en-GB" smtClean="0">
                <a:solidFill>
                  <a:prstClr val="black">
                    <a:tint val="75000"/>
                  </a:prstClr>
                </a:solidFill>
              </a:rPr>
              <a:pPr/>
              <a:t>14/10/2018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67B9FEC-36E0-46A8-9432-4130230E9C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980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8C9A6E-67F9-4F07-BFD4-74D1C54F6342}" type="datetimeFigureOut">
              <a:rPr lang="en-GB" smtClean="0">
                <a:solidFill>
                  <a:prstClr val="black">
                    <a:tint val="75000"/>
                  </a:prstClr>
                </a:solidFill>
              </a:rPr>
              <a:pPr/>
              <a:t>14/10/2018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67B9FEC-36E0-46A8-9432-4130230E9C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309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DDA0-20CE-4DB8-9A82-E682967B0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F6F346-AC83-4400-A067-A2B43F6919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14F6BD-52E7-46F1-BB34-370703F10C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FD3C97-F3D5-4C42-A6F5-D6B4D49D2C5E}"/>
              </a:ext>
            </a:extLst>
          </p:cNvPr>
          <p:cNvSpPr>
            <a:spLocks noGrp="1"/>
          </p:cNvSpPr>
          <p:nvPr>
            <p:ph type="dt" sz="half" idx="10"/>
          </p:nvPr>
        </p:nvSpPr>
        <p:spPr/>
        <p:txBody>
          <a:bodyPr/>
          <a:lstStyle/>
          <a:p>
            <a:fld id="{3D1826FE-3695-4B96-8DCA-55BEE6505BDD}" type="datetimeFigureOut">
              <a:rPr lang="en-GB" smtClean="0"/>
              <a:t>14/10/2018</a:t>
            </a:fld>
            <a:endParaRPr lang="en-GB"/>
          </a:p>
        </p:txBody>
      </p:sp>
      <p:sp>
        <p:nvSpPr>
          <p:cNvPr id="6" name="Footer Placeholder 5">
            <a:extLst>
              <a:ext uri="{FF2B5EF4-FFF2-40B4-BE49-F238E27FC236}">
                <a16:creationId xmlns:a16="http://schemas.microsoft.com/office/drawing/2014/main" id="{96EFFA77-03C2-43CC-A516-9DD5771645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9095BF-A081-42B3-ABE4-20871096B461}"/>
              </a:ext>
            </a:extLst>
          </p:cNvPr>
          <p:cNvSpPr>
            <a:spLocks noGrp="1"/>
          </p:cNvSpPr>
          <p:nvPr>
            <p:ph type="sldNum" sz="quarter" idx="12"/>
          </p:nvPr>
        </p:nvSpPr>
        <p:spPr/>
        <p:txBody>
          <a:bodyPr/>
          <a:lstStyle/>
          <a:p>
            <a:fld id="{12FB34C8-D68D-49C1-9AD2-F122D08A575A}" type="slidenum">
              <a:rPr lang="en-GB" smtClean="0"/>
              <a:t>‹#›</a:t>
            </a:fld>
            <a:endParaRPr lang="en-GB"/>
          </a:p>
        </p:txBody>
      </p:sp>
    </p:spTree>
    <p:extLst>
      <p:ext uri="{BB962C8B-B14F-4D97-AF65-F5344CB8AC3E}">
        <p14:creationId xmlns:p14="http://schemas.microsoft.com/office/powerpoint/2010/main" val="3239351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C9A6E-67F9-4F07-BFD4-74D1C54F6342}" type="datetimeFigureOut">
              <a:rPr lang="en-GB" smtClean="0">
                <a:solidFill>
                  <a:prstClr val="black">
                    <a:tint val="75000"/>
                  </a:prstClr>
                </a:solidFill>
              </a:rPr>
              <a:pPr/>
              <a:t>14/10/2018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67B9FEC-36E0-46A8-9432-4130230E9C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8000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8C9A6E-67F9-4F07-BFD4-74D1C54F6342}" type="datetimeFigureOut">
              <a:rPr lang="en-GB" smtClean="0">
                <a:solidFill>
                  <a:prstClr val="black">
                    <a:tint val="75000"/>
                  </a:prstClr>
                </a:solidFill>
              </a:rPr>
              <a:pPr/>
              <a:t>14/10/2018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7B9FEC-36E0-46A8-9432-4130230E9C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2385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8C9A6E-67F9-4F07-BFD4-74D1C54F6342}" type="datetimeFigureOut">
              <a:rPr lang="en-GB" smtClean="0">
                <a:solidFill>
                  <a:prstClr val="black">
                    <a:tint val="75000"/>
                  </a:prstClr>
                </a:solidFill>
              </a:rPr>
              <a:pPr/>
              <a:t>14/10/2018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7B9FEC-36E0-46A8-9432-4130230E9C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4484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8C9A6E-67F9-4F07-BFD4-74D1C54F6342}"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7B9FEC-36E0-46A8-9432-4130230E9C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3485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8C9A6E-67F9-4F07-BFD4-74D1C54F6342}"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7B9FEC-36E0-46A8-9432-4130230E9C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464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F2E8-1B69-4C53-8F1A-4E44C51CE5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C1FAAC-BC28-4346-BE62-53F82BCBC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ADC07B-08CC-4D90-9C38-09FEA6D540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DB8E14-12AF-4047-990F-8A265AB15B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A5D726-2565-4A2B-AD19-8CEEB2FBB8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586278-D9B5-4E0C-B834-9CDA86AAB89D}"/>
              </a:ext>
            </a:extLst>
          </p:cNvPr>
          <p:cNvSpPr>
            <a:spLocks noGrp="1"/>
          </p:cNvSpPr>
          <p:nvPr>
            <p:ph type="dt" sz="half" idx="10"/>
          </p:nvPr>
        </p:nvSpPr>
        <p:spPr/>
        <p:txBody>
          <a:bodyPr/>
          <a:lstStyle/>
          <a:p>
            <a:fld id="{3D1826FE-3695-4B96-8DCA-55BEE6505BDD}" type="datetimeFigureOut">
              <a:rPr lang="en-GB" smtClean="0"/>
              <a:t>14/10/2018</a:t>
            </a:fld>
            <a:endParaRPr lang="en-GB"/>
          </a:p>
        </p:txBody>
      </p:sp>
      <p:sp>
        <p:nvSpPr>
          <p:cNvPr id="8" name="Footer Placeholder 7">
            <a:extLst>
              <a:ext uri="{FF2B5EF4-FFF2-40B4-BE49-F238E27FC236}">
                <a16:creationId xmlns:a16="http://schemas.microsoft.com/office/drawing/2014/main" id="{07747C24-56A9-40FA-97F8-7F81E30440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B10AB2-4F77-4B35-BF61-88430BC18DEB}"/>
              </a:ext>
            </a:extLst>
          </p:cNvPr>
          <p:cNvSpPr>
            <a:spLocks noGrp="1"/>
          </p:cNvSpPr>
          <p:nvPr>
            <p:ph type="sldNum" sz="quarter" idx="12"/>
          </p:nvPr>
        </p:nvSpPr>
        <p:spPr/>
        <p:txBody>
          <a:bodyPr/>
          <a:lstStyle/>
          <a:p>
            <a:fld id="{12FB34C8-D68D-49C1-9AD2-F122D08A575A}" type="slidenum">
              <a:rPr lang="en-GB" smtClean="0"/>
              <a:t>‹#›</a:t>
            </a:fld>
            <a:endParaRPr lang="en-GB"/>
          </a:p>
        </p:txBody>
      </p:sp>
    </p:spTree>
    <p:extLst>
      <p:ext uri="{BB962C8B-B14F-4D97-AF65-F5344CB8AC3E}">
        <p14:creationId xmlns:p14="http://schemas.microsoft.com/office/powerpoint/2010/main" val="308889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DFB-FFA0-4FE4-B638-634EB738D0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FBF601-D4E2-4951-B0E9-FB8FDBC7A890}"/>
              </a:ext>
            </a:extLst>
          </p:cNvPr>
          <p:cNvSpPr>
            <a:spLocks noGrp="1"/>
          </p:cNvSpPr>
          <p:nvPr>
            <p:ph type="dt" sz="half" idx="10"/>
          </p:nvPr>
        </p:nvSpPr>
        <p:spPr/>
        <p:txBody>
          <a:bodyPr/>
          <a:lstStyle/>
          <a:p>
            <a:fld id="{3D1826FE-3695-4B96-8DCA-55BEE6505BDD}" type="datetimeFigureOut">
              <a:rPr lang="en-GB" smtClean="0"/>
              <a:t>14/10/2018</a:t>
            </a:fld>
            <a:endParaRPr lang="en-GB"/>
          </a:p>
        </p:txBody>
      </p:sp>
      <p:sp>
        <p:nvSpPr>
          <p:cNvPr id="4" name="Footer Placeholder 3">
            <a:extLst>
              <a:ext uri="{FF2B5EF4-FFF2-40B4-BE49-F238E27FC236}">
                <a16:creationId xmlns:a16="http://schemas.microsoft.com/office/drawing/2014/main" id="{FF6530E1-5F81-4DEE-B3FA-7354EC1536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CC8D820-92C0-4994-A006-5D53B736585D}"/>
              </a:ext>
            </a:extLst>
          </p:cNvPr>
          <p:cNvSpPr>
            <a:spLocks noGrp="1"/>
          </p:cNvSpPr>
          <p:nvPr>
            <p:ph type="sldNum" sz="quarter" idx="12"/>
          </p:nvPr>
        </p:nvSpPr>
        <p:spPr/>
        <p:txBody>
          <a:bodyPr/>
          <a:lstStyle/>
          <a:p>
            <a:fld id="{12FB34C8-D68D-49C1-9AD2-F122D08A575A}" type="slidenum">
              <a:rPr lang="en-GB" smtClean="0"/>
              <a:t>‹#›</a:t>
            </a:fld>
            <a:endParaRPr lang="en-GB"/>
          </a:p>
        </p:txBody>
      </p:sp>
    </p:spTree>
    <p:extLst>
      <p:ext uri="{BB962C8B-B14F-4D97-AF65-F5344CB8AC3E}">
        <p14:creationId xmlns:p14="http://schemas.microsoft.com/office/powerpoint/2010/main" val="315965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6B49D9-0021-4E2B-A8E9-3E22F333B8B0}"/>
              </a:ext>
            </a:extLst>
          </p:cNvPr>
          <p:cNvSpPr>
            <a:spLocks noGrp="1"/>
          </p:cNvSpPr>
          <p:nvPr>
            <p:ph type="dt" sz="half" idx="10"/>
          </p:nvPr>
        </p:nvSpPr>
        <p:spPr/>
        <p:txBody>
          <a:bodyPr/>
          <a:lstStyle/>
          <a:p>
            <a:fld id="{3D1826FE-3695-4B96-8DCA-55BEE6505BDD}" type="datetimeFigureOut">
              <a:rPr lang="en-GB" smtClean="0"/>
              <a:t>14/10/2018</a:t>
            </a:fld>
            <a:endParaRPr lang="en-GB"/>
          </a:p>
        </p:txBody>
      </p:sp>
      <p:sp>
        <p:nvSpPr>
          <p:cNvPr id="3" name="Footer Placeholder 2">
            <a:extLst>
              <a:ext uri="{FF2B5EF4-FFF2-40B4-BE49-F238E27FC236}">
                <a16:creationId xmlns:a16="http://schemas.microsoft.com/office/drawing/2014/main" id="{AC513712-E1FF-4E3C-A35B-4AEB1BAA0D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96F99C-DE3C-4D1D-8445-43A0F3E4FB80}"/>
              </a:ext>
            </a:extLst>
          </p:cNvPr>
          <p:cNvSpPr>
            <a:spLocks noGrp="1"/>
          </p:cNvSpPr>
          <p:nvPr>
            <p:ph type="sldNum" sz="quarter" idx="12"/>
          </p:nvPr>
        </p:nvSpPr>
        <p:spPr/>
        <p:txBody>
          <a:bodyPr/>
          <a:lstStyle/>
          <a:p>
            <a:fld id="{12FB34C8-D68D-49C1-9AD2-F122D08A575A}" type="slidenum">
              <a:rPr lang="en-GB" smtClean="0"/>
              <a:t>‹#›</a:t>
            </a:fld>
            <a:endParaRPr lang="en-GB"/>
          </a:p>
        </p:txBody>
      </p:sp>
    </p:spTree>
    <p:extLst>
      <p:ext uri="{BB962C8B-B14F-4D97-AF65-F5344CB8AC3E}">
        <p14:creationId xmlns:p14="http://schemas.microsoft.com/office/powerpoint/2010/main" val="42729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06DA-D9F5-4463-B6BC-A819C2E66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217E08-087F-4191-853E-6F3B98759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9F3FD8-EB65-4652-8968-5C8453219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BEDB2C-59ED-4314-9040-277108A1599C}"/>
              </a:ext>
            </a:extLst>
          </p:cNvPr>
          <p:cNvSpPr>
            <a:spLocks noGrp="1"/>
          </p:cNvSpPr>
          <p:nvPr>
            <p:ph type="dt" sz="half" idx="10"/>
          </p:nvPr>
        </p:nvSpPr>
        <p:spPr/>
        <p:txBody>
          <a:bodyPr/>
          <a:lstStyle/>
          <a:p>
            <a:fld id="{3D1826FE-3695-4B96-8DCA-55BEE6505BDD}" type="datetimeFigureOut">
              <a:rPr lang="en-GB" smtClean="0"/>
              <a:t>14/10/2018</a:t>
            </a:fld>
            <a:endParaRPr lang="en-GB"/>
          </a:p>
        </p:txBody>
      </p:sp>
      <p:sp>
        <p:nvSpPr>
          <p:cNvPr id="6" name="Footer Placeholder 5">
            <a:extLst>
              <a:ext uri="{FF2B5EF4-FFF2-40B4-BE49-F238E27FC236}">
                <a16:creationId xmlns:a16="http://schemas.microsoft.com/office/drawing/2014/main" id="{3F94BFA9-6572-4A94-8DCE-DE6829293A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338AD7-DACD-4FE3-B077-3EDAAFD507BF}"/>
              </a:ext>
            </a:extLst>
          </p:cNvPr>
          <p:cNvSpPr>
            <a:spLocks noGrp="1"/>
          </p:cNvSpPr>
          <p:nvPr>
            <p:ph type="sldNum" sz="quarter" idx="12"/>
          </p:nvPr>
        </p:nvSpPr>
        <p:spPr/>
        <p:txBody>
          <a:bodyPr/>
          <a:lstStyle/>
          <a:p>
            <a:fld id="{12FB34C8-D68D-49C1-9AD2-F122D08A575A}" type="slidenum">
              <a:rPr lang="en-GB" smtClean="0"/>
              <a:t>‹#›</a:t>
            </a:fld>
            <a:endParaRPr lang="en-GB"/>
          </a:p>
        </p:txBody>
      </p:sp>
    </p:spTree>
    <p:extLst>
      <p:ext uri="{BB962C8B-B14F-4D97-AF65-F5344CB8AC3E}">
        <p14:creationId xmlns:p14="http://schemas.microsoft.com/office/powerpoint/2010/main" val="260421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BABF-C3E8-46E8-845A-E6A4425FF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39718D-3764-4F71-BBB6-46B2B19D0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A059CD-BDD4-4DB2-A9E6-542FC644D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8ABF64-641B-46B3-8336-3151078741D8}"/>
              </a:ext>
            </a:extLst>
          </p:cNvPr>
          <p:cNvSpPr>
            <a:spLocks noGrp="1"/>
          </p:cNvSpPr>
          <p:nvPr>
            <p:ph type="dt" sz="half" idx="10"/>
          </p:nvPr>
        </p:nvSpPr>
        <p:spPr/>
        <p:txBody>
          <a:bodyPr/>
          <a:lstStyle/>
          <a:p>
            <a:fld id="{3D1826FE-3695-4B96-8DCA-55BEE6505BDD}" type="datetimeFigureOut">
              <a:rPr lang="en-GB" smtClean="0"/>
              <a:t>14/10/2018</a:t>
            </a:fld>
            <a:endParaRPr lang="en-GB"/>
          </a:p>
        </p:txBody>
      </p:sp>
      <p:sp>
        <p:nvSpPr>
          <p:cNvPr id="6" name="Footer Placeholder 5">
            <a:extLst>
              <a:ext uri="{FF2B5EF4-FFF2-40B4-BE49-F238E27FC236}">
                <a16:creationId xmlns:a16="http://schemas.microsoft.com/office/drawing/2014/main" id="{F8BC3280-5DCD-42F0-9951-A2723226D5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A14F75-2635-4FC9-B743-0EAD3BD348D8}"/>
              </a:ext>
            </a:extLst>
          </p:cNvPr>
          <p:cNvSpPr>
            <a:spLocks noGrp="1"/>
          </p:cNvSpPr>
          <p:nvPr>
            <p:ph type="sldNum" sz="quarter" idx="12"/>
          </p:nvPr>
        </p:nvSpPr>
        <p:spPr/>
        <p:txBody>
          <a:bodyPr/>
          <a:lstStyle/>
          <a:p>
            <a:fld id="{12FB34C8-D68D-49C1-9AD2-F122D08A575A}" type="slidenum">
              <a:rPr lang="en-GB" smtClean="0"/>
              <a:t>‹#›</a:t>
            </a:fld>
            <a:endParaRPr lang="en-GB"/>
          </a:p>
        </p:txBody>
      </p:sp>
    </p:spTree>
    <p:extLst>
      <p:ext uri="{BB962C8B-B14F-4D97-AF65-F5344CB8AC3E}">
        <p14:creationId xmlns:p14="http://schemas.microsoft.com/office/powerpoint/2010/main" val="209261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9EC3A-ED03-448B-A299-82182A5FD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46E5FD-472C-43BE-AC31-2F9F629B0C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ADEC94-E27B-4881-87FE-C46497F6D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826FE-3695-4B96-8DCA-55BEE6505BDD}" type="datetimeFigureOut">
              <a:rPr lang="en-GB" smtClean="0"/>
              <a:t>14/10/2018</a:t>
            </a:fld>
            <a:endParaRPr lang="en-GB"/>
          </a:p>
        </p:txBody>
      </p:sp>
      <p:sp>
        <p:nvSpPr>
          <p:cNvPr id="5" name="Footer Placeholder 4">
            <a:extLst>
              <a:ext uri="{FF2B5EF4-FFF2-40B4-BE49-F238E27FC236}">
                <a16:creationId xmlns:a16="http://schemas.microsoft.com/office/drawing/2014/main" id="{09E86AA7-8BE9-48AB-9086-CBA5A154E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9E7A63-8F2E-4EE8-A5E5-E831E3A8F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B34C8-D68D-49C1-9AD2-F122D08A575A}" type="slidenum">
              <a:rPr lang="en-GB" smtClean="0"/>
              <a:t>‹#›</a:t>
            </a:fld>
            <a:endParaRPr lang="en-GB"/>
          </a:p>
        </p:txBody>
      </p:sp>
    </p:spTree>
    <p:extLst>
      <p:ext uri="{BB962C8B-B14F-4D97-AF65-F5344CB8AC3E}">
        <p14:creationId xmlns:p14="http://schemas.microsoft.com/office/powerpoint/2010/main" val="1803212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5953A-2B24-4F49-BA0E-44AB4E683883}"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B9BC-56A9-40FC-91F7-1D9E35F234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317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9EC3A-ED03-448B-A299-82182A5FD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46E5FD-472C-43BE-AC31-2F9F629B0C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ADEC94-E27B-4881-87FE-C46497F6D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826FE-3695-4B96-8DCA-55BEE6505BDD}"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9E86AA7-8BE9-48AB-9086-CBA5A154E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D9E7A63-8F2E-4EE8-A5E5-E831E3A8F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B34C8-D68D-49C1-9AD2-F122D08A57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0635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C9A6E-67F9-4F07-BFD4-74D1C54F6342}" type="datetimeFigureOut">
              <a:rPr lang="en-GB" smtClean="0">
                <a:solidFill>
                  <a:prstClr val="black">
                    <a:tint val="75000"/>
                  </a:prstClr>
                </a:solidFill>
              </a:rPr>
              <a:pPr/>
              <a:t>14/10/2018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B9FEC-36E0-46A8-9432-4130230E9C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66799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hyperlink" Target="mailto:sspencer@cpagscotland.org.uk" TargetMode="External"/><Relationship Id="rId5" Type="http://schemas.openxmlformats.org/officeDocument/2006/relationships/image" Target="../media/image20.png"/><Relationship Id="rId4" Type="http://schemas.openxmlformats.org/officeDocument/2006/relationships/hyperlink" Target="http://www.cpag.org.uk/cost-school-day" TargetMode="External"/><Relationship Id="rId9" Type="http://schemas.openxmlformats.org/officeDocument/2006/relationships/hyperlink" Target="https://www.surveymonkey.co.uk/r/WTD3N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5k94SlYzMzk"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706057" y="4320000"/>
            <a:ext cx="11169568" cy="2031325"/>
          </a:xfrm>
          <a:prstGeom prst="rect">
            <a:avLst/>
          </a:prstGeom>
          <a:noFill/>
        </p:spPr>
        <p:txBody>
          <a:bodyPr wrap="square" rtlCol="0">
            <a:spAutoFit/>
          </a:bodyPr>
          <a:lstStyle/>
          <a:p>
            <a:pPr algn="ctr"/>
            <a:r>
              <a:rPr lang="en-GB" sz="3800" b="1" dirty="0">
                <a:solidFill>
                  <a:srgbClr val="DE2084"/>
                </a:solidFill>
              </a:rPr>
              <a:t>Tackling poverty in Scotland – the business of schools? </a:t>
            </a:r>
          </a:p>
          <a:p>
            <a:pPr algn="ctr"/>
            <a:endParaRPr lang="en-GB" sz="1000" b="1" dirty="0"/>
          </a:p>
          <a:p>
            <a:pPr algn="ctr"/>
            <a:r>
              <a:rPr lang="en-GB" sz="3400" dirty="0"/>
              <a:t>Poverty, Attainment and Wellbeing - Seminar 1</a:t>
            </a:r>
          </a:p>
          <a:p>
            <a:pPr algn="ctr"/>
            <a:endParaRPr lang="en-GB" sz="1000" b="1" dirty="0"/>
          </a:p>
          <a:p>
            <a:pPr algn="ctr"/>
            <a:r>
              <a:rPr lang="en-US" sz="3400" dirty="0"/>
              <a:t>Sara Spencer</a:t>
            </a:r>
            <a:endParaRPr lang="en-US" sz="3400" dirty="0">
              <a:solidFill>
                <a:schemeClr val="tx1">
                  <a:lumMod val="65000"/>
                  <a:lumOff val="35000"/>
                </a:schemeClr>
              </a:solidFill>
            </a:endParaRPr>
          </a:p>
        </p:txBody>
      </p:sp>
      <p:pic>
        <p:nvPicPr>
          <p:cNvPr id="6" name="Picture 5" descr="C:\Users\sspencer\Pictures\PEF email header.jpg"/>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12240000" cy="4320000"/>
          </a:xfrm>
          <a:prstGeom prst="rect">
            <a:avLst/>
          </a:prstGeom>
          <a:noFill/>
          <a:ln>
            <a:noFill/>
          </a:ln>
        </p:spPr>
      </p:pic>
    </p:spTree>
    <p:extLst>
      <p:ext uri="{BB962C8B-B14F-4D97-AF65-F5344CB8AC3E}">
        <p14:creationId xmlns:p14="http://schemas.microsoft.com/office/powerpoint/2010/main" val="216214399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2571" y="5372100"/>
            <a:ext cx="1495197" cy="1308927"/>
          </a:xfrm>
          <a:prstGeom prst="rect">
            <a:avLst/>
          </a:prstGeom>
        </p:spPr>
      </p:pic>
      <p:sp>
        <p:nvSpPr>
          <p:cNvPr id="3" name="Content Placeholder 2"/>
          <p:cNvSpPr>
            <a:spLocks noGrp="1"/>
          </p:cNvSpPr>
          <p:nvPr>
            <p:ph idx="1"/>
          </p:nvPr>
        </p:nvSpPr>
        <p:spPr>
          <a:xfrm>
            <a:off x="993211" y="1170125"/>
            <a:ext cx="9884780" cy="4517749"/>
          </a:xfrm>
        </p:spPr>
        <p:txBody>
          <a:bodyPr>
            <a:noAutofit/>
          </a:bodyPr>
          <a:lstStyle/>
          <a:p>
            <a:pPr marL="0" indent="0">
              <a:buNone/>
            </a:pPr>
            <a:r>
              <a:rPr lang="en-GB" sz="3400" dirty="0"/>
              <a:t>"Children who are unable to participate in the same activities as their peers will very often not feel included and this can have a negative impact on health and wellbeing. The key is finding possible solutions to ensure all children have the same opportunities." </a:t>
            </a:r>
          </a:p>
          <a:p>
            <a:pPr marL="0" indent="0">
              <a:buNone/>
            </a:pPr>
            <a:r>
              <a:rPr lang="en-GB" sz="3400" dirty="0">
                <a:solidFill>
                  <a:srgbClr val="DE2084"/>
                </a:solidFill>
              </a:rPr>
              <a:t>(Primary Teacher)</a:t>
            </a:r>
          </a:p>
        </p:txBody>
      </p:sp>
    </p:spTree>
    <p:extLst>
      <p:ext uri="{BB962C8B-B14F-4D97-AF65-F5344CB8AC3E}">
        <p14:creationId xmlns:p14="http://schemas.microsoft.com/office/powerpoint/2010/main" val="9634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845"/>
            <a:ext cx="12379569" cy="6940845"/>
          </a:xfrm>
          <a:prstGeom prst="rect">
            <a:avLst/>
          </a:prstGeom>
        </p:spPr>
      </p:pic>
    </p:spTree>
    <p:extLst>
      <p:ext uri="{BB962C8B-B14F-4D97-AF65-F5344CB8AC3E}">
        <p14:creationId xmlns:p14="http://schemas.microsoft.com/office/powerpoint/2010/main" val="37904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072000" cy="4048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8578"/>
          <a:stretch/>
        </p:blipFill>
        <p:spPr>
          <a:xfrm>
            <a:off x="6182490" y="0"/>
            <a:ext cx="6009510" cy="4046400"/>
          </a:xfrm>
          <a:prstGeom prst="rect">
            <a:avLst/>
          </a:prstGeom>
        </p:spPr>
      </p:pic>
      <p:sp>
        <p:nvSpPr>
          <p:cNvPr id="7" name="TextBox 6"/>
          <p:cNvSpPr txBox="1"/>
          <p:nvPr/>
        </p:nvSpPr>
        <p:spPr>
          <a:xfrm>
            <a:off x="6715125" y="4621317"/>
            <a:ext cx="5109210" cy="2031325"/>
          </a:xfrm>
          <a:prstGeom prst="rect">
            <a:avLst/>
          </a:prstGeom>
          <a:noFill/>
        </p:spPr>
        <p:txBody>
          <a:bodyPr wrap="square" rtlCol="0">
            <a:spAutoFit/>
          </a:bodyPr>
          <a:lstStyle/>
          <a:p>
            <a:r>
              <a:rPr lang="en-GB" dirty="0"/>
              <a:t>Decent uniform </a:t>
            </a:r>
          </a:p>
          <a:p>
            <a:r>
              <a:rPr lang="en-GB" dirty="0"/>
              <a:t>Has resources she needs in class </a:t>
            </a:r>
          </a:p>
          <a:p>
            <a:r>
              <a:rPr lang="en-GB" dirty="0"/>
              <a:t>Has breakfast and lunch every day at school </a:t>
            </a:r>
          </a:p>
          <a:p>
            <a:r>
              <a:rPr lang="en-GB" dirty="0"/>
              <a:t>Loves Taekwondo and Scottish Country Dancing club</a:t>
            </a:r>
          </a:p>
          <a:p>
            <a:r>
              <a:rPr lang="en-GB" dirty="0"/>
              <a:t>Looking forward to her P7 residential </a:t>
            </a:r>
          </a:p>
          <a:p>
            <a:r>
              <a:rPr lang="en-GB" dirty="0"/>
              <a:t>Able to do all homework set</a:t>
            </a:r>
          </a:p>
          <a:p>
            <a:r>
              <a:rPr lang="en-GB" dirty="0"/>
              <a:t>Usually attends fun school events</a:t>
            </a:r>
          </a:p>
        </p:txBody>
      </p:sp>
      <p:sp>
        <p:nvSpPr>
          <p:cNvPr id="8" name="TextBox 7"/>
          <p:cNvSpPr txBox="1"/>
          <p:nvPr/>
        </p:nvSpPr>
        <p:spPr>
          <a:xfrm>
            <a:off x="585788" y="4621318"/>
            <a:ext cx="5109210" cy="2031325"/>
          </a:xfrm>
          <a:prstGeom prst="rect">
            <a:avLst/>
          </a:prstGeom>
          <a:noFill/>
        </p:spPr>
        <p:txBody>
          <a:bodyPr wrap="square" rtlCol="0">
            <a:spAutoFit/>
          </a:bodyPr>
          <a:lstStyle/>
          <a:p>
            <a:r>
              <a:rPr lang="en-GB" dirty="0"/>
              <a:t>Uniform often too small and grubby</a:t>
            </a:r>
          </a:p>
          <a:p>
            <a:r>
              <a:rPr lang="en-GB" dirty="0"/>
              <a:t>Often without stationery and resources in class </a:t>
            </a:r>
          </a:p>
          <a:p>
            <a:r>
              <a:rPr lang="en-GB" dirty="0"/>
              <a:t>Often no breakfast - family have lunch debt</a:t>
            </a:r>
          </a:p>
          <a:p>
            <a:r>
              <a:rPr lang="en-GB" dirty="0"/>
              <a:t>Doesn’t take part in after school clubs</a:t>
            </a:r>
          </a:p>
          <a:p>
            <a:r>
              <a:rPr lang="en-GB" dirty="0"/>
              <a:t>Won’t be going to her P7 residential </a:t>
            </a:r>
          </a:p>
          <a:p>
            <a:r>
              <a:rPr lang="en-GB" dirty="0"/>
              <a:t>Doesn’t do homework when ICT or craft involved </a:t>
            </a:r>
          </a:p>
          <a:p>
            <a:r>
              <a:rPr lang="en-GB" dirty="0"/>
              <a:t>Rarely attends fun school events </a:t>
            </a:r>
          </a:p>
        </p:txBody>
      </p:sp>
      <p:sp>
        <p:nvSpPr>
          <p:cNvPr id="10" name="TextBox 9"/>
          <p:cNvSpPr txBox="1"/>
          <p:nvPr/>
        </p:nvSpPr>
        <p:spPr>
          <a:xfrm>
            <a:off x="971550" y="4144265"/>
            <a:ext cx="3600450" cy="477054"/>
          </a:xfrm>
          <a:prstGeom prst="rect">
            <a:avLst/>
          </a:prstGeom>
          <a:noFill/>
        </p:spPr>
        <p:txBody>
          <a:bodyPr wrap="square" rtlCol="0">
            <a:spAutoFit/>
          </a:bodyPr>
          <a:lstStyle/>
          <a:p>
            <a:pPr algn="ctr"/>
            <a:r>
              <a:rPr lang="en-GB" sz="2500" b="1" dirty="0">
                <a:solidFill>
                  <a:srgbClr val="DE2084"/>
                </a:solidFill>
              </a:rPr>
              <a:t>Lucy</a:t>
            </a:r>
            <a:r>
              <a:rPr lang="en-GB" sz="2200" b="1" dirty="0">
                <a:solidFill>
                  <a:srgbClr val="DE2084"/>
                </a:solidFill>
              </a:rPr>
              <a:t> </a:t>
            </a:r>
          </a:p>
        </p:txBody>
      </p:sp>
      <p:sp>
        <p:nvSpPr>
          <p:cNvPr id="11" name="TextBox 10"/>
          <p:cNvSpPr txBox="1"/>
          <p:nvPr/>
        </p:nvSpPr>
        <p:spPr>
          <a:xfrm>
            <a:off x="7052310" y="4144265"/>
            <a:ext cx="4640580" cy="477054"/>
          </a:xfrm>
          <a:prstGeom prst="rect">
            <a:avLst/>
          </a:prstGeom>
          <a:noFill/>
        </p:spPr>
        <p:txBody>
          <a:bodyPr wrap="square" rtlCol="0">
            <a:spAutoFit/>
          </a:bodyPr>
          <a:lstStyle/>
          <a:p>
            <a:pPr algn="ctr"/>
            <a:r>
              <a:rPr lang="en-GB" sz="2500" b="1" dirty="0">
                <a:solidFill>
                  <a:srgbClr val="DE2084"/>
                </a:solidFill>
              </a:rPr>
              <a:t>Alison</a:t>
            </a:r>
            <a:r>
              <a:rPr lang="en-GB" sz="2500" dirty="0">
                <a:solidFill>
                  <a:srgbClr val="DE2084"/>
                </a:solidFill>
              </a:rPr>
              <a:t>  </a:t>
            </a:r>
          </a:p>
        </p:txBody>
      </p:sp>
    </p:spTree>
    <p:extLst>
      <p:ext uri="{BB962C8B-B14F-4D97-AF65-F5344CB8AC3E}">
        <p14:creationId xmlns:p14="http://schemas.microsoft.com/office/powerpoint/2010/main" val="93599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7554" y="1515314"/>
            <a:ext cx="5754921" cy="3477875"/>
          </a:xfrm>
          <a:prstGeom prst="rect">
            <a:avLst/>
          </a:prstGeom>
          <a:ln>
            <a:solidFill>
              <a:srgbClr val="DE2084"/>
            </a:solidFill>
          </a:ln>
        </p:spPr>
        <p:txBody>
          <a:bodyPr wrap="square">
            <a:spAutoFit/>
          </a:bodyPr>
          <a:lstStyle/>
          <a:p>
            <a:pPr marL="285750" indent="-285750">
              <a:buFont typeface="Arial" charset="0"/>
              <a:buChar char="•"/>
            </a:pPr>
            <a:r>
              <a:rPr lang="en-US" sz="2200" dirty="0"/>
              <a:t>No child or young person in Dundee will start school without a breakfast</a:t>
            </a:r>
          </a:p>
          <a:p>
            <a:pPr marL="285750" indent="-285750">
              <a:buFont typeface="Arial" charset="0"/>
              <a:buChar char="•"/>
            </a:pPr>
            <a:r>
              <a:rPr lang="en-US" sz="2200" dirty="0"/>
              <a:t>No child in Dundee will miss out on their Primary 7 residential trip due to cost</a:t>
            </a:r>
          </a:p>
          <a:p>
            <a:pPr marL="285750" indent="-285750">
              <a:buFont typeface="Arial" charset="0"/>
              <a:buChar char="•"/>
            </a:pPr>
            <a:r>
              <a:rPr lang="en-US" sz="2200" dirty="0"/>
              <a:t>All schools will develop a Cost of the School Day action plan by the end of session 2018/2019</a:t>
            </a:r>
          </a:p>
          <a:p>
            <a:pPr marL="285750" indent="-285750">
              <a:buFont typeface="Arial" charset="0"/>
              <a:buChar char="•"/>
            </a:pPr>
            <a:r>
              <a:rPr lang="en-US" sz="2200" dirty="0"/>
              <a:t>All children and young people in Dundee schools will have access to an affordable school uniform</a:t>
            </a:r>
            <a:endParaRPr lang="en-GB" sz="2200" dirty="0"/>
          </a:p>
        </p:txBody>
      </p:sp>
      <p:sp>
        <p:nvSpPr>
          <p:cNvPr id="3" name="Title 1"/>
          <p:cNvSpPr txBox="1">
            <a:spLocks/>
          </p:cNvSpPr>
          <p:nvPr/>
        </p:nvSpPr>
        <p:spPr>
          <a:xfrm>
            <a:off x="839755" y="646480"/>
            <a:ext cx="10515600" cy="7602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EC008B"/>
                </a:solidFill>
                <a:latin typeface="+mn-lt"/>
              </a:rPr>
              <a:t>BUT IT’S NOT THE BUSINESS OF SCHOOLS ALONE </a:t>
            </a:r>
          </a:p>
        </p:txBody>
      </p:sp>
      <p:pic>
        <p:nvPicPr>
          <p:cNvPr id="4" name="Picture 3"/>
          <p:cNvPicPr>
            <a:picLocks noChangeAspect="1"/>
          </p:cNvPicPr>
          <p:nvPr/>
        </p:nvPicPr>
        <p:blipFill>
          <a:blip r:embed="rId3"/>
          <a:stretch>
            <a:fillRect/>
          </a:stretch>
        </p:blipFill>
        <p:spPr>
          <a:xfrm>
            <a:off x="3480719" y="1515314"/>
            <a:ext cx="2408733" cy="3357627"/>
          </a:xfrm>
          <a:prstGeom prst="rect">
            <a:avLst/>
          </a:prstGeom>
        </p:spPr>
      </p:pic>
      <p:pic>
        <p:nvPicPr>
          <p:cNvPr id="5" name="Picture 4"/>
          <p:cNvPicPr>
            <a:picLocks noChangeAspect="1"/>
          </p:cNvPicPr>
          <p:nvPr/>
        </p:nvPicPr>
        <p:blipFill>
          <a:blip r:embed="rId4"/>
          <a:stretch>
            <a:fillRect/>
          </a:stretch>
        </p:blipFill>
        <p:spPr>
          <a:xfrm>
            <a:off x="691940" y="1515315"/>
            <a:ext cx="2526044" cy="3357626"/>
          </a:xfrm>
          <a:prstGeom prst="rect">
            <a:avLst/>
          </a:prstGeom>
        </p:spPr>
      </p:pic>
      <p:sp>
        <p:nvSpPr>
          <p:cNvPr id="6" name="Rectangle 5"/>
          <p:cNvSpPr/>
          <p:nvPr/>
        </p:nvSpPr>
        <p:spPr>
          <a:xfrm>
            <a:off x="976723" y="5163472"/>
            <a:ext cx="10875751" cy="1281761"/>
          </a:xfrm>
          <a:prstGeom prst="rect">
            <a:avLst/>
          </a:prstGeom>
          <a:ln>
            <a:solidFill>
              <a:srgbClr val="DE2084"/>
            </a:solidFill>
          </a:ln>
        </p:spPr>
        <p:txBody>
          <a:bodyPr wrap="square">
            <a:spAutoFit/>
          </a:bodyPr>
          <a:lstStyle/>
          <a:p>
            <a:pPr>
              <a:lnSpc>
                <a:spcPct val="107000"/>
              </a:lnSpc>
              <a:spcAft>
                <a:spcPts val="800"/>
              </a:spcAft>
            </a:pPr>
            <a:r>
              <a:rPr lang="en-GB" sz="2200" dirty="0">
                <a:latin typeface="Calibri" panose="020F0502020204030204" pitchFamily="34" charset="0"/>
                <a:ea typeface="Calibri" panose="020F0502020204030204" pitchFamily="34" charset="0"/>
                <a:cs typeface="Times New Roman" panose="02020603050405020304" pitchFamily="18" charset="0"/>
              </a:rPr>
              <a:t>“</a:t>
            </a:r>
            <a:r>
              <a:rPr lang="en-GB" sz="2200" i="1" dirty="0">
                <a:latin typeface="Calibri" panose="020F0502020204030204" pitchFamily="34" charset="0"/>
                <a:ea typeface="Calibri" panose="020F0502020204030204" pitchFamily="34" charset="0"/>
                <a:cs typeface="Times New Roman" panose="02020603050405020304" pitchFamily="18" charset="0"/>
              </a:rPr>
              <a:t>All subjects within the school curriculum should be offered with no charging and pupils should not make subject choices based on ability to pay</a:t>
            </a:r>
            <a:r>
              <a:rPr lang="en-GB" sz="2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2200" dirty="0">
                <a:latin typeface="Calibri" panose="020F0502020204030204" pitchFamily="34" charset="0"/>
                <a:ea typeface="Calibri" panose="020F0502020204030204" pitchFamily="34" charset="0"/>
                <a:cs typeface="Times New Roman" panose="02020603050405020304" pitchFamily="18" charset="0"/>
              </a:rPr>
              <a:t>Head of Education, Dumfries and Galloway Council</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4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690688"/>
            <a:ext cx="10168569" cy="1292662"/>
          </a:xfrm>
          <a:prstGeom prst="rect">
            <a:avLst/>
          </a:prstGeom>
          <a:noFill/>
        </p:spPr>
        <p:txBody>
          <a:bodyPr wrap="square" rtlCol="0">
            <a:spAutoFit/>
          </a:bodyPr>
          <a:lstStyle/>
          <a:p>
            <a:pPr marL="342900" indent="-342900">
              <a:buFont typeface="Arial" panose="020B0604020202020204" pitchFamily="34" charset="0"/>
              <a:buChar char="•"/>
            </a:pPr>
            <a:r>
              <a:rPr lang="en-GB" sz="2600" dirty="0"/>
              <a:t>Tackling poverty is </a:t>
            </a:r>
            <a:r>
              <a:rPr lang="en-GB" sz="2600" b="1" dirty="0"/>
              <a:t>already</a:t>
            </a:r>
            <a:r>
              <a:rPr lang="en-GB" sz="2600" dirty="0"/>
              <a:t> the business of schools - countless examples of ways in which schools are helping to mitigate the effects of poverty and making a difference to children and families</a:t>
            </a:r>
          </a:p>
        </p:txBody>
      </p:sp>
      <p:sp>
        <p:nvSpPr>
          <p:cNvPr id="4" name="Title 3"/>
          <p:cNvSpPr>
            <a:spLocks noGrp="1"/>
          </p:cNvSpPr>
          <p:nvPr>
            <p:ph type="title"/>
          </p:nvPr>
        </p:nvSpPr>
        <p:spPr/>
        <p:txBody>
          <a:bodyPr>
            <a:normAutofit/>
          </a:bodyPr>
          <a:lstStyle/>
          <a:p>
            <a:r>
              <a:rPr lang="en-GB" sz="3200" b="1" dirty="0">
                <a:solidFill>
                  <a:srgbClr val="DE2084"/>
                </a:solidFill>
                <a:latin typeface="+mn-lt"/>
              </a:rPr>
              <a:t>CONCLUSIONS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153" y="3213760"/>
            <a:ext cx="4129616" cy="2891780"/>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1C83C53B-D2BF-4BFC-BE26-1A6283CE48FF}"/>
              </a:ext>
            </a:extLst>
          </p:cNvPr>
          <p:cNvSpPr txBox="1"/>
          <p:nvPr/>
        </p:nvSpPr>
        <p:spPr>
          <a:xfrm>
            <a:off x="838200" y="3019460"/>
            <a:ext cx="5613400" cy="2893100"/>
          </a:xfrm>
          <a:prstGeom prst="rect">
            <a:avLst/>
          </a:prstGeom>
          <a:noFill/>
        </p:spPr>
        <p:txBody>
          <a:bodyPr wrap="square" rtlCol="0">
            <a:spAutoFit/>
          </a:bodyPr>
          <a:lstStyle/>
          <a:p>
            <a:pPr marL="342900" indent="-342900">
              <a:buFont typeface="Arial" panose="020B0604020202020204" pitchFamily="34" charset="0"/>
              <a:buChar char="•"/>
            </a:pPr>
            <a:r>
              <a:rPr lang="en-GB" sz="2600" dirty="0"/>
              <a:t>Can’t do it on their own </a:t>
            </a:r>
          </a:p>
          <a:p>
            <a:pPr marL="342900" indent="-342900">
              <a:buFont typeface="Arial" panose="020B0604020202020204" pitchFamily="34" charset="0"/>
              <a:buChar char="•"/>
            </a:pPr>
            <a:r>
              <a:rPr lang="en-GB" sz="2600" dirty="0"/>
              <a:t>Can’t do it without the right information and support and leadership   </a:t>
            </a:r>
          </a:p>
          <a:p>
            <a:pPr marL="342900" indent="-342900">
              <a:buFont typeface="Arial" panose="020B0604020202020204" pitchFamily="34" charset="0"/>
              <a:buChar char="•"/>
            </a:pPr>
            <a:r>
              <a:rPr lang="en-GB" sz="2600" dirty="0"/>
              <a:t>In coming years it’s even more crucial that we all, including schools, are tackling poverty. </a:t>
            </a:r>
          </a:p>
        </p:txBody>
      </p:sp>
    </p:spTree>
    <p:extLst>
      <p:ext uri="{BB962C8B-B14F-4D97-AF65-F5344CB8AC3E}">
        <p14:creationId xmlns:p14="http://schemas.microsoft.com/office/powerpoint/2010/main" val="274311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0502" y="5491306"/>
            <a:ext cx="735227" cy="735227"/>
          </a:xfrm>
          <a:prstGeom prst="rect">
            <a:avLst/>
          </a:prstGeom>
        </p:spPr>
      </p:pic>
      <p:sp>
        <p:nvSpPr>
          <p:cNvPr id="3" name="TextBox 2"/>
          <p:cNvSpPr txBox="1"/>
          <p:nvPr/>
        </p:nvSpPr>
        <p:spPr>
          <a:xfrm>
            <a:off x="4877026" y="5638412"/>
            <a:ext cx="6549758" cy="492443"/>
          </a:xfrm>
          <a:prstGeom prst="rect">
            <a:avLst/>
          </a:prstGeom>
          <a:noFill/>
        </p:spPr>
        <p:txBody>
          <a:bodyPr wrap="square" rtlCol="0">
            <a:spAutoFit/>
          </a:bodyPr>
          <a:lstStyle/>
          <a:p>
            <a:r>
              <a:rPr lang="en-GB" sz="2500" dirty="0"/>
              <a:t>@</a:t>
            </a:r>
            <a:r>
              <a:rPr lang="en-GB" sz="2500" dirty="0" err="1"/>
              <a:t>CPAGScotland</a:t>
            </a:r>
            <a:r>
              <a:rPr lang="en-GB" sz="2500" dirty="0"/>
              <a:t> - #</a:t>
            </a:r>
            <a:r>
              <a:rPr lang="en-GB" sz="2500" dirty="0" err="1"/>
              <a:t>CostoftheSchoolDay</a:t>
            </a:r>
            <a:endParaRPr lang="en-GB" sz="2500" dirty="0"/>
          </a:p>
        </p:txBody>
      </p:sp>
      <p:sp>
        <p:nvSpPr>
          <p:cNvPr id="5" name="Rectangle 4"/>
          <p:cNvSpPr/>
          <p:nvPr/>
        </p:nvSpPr>
        <p:spPr>
          <a:xfrm>
            <a:off x="4258206" y="2273069"/>
            <a:ext cx="7643168" cy="492443"/>
          </a:xfrm>
          <a:prstGeom prst="rect">
            <a:avLst/>
          </a:prstGeom>
        </p:spPr>
        <p:txBody>
          <a:bodyPr wrap="square">
            <a:spAutoFit/>
          </a:bodyPr>
          <a:lstStyle/>
          <a:p>
            <a:r>
              <a:rPr lang="en-US" sz="2500" dirty="0">
                <a:solidFill>
                  <a:prstClr val="black"/>
                </a:solidFill>
              </a:rPr>
              <a:t>Resources and support </a:t>
            </a:r>
            <a:r>
              <a:rPr lang="en-US" sz="2500" u="sng" dirty="0">
                <a:solidFill>
                  <a:prstClr val="black"/>
                </a:solidFill>
                <a:hlinkClick r:id="rId4"/>
              </a:rPr>
              <a:t>www.cpag.org.uk/cost-school-day</a:t>
            </a:r>
            <a:endParaRPr lang="en-US" sz="2500" u="sng" dirty="0">
              <a:solidFill>
                <a:prstClr val="black"/>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765" y="3370697"/>
            <a:ext cx="936336" cy="930094"/>
          </a:xfrm>
          <a:prstGeom prst="rect">
            <a:avLst/>
          </a:prstGeom>
        </p:spPr>
      </p:pic>
      <p:sp>
        <p:nvSpPr>
          <p:cNvPr id="8" name="Rectangle 7"/>
          <p:cNvSpPr/>
          <p:nvPr/>
        </p:nvSpPr>
        <p:spPr>
          <a:xfrm>
            <a:off x="4258206" y="1597044"/>
            <a:ext cx="6650630" cy="492443"/>
          </a:xfrm>
          <a:prstGeom prst="rect">
            <a:avLst/>
          </a:prstGeom>
        </p:spPr>
        <p:txBody>
          <a:bodyPr wrap="square">
            <a:spAutoFit/>
          </a:bodyPr>
          <a:lstStyle/>
          <a:p>
            <a:r>
              <a:rPr lang="en-GB" sz="2500" dirty="0">
                <a:solidFill>
                  <a:prstClr val="black"/>
                </a:solidFill>
              </a:rPr>
              <a:t>Contact us </a:t>
            </a:r>
            <a:r>
              <a:rPr lang="en-GB" sz="2500" dirty="0">
                <a:solidFill>
                  <a:prstClr val="black"/>
                </a:solidFill>
                <a:hlinkClick r:id="rId6"/>
              </a:rPr>
              <a:t>sspencer@cpagscotland.org.uk</a:t>
            </a:r>
            <a:r>
              <a:rPr lang="en-GB" sz="2500" dirty="0">
                <a:solidFill>
                  <a:prstClr val="black"/>
                </a:solidFill>
              </a:rPr>
              <a:t> </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8817" y="5524319"/>
            <a:ext cx="1212949" cy="1061841"/>
          </a:xfrm>
          <a:prstGeom prst="rect">
            <a:avLst/>
          </a:prstGeom>
        </p:spPr>
      </p:pic>
      <p:pic>
        <p:nvPicPr>
          <p:cNvPr id="10" name="Picture 9" descr="A screenshot of a cell phone&#10;&#10;Description generated with high confidence"/>
          <p:cNvPicPr/>
          <p:nvPr/>
        </p:nvPicPr>
        <p:blipFill>
          <a:blip r:embed="rId8">
            <a:extLst>
              <a:ext uri="{28A0092B-C50C-407E-A947-70E740481C1C}">
                <a14:useLocalDpi xmlns:a14="http://schemas.microsoft.com/office/drawing/2010/main" val="0"/>
              </a:ext>
            </a:extLst>
          </a:blip>
          <a:stretch>
            <a:fillRect/>
          </a:stretch>
        </p:blipFill>
        <p:spPr>
          <a:xfrm>
            <a:off x="598749" y="1731646"/>
            <a:ext cx="2804496" cy="3907815"/>
          </a:xfrm>
          <a:prstGeom prst="rect">
            <a:avLst/>
          </a:prstGeom>
        </p:spPr>
      </p:pic>
      <p:sp>
        <p:nvSpPr>
          <p:cNvPr id="11" name="TextBox 10"/>
          <p:cNvSpPr txBox="1"/>
          <p:nvPr/>
        </p:nvSpPr>
        <p:spPr>
          <a:xfrm>
            <a:off x="4258205" y="2914349"/>
            <a:ext cx="7618365" cy="1692771"/>
          </a:xfrm>
          <a:prstGeom prst="rect">
            <a:avLst/>
          </a:prstGeom>
          <a:noFill/>
        </p:spPr>
        <p:txBody>
          <a:bodyPr wrap="square" rtlCol="0">
            <a:spAutoFit/>
          </a:bodyPr>
          <a:lstStyle/>
          <a:p>
            <a:r>
              <a:rPr lang="en-GB" sz="2500" dirty="0"/>
              <a:t>Share what you’re doing with us and other schools across Scotland by completing the Cost of the School Day Practice Survey </a:t>
            </a:r>
            <a:r>
              <a:rPr lang="en-GB" sz="2500" dirty="0">
                <a:hlinkClick r:id="rId9"/>
              </a:rPr>
              <a:t>https://www.surveymonkey.co.uk/r/WTD3NDF</a:t>
            </a:r>
            <a:r>
              <a:rPr lang="en-GB" sz="2500" dirty="0"/>
              <a:t> </a:t>
            </a:r>
          </a:p>
        </p:txBody>
      </p:sp>
      <p:sp>
        <p:nvSpPr>
          <p:cNvPr id="12" name="TextBox 11"/>
          <p:cNvSpPr txBox="1"/>
          <p:nvPr/>
        </p:nvSpPr>
        <p:spPr>
          <a:xfrm>
            <a:off x="4258205" y="4815281"/>
            <a:ext cx="7618365" cy="477054"/>
          </a:xfrm>
          <a:prstGeom prst="rect">
            <a:avLst/>
          </a:prstGeom>
          <a:noFill/>
        </p:spPr>
        <p:txBody>
          <a:bodyPr wrap="square" rtlCol="0">
            <a:spAutoFit/>
          </a:bodyPr>
          <a:lstStyle/>
          <a:p>
            <a:r>
              <a:rPr lang="en-GB" sz="2500" dirty="0"/>
              <a:t>Sign up for Cost of the School Day </a:t>
            </a:r>
            <a:r>
              <a:rPr lang="en-GB" sz="2500" dirty="0" err="1"/>
              <a:t>eNews</a:t>
            </a:r>
            <a:r>
              <a:rPr lang="en-GB" sz="2500" dirty="0"/>
              <a:t> on our website </a:t>
            </a:r>
          </a:p>
        </p:txBody>
      </p:sp>
    </p:spTree>
    <p:extLst>
      <p:ext uri="{BB962C8B-B14F-4D97-AF65-F5344CB8AC3E}">
        <p14:creationId xmlns:p14="http://schemas.microsoft.com/office/powerpoint/2010/main" val="80940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3476" y="596618"/>
            <a:ext cx="10515600" cy="6765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EC008B"/>
                </a:solidFill>
                <a:latin typeface="+mn-lt"/>
              </a:rPr>
              <a:t>COST OF THE SCHOOL DAY </a:t>
            </a:r>
          </a:p>
        </p:txBody>
      </p:sp>
      <p:sp>
        <p:nvSpPr>
          <p:cNvPr id="4" name="TextBox 3"/>
          <p:cNvSpPr txBox="1"/>
          <p:nvPr/>
        </p:nvSpPr>
        <p:spPr>
          <a:xfrm>
            <a:off x="7025836" y="4854890"/>
            <a:ext cx="2476980" cy="461665"/>
          </a:xfrm>
          <a:prstGeom prst="rect">
            <a:avLst/>
          </a:prstGeom>
          <a:noFill/>
        </p:spPr>
        <p:txBody>
          <a:bodyPr wrap="square" rtlCol="0">
            <a:spAutoFit/>
          </a:bodyPr>
          <a:lstStyle/>
          <a:p>
            <a:endParaRPr lang="en-GB" sz="2400" dirty="0"/>
          </a:p>
        </p:txBody>
      </p:sp>
      <p:sp>
        <p:nvSpPr>
          <p:cNvPr id="5" name="TextBox 4"/>
          <p:cNvSpPr txBox="1"/>
          <p:nvPr/>
        </p:nvSpPr>
        <p:spPr>
          <a:xfrm>
            <a:off x="803476" y="1391798"/>
            <a:ext cx="10875380"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t>Working with school communities to understand where difficulties lie for children and families on low incomes</a:t>
            </a:r>
          </a:p>
          <a:p>
            <a:pPr marL="285750" indent="-285750">
              <a:buFont typeface="Arial" panose="020B0604020202020204" pitchFamily="34" charset="0"/>
              <a:buChar char="•"/>
            </a:pPr>
            <a:r>
              <a:rPr lang="en-GB" sz="2400" dirty="0"/>
              <a:t>Helping schools and local authorities to take action which will support children and young people’s participation and wellbeing and support families on low incomes.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2571" y="5372100"/>
            <a:ext cx="1495197" cy="1308927"/>
          </a:xfrm>
          <a:prstGeom prst="rect">
            <a:avLst/>
          </a:prstGeom>
        </p:spPr>
      </p:pic>
      <p:sp>
        <p:nvSpPr>
          <p:cNvPr id="8" name="TextBox 7"/>
          <p:cNvSpPr txBox="1"/>
          <p:nvPr/>
        </p:nvSpPr>
        <p:spPr>
          <a:xfrm>
            <a:off x="803476" y="3080041"/>
            <a:ext cx="8153898" cy="3477875"/>
          </a:xfrm>
          <a:prstGeom prst="rect">
            <a:avLst/>
          </a:prstGeom>
          <a:noFill/>
        </p:spPr>
        <p:txBody>
          <a:bodyPr wrap="square" rtlCol="0">
            <a:spAutoFit/>
          </a:bodyPr>
          <a:lstStyle/>
          <a:p>
            <a:pPr marL="457200" indent="-457200">
              <a:buFont typeface="Arial" panose="020B0604020202020204" pitchFamily="34" charset="0"/>
              <a:buChar char="•"/>
            </a:pPr>
            <a:r>
              <a:rPr lang="en-GB" sz="2600" dirty="0">
                <a:solidFill>
                  <a:srgbClr val="DE2084"/>
                </a:solidFill>
              </a:rPr>
              <a:t>Resources for schools </a:t>
            </a:r>
          </a:p>
          <a:p>
            <a:pPr marL="457200" indent="-457200">
              <a:buFont typeface="Arial" panose="020B0604020202020204" pitchFamily="34" charset="0"/>
              <a:buChar char="•"/>
            </a:pPr>
            <a:r>
              <a:rPr lang="en-GB" sz="2600" dirty="0">
                <a:solidFill>
                  <a:srgbClr val="DE2084"/>
                </a:solidFill>
              </a:rPr>
              <a:t>Advice, support and training to develop Cost of the School Day approaches</a:t>
            </a:r>
          </a:p>
          <a:p>
            <a:pPr marL="457200" indent="-457200">
              <a:buFont typeface="Arial" panose="020B0604020202020204" pitchFamily="34" charset="0"/>
              <a:buChar char="•"/>
            </a:pPr>
            <a:r>
              <a:rPr lang="en-GB" sz="2600" dirty="0">
                <a:solidFill>
                  <a:srgbClr val="DE2084"/>
                </a:solidFill>
              </a:rPr>
              <a:t>Practice gathering and sharing </a:t>
            </a:r>
          </a:p>
          <a:p>
            <a:endParaRPr lang="en-GB" sz="2400" b="1" dirty="0">
              <a:solidFill>
                <a:srgbClr val="DE2084"/>
              </a:solidFill>
            </a:endParaRPr>
          </a:p>
          <a:p>
            <a:pPr marL="342900" indent="-342900">
              <a:buFont typeface="Arial" panose="020B0604020202020204" pitchFamily="34" charset="0"/>
              <a:buChar char="•"/>
            </a:pPr>
            <a:r>
              <a:rPr lang="en-GB" sz="2400" dirty="0"/>
              <a:t>Cost of the School Day activity now in most local authorities</a:t>
            </a:r>
          </a:p>
          <a:p>
            <a:endParaRPr lang="en-GB" sz="2400" b="1" dirty="0">
              <a:solidFill>
                <a:srgbClr val="DE2084"/>
              </a:solidFill>
            </a:endParaRPr>
          </a:p>
          <a:p>
            <a:endParaRPr lang="en-GB" sz="2400" b="1" dirty="0">
              <a:solidFill>
                <a:srgbClr val="DE2084"/>
              </a:solidFill>
            </a:endParaRPr>
          </a:p>
          <a:p>
            <a:endParaRPr lang="en-GB" sz="2000" dirty="0">
              <a:solidFill>
                <a:schemeClr val="bg2">
                  <a:lumMod val="50000"/>
                </a:schemeClr>
              </a:solidFill>
            </a:endParaRPr>
          </a:p>
        </p:txBody>
      </p:sp>
      <p:pic>
        <p:nvPicPr>
          <p:cNvPr id="9" name="Picture 8" descr="A screenshot of a cell phone&#10;&#10;Description generated with high confidence">
            <a:extLst>
              <a:ext uri="{FF2B5EF4-FFF2-40B4-BE49-F238E27FC236}">
                <a16:creationId xmlns:a16="http://schemas.microsoft.com/office/drawing/2014/main" id="{8EFFA9EA-70A5-4EFB-88B4-1472976909BC}"/>
              </a:ext>
            </a:extLst>
          </p:cNvPr>
          <p:cNvPicPr/>
          <p:nvPr/>
        </p:nvPicPr>
        <p:blipFill>
          <a:blip r:embed="rId4">
            <a:extLst>
              <a:ext uri="{28A0092B-C50C-407E-A947-70E740481C1C}">
                <a14:useLocalDpi xmlns:a14="http://schemas.microsoft.com/office/drawing/2010/main" val="0"/>
              </a:ext>
            </a:extLst>
          </a:blip>
          <a:stretch>
            <a:fillRect/>
          </a:stretch>
        </p:blipFill>
        <p:spPr>
          <a:xfrm>
            <a:off x="9502816" y="3126952"/>
            <a:ext cx="2689184" cy="3554075"/>
          </a:xfrm>
          <a:prstGeom prst="rect">
            <a:avLst/>
          </a:prstGeom>
        </p:spPr>
      </p:pic>
    </p:spTree>
    <p:extLst>
      <p:ext uri="{BB962C8B-B14F-4D97-AF65-F5344CB8AC3E}">
        <p14:creationId xmlns:p14="http://schemas.microsoft.com/office/powerpoint/2010/main" val="187066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EC008B"/>
                </a:solidFill>
                <a:latin typeface="+mn-lt"/>
              </a:rPr>
              <a:t>TODAY </a:t>
            </a:r>
            <a:endParaRPr lang="en-US" sz="4000" b="1" dirty="0">
              <a:latin typeface="+mn-lt"/>
            </a:endParaRPr>
          </a:p>
        </p:txBody>
      </p:sp>
      <p:sp>
        <p:nvSpPr>
          <p:cNvPr id="3" name="Content Placeholder 2"/>
          <p:cNvSpPr>
            <a:spLocks noGrp="1"/>
          </p:cNvSpPr>
          <p:nvPr>
            <p:ph idx="1"/>
          </p:nvPr>
        </p:nvSpPr>
        <p:spPr>
          <a:xfrm>
            <a:off x="838200" y="1690688"/>
            <a:ext cx="10515600" cy="4351338"/>
          </a:xfrm>
        </p:spPr>
        <p:txBody>
          <a:bodyPr>
            <a:normAutofit/>
          </a:bodyPr>
          <a:lstStyle/>
          <a:p>
            <a:r>
              <a:rPr lang="en-US" dirty="0"/>
              <a:t>Drivers for schools to tackle poverty</a:t>
            </a:r>
          </a:p>
          <a:p>
            <a:r>
              <a:rPr lang="en-US" dirty="0"/>
              <a:t>What poverty in schools looks like – how low income affects children and young people’s wellbeing and participation</a:t>
            </a:r>
          </a:p>
          <a:p>
            <a:r>
              <a:rPr lang="en-US" dirty="0"/>
              <a:t>What tackling poverty in school looks like – how schools are making a difference to children and families on low incomes</a:t>
            </a:r>
          </a:p>
          <a:p>
            <a:r>
              <a:rPr lang="en-US" dirty="0"/>
              <a:t>BUT schools can’t tackle poverty on their own. </a:t>
            </a:r>
          </a:p>
        </p:txBody>
      </p:sp>
    </p:spTree>
    <p:extLst>
      <p:ext uri="{BB962C8B-B14F-4D97-AF65-F5344CB8AC3E}">
        <p14:creationId xmlns:p14="http://schemas.microsoft.com/office/powerpoint/2010/main" val="119366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301" y="6060051"/>
            <a:ext cx="11148648" cy="769441"/>
          </a:xfrm>
          <a:prstGeom prst="rect">
            <a:avLst/>
          </a:prstGeom>
        </p:spPr>
        <p:txBody>
          <a:bodyPr wrap="square">
            <a:spAutoFit/>
          </a:bodyPr>
          <a:lstStyle/>
          <a:p>
            <a:r>
              <a:rPr lang="en-GB" sz="2200" b="1" dirty="0"/>
              <a:t>https://www.youtube.com/watch?v=5k94SlYzMzk&amp;index=2&amp;list=PLdtTilZi8S7-2rwi9LMw4JS0-3rALa7jW&amp;t=1s</a:t>
            </a:r>
          </a:p>
        </p:txBody>
      </p:sp>
      <p:pic>
        <p:nvPicPr>
          <p:cNvPr id="4" name="5k94SlYzMzk"/>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9665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8225"/>
          </a:xfrm>
        </p:spPr>
        <p:txBody>
          <a:bodyPr>
            <a:normAutofit/>
          </a:bodyPr>
          <a:lstStyle/>
          <a:p>
            <a:r>
              <a:rPr lang="en-US" sz="3400" b="1" dirty="0">
                <a:solidFill>
                  <a:srgbClr val="DE2084"/>
                </a:solidFill>
                <a:latin typeface="+mn-lt"/>
              </a:rPr>
              <a:t>THE BUSINESS OF SCHOOLS?</a:t>
            </a:r>
          </a:p>
        </p:txBody>
      </p:sp>
      <p:sp>
        <p:nvSpPr>
          <p:cNvPr id="8" name="TextBox 7">
            <a:extLst>
              <a:ext uri="{FF2B5EF4-FFF2-40B4-BE49-F238E27FC236}">
                <a16:creationId xmlns:a16="http://schemas.microsoft.com/office/drawing/2014/main" id="{B4D500F2-F01F-4207-94FB-658166C4349D}"/>
              </a:ext>
            </a:extLst>
          </p:cNvPr>
          <p:cNvSpPr txBox="1"/>
          <p:nvPr/>
        </p:nvSpPr>
        <p:spPr>
          <a:xfrm>
            <a:off x="637544" y="1545116"/>
            <a:ext cx="10716255" cy="4370427"/>
          </a:xfrm>
          <a:prstGeom prst="rect">
            <a:avLst/>
          </a:prstGeom>
          <a:noFill/>
        </p:spPr>
        <p:txBody>
          <a:bodyPr wrap="square" rtlCol="0">
            <a:spAutoFit/>
          </a:bodyPr>
          <a:lstStyle/>
          <a:p>
            <a:pPr marL="457200" indent="-457200">
              <a:buFont typeface="Arial" panose="020B0604020202020204" pitchFamily="34" charset="0"/>
              <a:buChar char="•"/>
            </a:pPr>
            <a:r>
              <a:rPr lang="en-GB" sz="2800" dirty="0"/>
              <a:t>The poverty in the poverty related attainment gap - </a:t>
            </a:r>
            <a:r>
              <a:rPr lang="en-GB" sz="2400" dirty="0"/>
              <a:t>‘giving every child the same chance to succeed’ </a:t>
            </a:r>
          </a:p>
          <a:p>
            <a:pPr marL="457200" indent="-457200">
              <a:buFont typeface="Arial" panose="020B0604020202020204" pitchFamily="34" charset="0"/>
              <a:buChar char="•"/>
            </a:pPr>
            <a:r>
              <a:rPr lang="en-GB" sz="2800" dirty="0"/>
              <a:t>How Good is Our School – </a:t>
            </a:r>
            <a:r>
              <a:rPr lang="en-GB" sz="2400" dirty="0"/>
              <a:t>‘staff have a shared understanding of child poverty… aware of the factors causing child poverty… work to minimise the effects of poverty on our children…’</a:t>
            </a:r>
          </a:p>
          <a:p>
            <a:pPr marL="457200" indent="-457200">
              <a:buFont typeface="Arial" panose="020B0604020202020204" pitchFamily="34" charset="0"/>
              <a:buChar char="•"/>
            </a:pPr>
            <a:r>
              <a:rPr lang="en-GB" sz="2800" dirty="0"/>
              <a:t>Getting it Right for Every Child</a:t>
            </a:r>
          </a:p>
          <a:p>
            <a:pPr marL="457200" indent="-457200">
              <a:buFont typeface="Arial" panose="020B0604020202020204" pitchFamily="34" charset="0"/>
              <a:buChar char="•"/>
            </a:pPr>
            <a:r>
              <a:rPr lang="en-GB" sz="2800" dirty="0"/>
              <a:t>GTCS Professional Standards – </a:t>
            </a:r>
            <a:r>
              <a:rPr lang="en-GB" sz="2400" dirty="0"/>
              <a:t>‘acknowledging their social and economic context… taking into consideration barriers to learning… promote and support the cognitive, emotional, social and physical wellbeing of all learners.’ 	</a:t>
            </a:r>
          </a:p>
          <a:p>
            <a:pPr marL="457200" indent="-457200">
              <a:buFont typeface="Arial" panose="020B0604020202020204" pitchFamily="34" charset="0"/>
              <a:buChar char="•"/>
            </a:pPr>
            <a:r>
              <a:rPr lang="en-GB" sz="2800" dirty="0"/>
              <a:t>They are doing it every day and have always done it.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0073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230" y="356304"/>
            <a:ext cx="11372241" cy="646331"/>
          </a:xfrm>
          <a:prstGeom prst="rect">
            <a:avLst/>
          </a:prstGeom>
          <a:noFill/>
        </p:spPr>
        <p:txBody>
          <a:bodyPr wrap="square" rtlCol="0">
            <a:spAutoFit/>
          </a:bodyPr>
          <a:lstStyle/>
          <a:p>
            <a:r>
              <a:rPr lang="en-US" sz="3600" b="1" dirty="0">
                <a:solidFill>
                  <a:srgbClr val="DE2084"/>
                </a:solidFill>
              </a:rPr>
              <a:t>COST BARRIERS TO LEARNING AND PARTICIPATION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913" y="5789097"/>
            <a:ext cx="1143158" cy="1080000"/>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108" t="7465" r="6346" b="4112"/>
          <a:stretch/>
        </p:blipFill>
        <p:spPr>
          <a:xfrm>
            <a:off x="-6769" y="5778000"/>
            <a:ext cx="1079999" cy="108000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r="3125"/>
          <a:stretch/>
        </p:blipFill>
        <p:spPr>
          <a:xfrm>
            <a:off x="8587897" y="5789097"/>
            <a:ext cx="1054551" cy="10800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7499" y="5789097"/>
            <a:ext cx="1148956" cy="108000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6059" y="5778000"/>
            <a:ext cx="1134999" cy="10800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3223" y="5789097"/>
            <a:ext cx="1104971" cy="1080000"/>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15782" y="5789097"/>
            <a:ext cx="1054687" cy="1080000"/>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3883" y="5789097"/>
            <a:ext cx="1124471" cy="1080000"/>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07989" y="5436754"/>
            <a:ext cx="1495197" cy="1308927"/>
          </a:xfrm>
          <a:prstGeom prst="rect">
            <a:avLst/>
          </a:prstGeom>
        </p:spPr>
      </p:pic>
      <p:sp>
        <p:nvSpPr>
          <p:cNvPr id="19" name="TextBox 18"/>
          <p:cNvSpPr txBox="1"/>
          <p:nvPr/>
        </p:nvSpPr>
        <p:spPr>
          <a:xfrm>
            <a:off x="533229" y="1275047"/>
            <a:ext cx="7433482" cy="2369880"/>
          </a:xfrm>
          <a:prstGeom prst="rect">
            <a:avLst/>
          </a:prstGeom>
          <a:noFill/>
        </p:spPr>
        <p:txBody>
          <a:bodyPr wrap="square" rtlCol="0">
            <a:spAutoFit/>
          </a:bodyPr>
          <a:lstStyle/>
          <a:p>
            <a:r>
              <a:rPr lang="en-US" sz="2000" b="1" dirty="0">
                <a:solidFill>
                  <a:srgbClr val="01B0CA"/>
                </a:solidFill>
              </a:rPr>
              <a:t>Travel</a:t>
            </a:r>
          </a:p>
          <a:p>
            <a:r>
              <a:rPr lang="en-GB" sz="2000" dirty="0">
                <a:solidFill>
                  <a:schemeClr val="tx1">
                    <a:lumMod val="50000"/>
                    <a:lumOff val="50000"/>
                  </a:schemeClr>
                </a:solidFill>
              </a:rPr>
              <a:t>“Sometimes we get phone calls - not every single week, but occasionally - to say that they've not been at school because they've no money for bus fare.” (Staff) </a:t>
            </a:r>
          </a:p>
          <a:p>
            <a:endParaRPr lang="en-GB" sz="800" dirty="0">
              <a:solidFill>
                <a:schemeClr val="tx1">
                  <a:lumMod val="50000"/>
                  <a:lumOff val="50000"/>
                </a:schemeClr>
              </a:solidFill>
            </a:endParaRPr>
          </a:p>
          <a:p>
            <a:r>
              <a:rPr lang="en-GB" sz="2000" dirty="0">
                <a:solidFill>
                  <a:prstClr val="white">
                    <a:lumMod val="50000"/>
                  </a:prstClr>
                </a:solidFill>
              </a:rPr>
              <a:t>“See, it's the bus. It stays for five minutes, and if you've missed it, you're screwed… [to stay for supported study] you either need to walk it home, or you need to pay extra for the bus.” (S6) </a:t>
            </a:r>
            <a:endParaRPr lang="en-GB" sz="2000" dirty="0">
              <a:solidFill>
                <a:schemeClr val="tx1">
                  <a:lumMod val="50000"/>
                  <a:lumOff val="50000"/>
                </a:schemeClr>
              </a:solidFill>
            </a:endParaRPr>
          </a:p>
        </p:txBody>
      </p:sp>
      <p:sp>
        <p:nvSpPr>
          <p:cNvPr id="20" name="TextBox 19"/>
          <p:cNvSpPr txBox="1"/>
          <p:nvPr/>
        </p:nvSpPr>
        <p:spPr>
          <a:xfrm>
            <a:off x="8286730" y="1307435"/>
            <a:ext cx="3435002" cy="4093428"/>
          </a:xfrm>
          <a:prstGeom prst="rect">
            <a:avLst/>
          </a:prstGeom>
          <a:noFill/>
        </p:spPr>
        <p:txBody>
          <a:bodyPr wrap="square" rtlCol="0">
            <a:spAutoFit/>
          </a:bodyPr>
          <a:lstStyle/>
          <a:p>
            <a:r>
              <a:rPr lang="en-US" sz="2000" b="1" dirty="0">
                <a:solidFill>
                  <a:srgbClr val="01B0CA"/>
                </a:solidFill>
              </a:rPr>
              <a:t>Learning </a:t>
            </a:r>
          </a:p>
          <a:p>
            <a:r>
              <a:rPr lang="en-GB" sz="2000" dirty="0">
                <a:solidFill>
                  <a:schemeClr val="tx1">
                    <a:lumMod val="50000"/>
                    <a:lumOff val="50000"/>
                  </a:schemeClr>
                </a:solidFill>
              </a:rPr>
              <a:t>“I </a:t>
            </a:r>
            <a:r>
              <a:rPr lang="en-GB" sz="2000" dirty="0" err="1">
                <a:solidFill>
                  <a:schemeClr val="tx1">
                    <a:lumMod val="50000"/>
                    <a:lumOff val="50000"/>
                  </a:schemeClr>
                </a:solidFill>
              </a:rPr>
              <a:t>didnae</a:t>
            </a:r>
            <a:r>
              <a:rPr lang="en-GB" sz="2000" dirty="0">
                <a:solidFill>
                  <a:schemeClr val="tx1">
                    <a:lumMod val="50000"/>
                    <a:lumOff val="50000"/>
                  </a:schemeClr>
                </a:solidFill>
              </a:rPr>
              <a:t> want to pay 50 pence on Home </a:t>
            </a:r>
            <a:r>
              <a:rPr lang="en-GB" sz="2000" dirty="0" err="1">
                <a:solidFill>
                  <a:schemeClr val="tx1">
                    <a:lumMod val="50000"/>
                    <a:lumOff val="50000"/>
                  </a:schemeClr>
                </a:solidFill>
              </a:rPr>
              <a:t>Eccies</a:t>
            </a:r>
            <a:r>
              <a:rPr lang="en-GB" sz="2000" dirty="0">
                <a:solidFill>
                  <a:schemeClr val="tx1">
                    <a:lumMod val="50000"/>
                    <a:lumOff val="50000"/>
                  </a:schemeClr>
                </a:solidFill>
              </a:rPr>
              <a:t>. I didn't want to pay that because I couldn't be bothered because then that takes money off my lunch money, and I was like, nah.” (S4) </a:t>
            </a:r>
          </a:p>
          <a:p>
            <a:endParaRPr lang="en-GB" sz="2000" dirty="0">
              <a:solidFill>
                <a:schemeClr val="tx1">
                  <a:lumMod val="50000"/>
                  <a:lumOff val="50000"/>
                </a:schemeClr>
              </a:solidFill>
            </a:endParaRPr>
          </a:p>
          <a:p>
            <a:r>
              <a:rPr lang="en-GB" sz="2000" dirty="0">
                <a:solidFill>
                  <a:schemeClr val="tx1">
                    <a:lumMod val="50000"/>
                    <a:lumOff val="50000"/>
                  </a:schemeClr>
                </a:solidFill>
              </a:rPr>
              <a:t>“We have to pay for theatre tickets - seeing live performance is part of SQA courses.” (S5)</a:t>
            </a:r>
          </a:p>
        </p:txBody>
      </p:sp>
      <p:sp>
        <p:nvSpPr>
          <p:cNvPr id="21" name="TextBox 20"/>
          <p:cNvSpPr txBox="1"/>
          <p:nvPr/>
        </p:nvSpPr>
        <p:spPr>
          <a:xfrm>
            <a:off x="543878" y="3710356"/>
            <a:ext cx="7625423" cy="1938992"/>
          </a:xfrm>
          <a:prstGeom prst="rect">
            <a:avLst/>
          </a:prstGeom>
          <a:noFill/>
        </p:spPr>
        <p:txBody>
          <a:bodyPr wrap="square" rtlCol="0">
            <a:spAutoFit/>
          </a:bodyPr>
          <a:lstStyle/>
          <a:p>
            <a:r>
              <a:rPr lang="en-US" sz="2000" b="1" dirty="0">
                <a:solidFill>
                  <a:srgbClr val="01B0CA"/>
                </a:solidFill>
              </a:rPr>
              <a:t>Homework</a:t>
            </a:r>
            <a:endParaRPr lang="en-GB" sz="2000" dirty="0">
              <a:solidFill>
                <a:schemeClr val="tx1">
                  <a:lumMod val="50000"/>
                  <a:lumOff val="50000"/>
                </a:schemeClr>
              </a:solidFill>
            </a:endParaRPr>
          </a:p>
          <a:p>
            <a:r>
              <a:rPr lang="en-GB" sz="2000" dirty="0">
                <a:solidFill>
                  <a:schemeClr val="tx1">
                    <a:lumMod val="50000"/>
                    <a:lumOff val="50000"/>
                  </a:schemeClr>
                </a:solidFill>
              </a:rPr>
              <a:t>"I've got to go to the library because we don't have a computer at home and I've had to hand in homework late or rush it and it hasn't been the best because I've only been able to get there at lunch or break and sometimes I've got to skip lunch to make sure I get the work done.“ (S5)</a:t>
            </a:r>
          </a:p>
          <a:p>
            <a:endParaRPr lang="en-GB" sz="2000" dirty="0">
              <a:solidFill>
                <a:prstClr val="black"/>
              </a:solidFill>
            </a:endParaRPr>
          </a:p>
        </p:txBody>
      </p:sp>
    </p:spTree>
    <p:extLst>
      <p:ext uri="{BB962C8B-B14F-4D97-AF65-F5344CB8AC3E}">
        <p14:creationId xmlns:p14="http://schemas.microsoft.com/office/powerpoint/2010/main" val="84047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230" y="356304"/>
            <a:ext cx="11372241" cy="646331"/>
          </a:xfrm>
          <a:prstGeom prst="rect">
            <a:avLst/>
          </a:prstGeom>
          <a:noFill/>
        </p:spPr>
        <p:txBody>
          <a:bodyPr wrap="square" rtlCol="0">
            <a:spAutoFit/>
          </a:bodyPr>
          <a:lstStyle/>
          <a:p>
            <a:r>
              <a:rPr lang="en-US" sz="3600" b="1" dirty="0">
                <a:solidFill>
                  <a:srgbClr val="DE2084"/>
                </a:solidFill>
              </a:rPr>
              <a:t>COST BARRIERS TO LEARNING AND PARTICIPATION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913" y="5789097"/>
            <a:ext cx="1143158" cy="1080000"/>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108" t="7465" r="6346" b="4112"/>
          <a:stretch/>
        </p:blipFill>
        <p:spPr>
          <a:xfrm>
            <a:off x="-6769" y="5778000"/>
            <a:ext cx="1079999" cy="108000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r="3125"/>
          <a:stretch/>
        </p:blipFill>
        <p:spPr>
          <a:xfrm>
            <a:off x="8587897" y="5789097"/>
            <a:ext cx="1054551" cy="10800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7499" y="5789097"/>
            <a:ext cx="1148956" cy="108000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6059" y="5778000"/>
            <a:ext cx="1134999" cy="10800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3223" y="5789097"/>
            <a:ext cx="1104971" cy="1080000"/>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15782" y="5789097"/>
            <a:ext cx="1054687" cy="1080000"/>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3883" y="5789097"/>
            <a:ext cx="1124471" cy="1080000"/>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07989" y="5436754"/>
            <a:ext cx="1495197" cy="1308927"/>
          </a:xfrm>
          <a:prstGeom prst="rect">
            <a:avLst/>
          </a:prstGeom>
        </p:spPr>
      </p:pic>
      <p:sp>
        <p:nvSpPr>
          <p:cNvPr id="18" name="Rectangle 17"/>
          <p:cNvSpPr/>
          <p:nvPr/>
        </p:nvSpPr>
        <p:spPr>
          <a:xfrm>
            <a:off x="533230" y="1269167"/>
            <a:ext cx="6450176" cy="2677656"/>
          </a:xfrm>
          <a:prstGeom prst="rect">
            <a:avLst/>
          </a:prstGeom>
        </p:spPr>
        <p:txBody>
          <a:bodyPr wrap="square">
            <a:spAutoFit/>
          </a:bodyPr>
          <a:lstStyle/>
          <a:p>
            <a:r>
              <a:rPr lang="en-US" sz="2000" b="1" dirty="0">
                <a:solidFill>
                  <a:srgbClr val="01B0CA"/>
                </a:solidFill>
              </a:rPr>
              <a:t>School trips</a:t>
            </a:r>
            <a:endParaRPr lang="en-GB" sz="2000" b="1" dirty="0">
              <a:solidFill>
                <a:srgbClr val="00B0F0"/>
              </a:solidFill>
            </a:endParaRPr>
          </a:p>
          <a:p>
            <a:r>
              <a:rPr lang="en-GB" sz="2000" dirty="0">
                <a:solidFill>
                  <a:schemeClr val="tx1">
                    <a:lumMod val="50000"/>
                    <a:lumOff val="50000"/>
                  </a:schemeClr>
                </a:solidFill>
              </a:rPr>
              <a:t>“My mum felt guilty that I couldn't go… Why do we have costly trips then? It puts people under pressure and it makes people embarrassed and disappointed if they can't go.” (P7) </a:t>
            </a:r>
          </a:p>
          <a:p>
            <a:endParaRPr lang="en-GB" sz="800" dirty="0">
              <a:solidFill>
                <a:schemeClr val="tx1">
                  <a:lumMod val="50000"/>
                  <a:lumOff val="50000"/>
                </a:schemeClr>
              </a:solidFill>
            </a:endParaRPr>
          </a:p>
          <a:p>
            <a:r>
              <a:rPr lang="en-GB" sz="2000" dirty="0">
                <a:solidFill>
                  <a:schemeClr val="bg2">
                    <a:lumMod val="50000"/>
                  </a:schemeClr>
                </a:solidFill>
              </a:rPr>
              <a:t>“If you can't afford it you're just sat there in your class on your own and do work while they go - Mr P says if you don't go you need to work.” (S4)</a:t>
            </a:r>
            <a:endParaRPr lang="en-GB" sz="2000" dirty="0">
              <a:solidFill>
                <a:schemeClr val="tx1">
                  <a:lumMod val="50000"/>
                  <a:lumOff val="50000"/>
                </a:schemeClr>
              </a:solidFill>
            </a:endParaRPr>
          </a:p>
          <a:p>
            <a:endParaRPr lang="en-GB" sz="2000" dirty="0">
              <a:solidFill>
                <a:schemeClr val="tx1">
                  <a:lumMod val="50000"/>
                  <a:lumOff val="50000"/>
                </a:schemeClr>
              </a:solidFill>
            </a:endParaRPr>
          </a:p>
        </p:txBody>
      </p:sp>
      <p:sp>
        <p:nvSpPr>
          <p:cNvPr id="22" name="TextBox 21"/>
          <p:cNvSpPr txBox="1"/>
          <p:nvPr/>
        </p:nvSpPr>
        <p:spPr>
          <a:xfrm>
            <a:off x="7337990" y="1261486"/>
            <a:ext cx="4567481" cy="2677656"/>
          </a:xfrm>
          <a:prstGeom prst="rect">
            <a:avLst/>
          </a:prstGeom>
          <a:noFill/>
        </p:spPr>
        <p:txBody>
          <a:bodyPr wrap="square" rtlCol="0">
            <a:spAutoFit/>
          </a:bodyPr>
          <a:lstStyle/>
          <a:p>
            <a:r>
              <a:rPr lang="en-US" sz="2000" b="1" dirty="0">
                <a:solidFill>
                  <a:srgbClr val="01B0CA"/>
                </a:solidFill>
              </a:rPr>
              <a:t>Fun events</a:t>
            </a:r>
            <a:endParaRPr lang="en-GB" sz="2000" dirty="0">
              <a:solidFill>
                <a:schemeClr val="tx1">
                  <a:lumMod val="50000"/>
                  <a:lumOff val="50000"/>
                </a:schemeClr>
              </a:solidFill>
            </a:endParaRPr>
          </a:p>
          <a:p>
            <a:r>
              <a:rPr lang="en-GB" sz="2000" dirty="0">
                <a:solidFill>
                  <a:schemeClr val="bg2">
                    <a:lumMod val="50000"/>
                  </a:schemeClr>
                </a:solidFill>
              </a:rPr>
              <a:t>“People stay off cause they don't have the money or they think their outfit is silly... or they just wear their uniform.” (P7)</a:t>
            </a:r>
          </a:p>
          <a:p>
            <a:endParaRPr lang="en-GB" sz="800" dirty="0">
              <a:solidFill>
                <a:schemeClr val="bg2">
                  <a:lumMod val="50000"/>
                </a:schemeClr>
              </a:solidFill>
            </a:endParaRPr>
          </a:p>
          <a:p>
            <a:r>
              <a:rPr lang="en-GB" sz="2000" dirty="0">
                <a:solidFill>
                  <a:schemeClr val="bg2">
                    <a:lumMod val="50000"/>
                  </a:schemeClr>
                </a:solidFill>
              </a:rPr>
              <a:t>“Sometimes you just have to sit in class if you don't have any money [for a book fair], that’s happened to me - you get made fun of.” (P6) </a:t>
            </a:r>
          </a:p>
        </p:txBody>
      </p:sp>
      <p:sp>
        <p:nvSpPr>
          <p:cNvPr id="23" name="TextBox 22"/>
          <p:cNvSpPr txBox="1"/>
          <p:nvPr/>
        </p:nvSpPr>
        <p:spPr>
          <a:xfrm>
            <a:off x="533230" y="3836316"/>
            <a:ext cx="6678615" cy="1754326"/>
          </a:xfrm>
          <a:prstGeom prst="rect">
            <a:avLst/>
          </a:prstGeom>
          <a:noFill/>
        </p:spPr>
        <p:txBody>
          <a:bodyPr wrap="square" rtlCol="0">
            <a:spAutoFit/>
          </a:bodyPr>
          <a:lstStyle/>
          <a:p>
            <a:r>
              <a:rPr lang="en-GB" sz="2000" b="1" dirty="0">
                <a:solidFill>
                  <a:srgbClr val="01B0CA"/>
                </a:solidFill>
              </a:rPr>
              <a:t>School clubs</a:t>
            </a:r>
            <a:endParaRPr lang="en-GB" sz="2000" b="1" dirty="0">
              <a:solidFill>
                <a:srgbClr val="00B0F0"/>
              </a:solidFill>
            </a:endParaRPr>
          </a:p>
          <a:p>
            <a:r>
              <a:rPr lang="en-GB" sz="2000" dirty="0">
                <a:solidFill>
                  <a:schemeClr val="bg2">
                    <a:lumMod val="50000"/>
                  </a:schemeClr>
                </a:solidFill>
              </a:rPr>
              <a:t>“There are children who have not participated in anything because there is a cost to it.” (Staff) </a:t>
            </a:r>
          </a:p>
          <a:p>
            <a:endParaRPr lang="en-GB" sz="800" dirty="0">
              <a:solidFill>
                <a:schemeClr val="bg2">
                  <a:lumMod val="50000"/>
                </a:schemeClr>
              </a:solidFill>
            </a:endParaRPr>
          </a:p>
          <a:p>
            <a:r>
              <a:rPr lang="en-GB" sz="2000" dirty="0">
                <a:solidFill>
                  <a:schemeClr val="bg2">
                    <a:lumMod val="50000"/>
                  </a:schemeClr>
                </a:solidFill>
              </a:rPr>
              <a:t>“We used to get told we had to bring… old trainers to wear on the pitch. But everyone didn't have trainers.” (P7) </a:t>
            </a:r>
          </a:p>
        </p:txBody>
      </p:sp>
    </p:spTree>
    <p:extLst>
      <p:ext uri="{BB962C8B-B14F-4D97-AF65-F5344CB8AC3E}">
        <p14:creationId xmlns:p14="http://schemas.microsoft.com/office/powerpoint/2010/main" val="335556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230" y="398694"/>
            <a:ext cx="11372241" cy="646331"/>
          </a:xfrm>
          <a:prstGeom prst="rect">
            <a:avLst/>
          </a:prstGeom>
          <a:noFill/>
        </p:spPr>
        <p:txBody>
          <a:bodyPr wrap="square" rtlCol="0">
            <a:spAutoFit/>
          </a:bodyPr>
          <a:lstStyle/>
          <a:p>
            <a:r>
              <a:rPr lang="en-US" sz="3600" b="1" dirty="0">
                <a:solidFill>
                  <a:srgbClr val="DE2084"/>
                </a:solidFill>
              </a:rPr>
              <a:t>SHAME AND STIGMA</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913" y="5789097"/>
            <a:ext cx="1143158" cy="1080000"/>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108" t="7465" r="6346" b="4112"/>
          <a:stretch/>
        </p:blipFill>
        <p:spPr>
          <a:xfrm>
            <a:off x="-6769" y="5778000"/>
            <a:ext cx="1079999" cy="108000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r="3125"/>
          <a:stretch/>
        </p:blipFill>
        <p:spPr>
          <a:xfrm>
            <a:off x="8587897" y="5789097"/>
            <a:ext cx="1054551" cy="10800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7499" y="5789097"/>
            <a:ext cx="1148956" cy="108000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6059" y="5778000"/>
            <a:ext cx="1134999" cy="10800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3223" y="5789097"/>
            <a:ext cx="1104971" cy="1080000"/>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15782" y="5789097"/>
            <a:ext cx="1054687" cy="1080000"/>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3883" y="5789097"/>
            <a:ext cx="1124471" cy="1080000"/>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07989" y="5436754"/>
            <a:ext cx="1495197" cy="1308927"/>
          </a:xfrm>
          <a:prstGeom prst="rect">
            <a:avLst/>
          </a:prstGeom>
        </p:spPr>
      </p:pic>
      <p:sp>
        <p:nvSpPr>
          <p:cNvPr id="4" name="Rectangle 3"/>
          <p:cNvSpPr/>
          <p:nvPr/>
        </p:nvSpPr>
        <p:spPr>
          <a:xfrm>
            <a:off x="7404507" y="4113315"/>
            <a:ext cx="4161868" cy="1323439"/>
          </a:xfrm>
          <a:prstGeom prst="rect">
            <a:avLst/>
          </a:prstGeom>
        </p:spPr>
        <p:txBody>
          <a:bodyPr wrap="square">
            <a:spAutoFit/>
          </a:bodyPr>
          <a:lstStyle/>
          <a:p>
            <a:r>
              <a:rPr lang="en-GB" sz="2000" b="1" dirty="0">
                <a:solidFill>
                  <a:srgbClr val="00B0F0"/>
                </a:solidFill>
              </a:rPr>
              <a:t>Learning </a:t>
            </a:r>
          </a:p>
          <a:p>
            <a:r>
              <a:rPr lang="en-GB" sz="2000" dirty="0">
                <a:solidFill>
                  <a:schemeClr val="tx1">
                    <a:lumMod val="50000"/>
                    <a:lumOff val="50000"/>
                  </a:schemeClr>
                </a:solidFill>
              </a:rPr>
              <a:t>“Children have the embarrassment of us saying 'do you have your money? You can't cook today‘” (HE Teacher) </a:t>
            </a:r>
          </a:p>
        </p:txBody>
      </p:sp>
      <p:sp>
        <p:nvSpPr>
          <p:cNvPr id="18" name="TextBox 17"/>
          <p:cNvSpPr txBox="1"/>
          <p:nvPr/>
        </p:nvSpPr>
        <p:spPr>
          <a:xfrm>
            <a:off x="7404507" y="1129002"/>
            <a:ext cx="4475882" cy="3600986"/>
          </a:xfrm>
          <a:prstGeom prst="rect">
            <a:avLst/>
          </a:prstGeom>
          <a:noFill/>
        </p:spPr>
        <p:txBody>
          <a:bodyPr wrap="square" rtlCol="0">
            <a:spAutoFit/>
          </a:bodyPr>
          <a:lstStyle/>
          <a:p>
            <a:r>
              <a:rPr lang="en-US" sz="2000" b="1" dirty="0">
                <a:solidFill>
                  <a:srgbClr val="00B0F0"/>
                </a:solidFill>
              </a:rPr>
              <a:t>Uniform</a:t>
            </a:r>
            <a:endParaRPr lang="en-GB" sz="2000" b="1" dirty="0">
              <a:solidFill>
                <a:srgbClr val="00B0F0"/>
              </a:solidFill>
            </a:endParaRPr>
          </a:p>
          <a:p>
            <a:r>
              <a:rPr lang="en-GB" sz="2000" dirty="0">
                <a:solidFill>
                  <a:schemeClr val="tx1">
                    <a:lumMod val="50000"/>
                    <a:lumOff val="50000"/>
                  </a:schemeClr>
                </a:solidFill>
              </a:rPr>
              <a:t>“Shoes and bags, that’s one of the biggest things. There’s some people you get that are nasty and pure heavy cheeky.” (S4)</a:t>
            </a:r>
          </a:p>
          <a:p>
            <a:endParaRPr lang="en-GB" sz="800" dirty="0">
              <a:solidFill>
                <a:schemeClr val="tx1">
                  <a:lumMod val="50000"/>
                  <a:lumOff val="50000"/>
                </a:schemeClr>
              </a:solidFill>
            </a:endParaRPr>
          </a:p>
          <a:p>
            <a:r>
              <a:rPr lang="en-GB" sz="2000" dirty="0">
                <a:solidFill>
                  <a:schemeClr val="tx1">
                    <a:lumMod val="50000"/>
                    <a:lumOff val="50000"/>
                  </a:schemeClr>
                </a:solidFill>
              </a:rPr>
              <a:t>“Some people get paid monthly and </a:t>
            </a:r>
            <a:r>
              <a:rPr lang="en-GB" sz="2000" dirty="0" err="1">
                <a:solidFill>
                  <a:schemeClr val="tx1">
                    <a:lumMod val="50000"/>
                    <a:lumOff val="50000"/>
                  </a:schemeClr>
                </a:solidFill>
              </a:rPr>
              <a:t>cannae</a:t>
            </a:r>
            <a:r>
              <a:rPr lang="en-GB" sz="2000" dirty="0">
                <a:solidFill>
                  <a:schemeClr val="tx1">
                    <a:lumMod val="50000"/>
                    <a:lumOff val="50000"/>
                  </a:schemeClr>
                </a:solidFill>
              </a:rPr>
              <a:t> even get new shoes until next month, but they expect it the next day.” (S4)</a:t>
            </a:r>
          </a:p>
          <a:p>
            <a:endParaRPr lang="en-GB" sz="2000" dirty="0">
              <a:solidFill>
                <a:schemeClr val="tx1">
                  <a:lumMod val="50000"/>
                  <a:lumOff val="50000"/>
                </a:schemeClr>
              </a:solidFill>
            </a:endParaRPr>
          </a:p>
          <a:p>
            <a:endParaRPr lang="en-GB" sz="2000" dirty="0">
              <a:solidFill>
                <a:schemeClr val="tx1">
                  <a:lumMod val="50000"/>
                  <a:lumOff val="50000"/>
                </a:schemeClr>
              </a:solidFill>
            </a:endParaRPr>
          </a:p>
        </p:txBody>
      </p:sp>
      <p:sp>
        <p:nvSpPr>
          <p:cNvPr id="19" name="TextBox 18"/>
          <p:cNvSpPr txBox="1"/>
          <p:nvPr/>
        </p:nvSpPr>
        <p:spPr>
          <a:xfrm>
            <a:off x="533230" y="2612640"/>
            <a:ext cx="6556122" cy="1631216"/>
          </a:xfrm>
          <a:prstGeom prst="rect">
            <a:avLst/>
          </a:prstGeom>
          <a:noFill/>
        </p:spPr>
        <p:txBody>
          <a:bodyPr wrap="square" rtlCol="0">
            <a:spAutoFit/>
          </a:bodyPr>
          <a:lstStyle/>
          <a:p>
            <a:r>
              <a:rPr lang="en-US" sz="2000" b="1" dirty="0">
                <a:solidFill>
                  <a:srgbClr val="00B0F0"/>
                </a:solidFill>
              </a:rPr>
              <a:t>School trips</a:t>
            </a:r>
            <a:endParaRPr lang="en-GB" sz="2000" b="1" dirty="0">
              <a:solidFill>
                <a:srgbClr val="00B0F0"/>
              </a:solidFill>
            </a:endParaRPr>
          </a:p>
          <a:p>
            <a:r>
              <a:rPr lang="en-GB" sz="2000" dirty="0">
                <a:solidFill>
                  <a:schemeClr val="tx1">
                    <a:lumMod val="50000"/>
                    <a:lumOff val="50000"/>
                  </a:schemeClr>
                </a:solidFill>
              </a:rPr>
              <a:t>“I think my grandad put some in, and my mum put some in, and the school put the rest in. And they were alright about that but then I still felt like some of my teachers were looking down on me for that.” (S5) </a:t>
            </a:r>
          </a:p>
        </p:txBody>
      </p:sp>
      <p:sp>
        <p:nvSpPr>
          <p:cNvPr id="20" name="Rectangle 19"/>
          <p:cNvSpPr/>
          <p:nvPr/>
        </p:nvSpPr>
        <p:spPr>
          <a:xfrm>
            <a:off x="0" y="1191610"/>
            <a:ext cx="6939022" cy="1387559"/>
          </a:xfrm>
          <a:prstGeom prst="rect">
            <a:avLst/>
          </a:prstGeom>
        </p:spPr>
        <p:txBody>
          <a:bodyPr wrap="square">
            <a:spAutoFit/>
          </a:bodyPr>
          <a:lstStyle/>
          <a:p>
            <a:pPr marL="548640" marR="57150">
              <a:spcBef>
                <a:spcPts val="450"/>
              </a:spcBef>
              <a:tabLst>
                <a:tab pos="400050" algn="l"/>
                <a:tab pos="548640" algn="l"/>
                <a:tab pos="1097280" algn="l"/>
                <a:tab pos="1645920" algn="l"/>
                <a:tab pos="2194560" algn="l"/>
                <a:tab pos="2743200" algn="l"/>
                <a:tab pos="3291840" algn="l"/>
                <a:tab pos="3840480" algn="l"/>
                <a:tab pos="4389120" algn="l"/>
                <a:tab pos="4937760" algn="l"/>
                <a:tab pos="5486400" algn="l"/>
                <a:tab pos="6035040" algn="l"/>
                <a:tab pos="6583680" algn="l"/>
                <a:tab pos="7132320" algn="l"/>
              </a:tabLst>
            </a:pPr>
            <a:r>
              <a:rPr lang="en-US" sz="2000" b="1" dirty="0">
                <a:solidFill>
                  <a:srgbClr val="00B0F0"/>
                </a:solidFill>
              </a:rPr>
              <a:t>Friendships</a:t>
            </a:r>
            <a:endParaRPr lang="en-GB" sz="2000" b="1" dirty="0">
              <a:solidFill>
                <a:srgbClr val="00B0F0"/>
              </a:solidFill>
              <a:latin typeface="Calibri Light" panose="020F0302020204030204"/>
              <a:ea typeface="Calibri" panose="020F0502020204030204" pitchFamily="34" charset="0"/>
              <a:cs typeface="Times New Roman" panose="02020603050405020304" pitchFamily="18" charset="0"/>
            </a:endParaRPr>
          </a:p>
          <a:p>
            <a:pPr marL="548640" marR="57150">
              <a:spcBef>
                <a:spcPts val="450"/>
              </a:spcBef>
              <a:tabLst>
                <a:tab pos="400050" algn="l"/>
                <a:tab pos="548640" algn="l"/>
                <a:tab pos="1097280" algn="l"/>
                <a:tab pos="1645920" algn="l"/>
                <a:tab pos="2194560" algn="l"/>
                <a:tab pos="2743200" algn="l"/>
                <a:tab pos="3291840" algn="l"/>
                <a:tab pos="3840480" algn="l"/>
                <a:tab pos="4389120" algn="l"/>
                <a:tab pos="4937760" algn="l"/>
                <a:tab pos="5486400" algn="l"/>
                <a:tab pos="6035040" algn="l"/>
                <a:tab pos="6583680" algn="l"/>
                <a:tab pos="7132320" algn="l"/>
              </a:tabLst>
            </a:pPr>
            <a:r>
              <a:rPr lang="en-GB" sz="2000" dirty="0">
                <a:solidFill>
                  <a:schemeClr val="tx1">
                    <a:lumMod val="50000"/>
                    <a:lumOff val="50000"/>
                  </a:schemeClr>
                </a:solidFill>
              </a:rPr>
              <a:t>“A lot of people, I think, that have maybe got a lower income, round about the school, seem to be isolated and they've no got a lot of friends.” (S4)</a:t>
            </a:r>
          </a:p>
        </p:txBody>
      </p:sp>
      <p:sp>
        <p:nvSpPr>
          <p:cNvPr id="21" name="TextBox 20"/>
          <p:cNvSpPr txBox="1"/>
          <p:nvPr/>
        </p:nvSpPr>
        <p:spPr>
          <a:xfrm>
            <a:off x="509706" y="4243856"/>
            <a:ext cx="6603170" cy="1323439"/>
          </a:xfrm>
          <a:prstGeom prst="rect">
            <a:avLst/>
          </a:prstGeom>
          <a:noFill/>
        </p:spPr>
        <p:txBody>
          <a:bodyPr wrap="square" rtlCol="0">
            <a:spAutoFit/>
          </a:bodyPr>
          <a:lstStyle/>
          <a:p>
            <a:r>
              <a:rPr lang="en-US" sz="2000" b="1" dirty="0">
                <a:solidFill>
                  <a:srgbClr val="00B0F0"/>
                </a:solidFill>
              </a:rPr>
              <a:t>Eating at school</a:t>
            </a:r>
            <a:endParaRPr lang="en-GB" sz="2000" b="1" dirty="0">
              <a:solidFill>
                <a:srgbClr val="00B0F0"/>
              </a:solidFill>
            </a:endParaRPr>
          </a:p>
          <a:p>
            <a:r>
              <a:rPr lang="en-GB" sz="2000" dirty="0">
                <a:solidFill>
                  <a:schemeClr val="tx1">
                    <a:lumMod val="50000"/>
                    <a:lumOff val="50000"/>
                  </a:schemeClr>
                </a:solidFill>
              </a:rPr>
              <a:t>“If your pals are going out at lunch you'll be a loner. It puts you out the group because they're going out and then you're sitting there on your own with a free meal.” (S3) </a:t>
            </a:r>
            <a:r>
              <a:rPr lang="en-GB" sz="2000" dirty="0">
                <a:solidFill>
                  <a:prstClr val="black"/>
                </a:solidFill>
              </a:rPr>
              <a:t>	</a:t>
            </a:r>
          </a:p>
        </p:txBody>
      </p:sp>
    </p:spTree>
    <p:extLst>
      <p:ext uri="{BB962C8B-B14F-4D97-AF65-F5344CB8AC3E}">
        <p14:creationId xmlns:p14="http://schemas.microsoft.com/office/powerpoint/2010/main" val="1267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535" y="1182532"/>
            <a:ext cx="11298725" cy="5170646"/>
          </a:xfrm>
          <a:prstGeom prst="rect">
            <a:avLst/>
          </a:prstGeom>
        </p:spPr>
        <p:txBody>
          <a:bodyPr wrap="square">
            <a:spAutoFit/>
          </a:bodyPr>
          <a:lstStyle/>
          <a:p>
            <a:pPr>
              <a:spcAft>
                <a:spcPts val="0"/>
              </a:spcAft>
            </a:pPr>
            <a:r>
              <a:rPr lang="en-GB" sz="2200" dirty="0">
                <a:solidFill>
                  <a:srgbClr val="282828"/>
                </a:solidFill>
                <a:ea typeface="Calibri" panose="020F0502020204030204" pitchFamily="34" charset="0"/>
              </a:rPr>
              <a:t>“I struggle to keep up with these charges on what seems a non stop basis. The letters don’t say you are not obliged to pay, they only state the charge and have a reply slip at bottom for you. They think I can pay.</a:t>
            </a:r>
            <a:br>
              <a:rPr lang="en-GB" sz="2200" dirty="0">
                <a:solidFill>
                  <a:srgbClr val="282828"/>
                </a:solidFill>
                <a:ea typeface="Calibri" panose="020F0502020204030204" pitchFamily="34" charset="0"/>
              </a:rPr>
            </a:br>
            <a:endParaRPr lang="en-GB" sz="2200" dirty="0">
              <a:solidFill>
                <a:srgbClr val="282828"/>
              </a:solidFill>
              <a:ea typeface="Calibri" panose="020F0502020204030204" pitchFamily="34" charset="0"/>
            </a:endParaRPr>
          </a:p>
          <a:p>
            <a:pPr>
              <a:spcAft>
                <a:spcPts val="0"/>
              </a:spcAft>
            </a:pPr>
            <a:r>
              <a:rPr lang="en-GB" sz="2200" dirty="0">
                <a:solidFill>
                  <a:srgbClr val="282828"/>
                </a:solidFill>
                <a:ea typeface="Calibri" panose="020F0502020204030204" pitchFamily="34" charset="0"/>
              </a:rPr>
              <a:t>I struggle putting food on the table for both of us and pay my bills and try to get Christmas in so I go without food a lot of the time and I’ve lost weight these last few months. I’m angry that I’m being asked for so much money all the time. I’ve already had to stop her swimming lessons at the weekend. I have nothing more I can cut back on. </a:t>
            </a:r>
          </a:p>
          <a:p>
            <a:pPr>
              <a:spcAft>
                <a:spcPts val="0"/>
              </a:spcAft>
            </a:pPr>
            <a:endParaRPr lang="en-GB" sz="2200" dirty="0">
              <a:solidFill>
                <a:srgbClr val="282828"/>
              </a:solidFill>
              <a:ea typeface="Calibri" panose="020F0502020204030204" pitchFamily="34" charset="0"/>
            </a:endParaRPr>
          </a:p>
          <a:p>
            <a:pPr>
              <a:spcAft>
                <a:spcPts val="0"/>
              </a:spcAft>
            </a:pPr>
            <a:r>
              <a:rPr lang="en-GB" sz="2200" dirty="0">
                <a:solidFill>
                  <a:srgbClr val="282828"/>
                </a:solidFill>
                <a:ea typeface="Calibri" panose="020F0502020204030204" pitchFamily="34" charset="0"/>
              </a:rPr>
              <a:t>I would find it too embarrassing for other parents to know I can’t afford it and also I don’t want my daughter labelled in any way so I go without food so that I can pay these constant charges. Are schools allowed to charge so often? </a:t>
            </a:r>
            <a:br>
              <a:rPr lang="en-GB" sz="2200" dirty="0">
                <a:solidFill>
                  <a:srgbClr val="282828"/>
                </a:solidFill>
                <a:ea typeface="Calibri" panose="020F0502020204030204" pitchFamily="34" charset="0"/>
              </a:rPr>
            </a:br>
            <a:endParaRPr lang="en-GB" sz="2200" dirty="0">
              <a:solidFill>
                <a:srgbClr val="282828"/>
              </a:solidFill>
              <a:ea typeface="Calibri" panose="020F0502020204030204" pitchFamily="34" charset="0"/>
            </a:endParaRPr>
          </a:p>
          <a:p>
            <a:pPr>
              <a:spcAft>
                <a:spcPts val="0"/>
              </a:spcAft>
            </a:pPr>
            <a:r>
              <a:rPr lang="en-GB" sz="2200" dirty="0">
                <a:solidFill>
                  <a:srgbClr val="282828"/>
                </a:solidFill>
                <a:ea typeface="Calibri" panose="020F0502020204030204" pitchFamily="34" charset="0"/>
              </a:rPr>
              <a:t>Life is already hard enough without school making it even harder and risking kids being labelled or bullied because their parents can’t afford to keep up.”</a:t>
            </a:r>
            <a:endParaRPr lang="en-GB" sz="2200" dirty="0">
              <a:effectLst/>
              <a:ea typeface="Calibri" panose="020F0502020204030204" pitchFamily="34" charset="0"/>
            </a:endParaRPr>
          </a:p>
        </p:txBody>
      </p:sp>
      <p:sp>
        <p:nvSpPr>
          <p:cNvPr id="2" name="TextBox 1"/>
          <p:cNvSpPr txBox="1"/>
          <p:nvPr/>
        </p:nvSpPr>
        <p:spPr>
          <a:xfrm>
            <a:off x="526473" y="544946"/>
            <a:ext cx="8017164" cy="461665"/>
          </a:xfrm>
          <a:prstGeom prst="rect">
            <a:avLst/>
          </a:prstGeom>
          <a:noFill/>
        </p:spPr>
        <p:txBody>
          <a:bodyPr wrap="square" rtlCol="0">
            <a:spAutoFit/>
          </a:bodyPr>
          <a:lstStyle/>
          <a:p>
            <a:r>
              <a:rPr lang="en-GB" sz="2400" b="1" dirty="0">
                <a:solidFill>
                  <a:srgbClr val="00B0F0"/>
                </a:solidFill>
              </a:rPr>
              <a:t>A parent’s perspective on school costs</a:t>
            </a:r>
          </a:p>
        </p:txBody>
      </p:sp>
    </p:spTree>
    <p:extLst>
      <p:ext uri="{BB962C8B-B14F-4D97-AF65-F5344CB8AC3E}">
        <p14:creationId xmlns:p14="http://schemas.microsoft.com/office/powerpoint/2010/main" val="407666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5736</TotalTime>
  <Words>1327</Words>
  <Application>Microsoft Office PowerPoint</Application>
  <PresentationFormat>Widescreen</PresentationFormat>
  <Paragraphs>120</Paragraphs>
  <Slides>15</Slides>
  <Notes>15</Notes>
  <HiddenSlides>0</HiddenSlides>
  <MMClips>1</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15</vt:i4>
      </vt:variant>
    </vt:vector>
  </HeadingPairs>
  <TitlesOfParts>
    <vt:vector size="23" baseType="lpstr">
      <vt:lpstr>Arial</vt:lpstr>
      <vt:lpstr>Calibri</vt:lpstr>
      <vt:lpstr>Calibri Light</vt:lpstr>
      <vt:lpstr>Times New Roman</vt:lpstr>
      <vt:lpstr>Office Theme</vt:lpstr>
      <vt:lpstr>1_Office Theme</vt:lpstr>
      <vt:lpstr>2_Office Theme</vt:lpstr>
      <vt:lpstr>3_Office Theme</vt:lpstr>
      <vt:lpstr>PowerPoint Presentation</vt:lpstr>
      <vt:lpstr>PowerPoint Presentation</vt:lpstr>
      <vt:lpstr>TODAY </vt:lpstr>
      <vt:lpstr>PowerPoint Presentation</vt:lpstr>
      <vt:lpstr>THE BUSINESS OF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Marion Fairweather</dc:creator>
  <cp:lastModifiedBy>Iain</cp:lastModifiedBy>
  <cp:revision>318</cp:revision>
  <cp:lastPrinted>2017-10-31T09:50:51Z</cp:lastPrinted>
  <dcterms:created xsi:type="dcterms:W3CDTF">2017-09-14T16:08:58Z</dcterms:created>
  <dcterms:modified xsi:type="dcterms:W3CDTF">2018-10-14T09:42:14Z</dcterms:modified>
</cp:coreProperties>
</file>