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60" r:id="rId2"/>
    <p:sldId id="261" r:id="rId3"/>
    <p:sldId id="291" r:id="rId4"/>
    <p:sldId id="272" r:id="rId5"/>
    <p:sldId id="275" r:id="rId6"/>
    <p:sldId id="270" r:id="rId7"/>
    <p:sldId id="284" r:id="rId8"/>
    <p:sldId id="276" r:id="rId9"/>
    <p:sldId id="279" r:id="rId10"/>
    <p:sldId id="280" r:id="rId11"/>
    <p:sldId id="281" r:id="rId12"/>
    <p:sldId id="282" r:id="rId13"/>
    <p:sldId id="283" r:id="rId14"/>
    <p:sldId id="277" r:id="rId15"/>
    <p:sldId id="285" r:id="rId16"/>
    <p:sldId id="286" r:id="rId17"/>
    <p:sldId id="278" r:id="rId18"/>
    <p:sldId id="297" r:id="rId19"/>
    <p:sldId id="299" r:id="rId20"/>
    <p:sldId id="305" r:id="rId21"/>
    <p:sldId id="308" r:id="rId22"/>
    <p:sldId id="313" r:id="rId23"/>
    <p:sldId id="309" r:id="rId24"/>
    <p:sldId id="310" r:id="rId25"/>
    <p:sldId id="302" r:id="rId26"/>
    <p:sldId id="303" r:id="rId27"/>
    <p:sldId id="314" r:id="rId28"/>
    <p:sldId id="304" r:id="rId29"/>
    <p:sldId id="288" r:id="rId30"/>
    <p:sldId id="311" r:id="rId31"/>
    <p:sldId id="292" r:id="rId32"/>
    <p:sldId id="293" r:id="rId33"/>
    <p:sldId id="289" r:id="rId34"/>
    <p:sldId id="312" r:id="rId35"/>
    <p:sldId id="259" r:id="rId36"/>
    <p:sldId id="290" r:id="rId37"/>
    <p:sldId id="315" r:id="rId38"/>
    <p:sldId id="295" r:id="rId39"/>
    <p:sldId id="296" r:id="rId40"/>
    <p:sldId id="306" r:id="rId4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69" autoAdjust="0"/>
    <p:restoredTop sz="88239" autoAdjust="0"/>
  </p:normalViewPr>
  <p:slideViewPr>
    <p:cSldViewPr snapToGrid="0">
      <p:cViewPr varScale="1">
        <p:scale>
          <a:sx n="96" d="100"/>
          <a:sy n="96" d="100"/>
        </p:scale>
        <p:origin x="97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92DDD-7675-4A5D-91F2-CBF70E63F675}" type="datetimeFigureOut">
              <a:rPr lang="en-GB" smtClean="0"/>
              <a:t>29/10/2018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451D11-554F-49D5-9CFF-45D50C754C20}" type="slidenum">
              <a:rPr lang="en-GB" smtClean="0"/>
              <a:t>‹#›</a:t>
            </a:fld>
            <a:endParaRPr lang="en-GB"/>
          </a:p>
        </p:txBody>
      </p:sp>
    </p:spTree>
    <p:extLst>
      <p:ext uri="{BB962C8B-B14F-4D97-AF65-F5344CB8AC3E}">
        <p14:creationId xmlns:p14="http://schemas.microsoft.com/office/powerpoint/2010/main" val="235151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a:t>
            </a:fld>
            <a:endParaRPr lang="en-GB"/>
          </a:p>
        </p:txBody>
      </p:sp>
    </p:spTree>
    <p:extLst>
      <p:ext uri="{BB962C8B-B14F-4D97-AF65-F5344CB8AC3E}">
        <p14:creationId xmlns:p14="http://schemas.microsoft.com/office/powerpoint/2010/main" val="811767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These are not even</a:t>
            </a:r>
            <a:r>
              <a:rPr lang="en-GB" sz="1600" baseline="0" dirty="0" smtClean="0"/>
              <a:t> the cheapest washing machines in Curry’s. I sorted on the same capacity (9kg) and same rpm (1400). </a:t>
            </a:r>
          </a:p>
          <a:p>
            <a:endParaRPr lang="en-GB" sz="1600" dirty="0"/>
          </a:p>
          <a:p>
            <a:r>
              <a:rPr lang="en-GB" sz="1600" baseline="0" dirty="0" smtClean="0"/>
              <a:t>If you wanted cheaper, the cheapest they have is around £160.</a:t>
            </a:r>
          </a:p>
        </p:txBody>
      </p:sp>
      <p:sp>
        <p:nvSpPr>
          <p:cNvPr id="4" name="Slide Number Placeholder 3"/>
          <p:cNvSpPr>
            <a:spLocks noGrp="1"/>
          </p:cNvSpPr>
          <p:nvPr>
            <p:ph type="sldNum" sz="quarter" idx="10"/>
          </p:nvPr>
        </p:nvSpPr>
        <p:spPr/>
        <p:txBody>
          <a:bodyPr/>
          <a:lstStyle/>
          <a:p>
            <a:fld id="{11963721-0E05-46FF-B4F1-7E7870A784B6}" type="slidenum">
              <a:rPr lang="en-GB" smtClean="0"/>
              <a:t>13</a:t>
            </a:fld>
            <a:endParaRPr lang="en-GB"/>
          </a:p>
        </p:txBody>
      </p:sp>
    </p:spTree>
    <p:extLst>
      <p:ext uri="{BB962C8B-B14F-4D97-AF65-F5344CB8AC3E}">
        <p14:creationId xmlns:p14="http://schemas.microsoft.com/office/powerpoint/2010/main" val="3337736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15</a:t>
            </a:fld>
            <a:endParaRPr lang="en-GB"/>
          </a:p>
        </p:txBody>
      </p:sp>
    </p:spTree>
    <p:extLst>
      <p:ext uri="{BB962C8B-B14F-4D97-AF65-F5344CB8AC3E}">
        <p14:creationId xmlns:p14="http://schemas.microsoft.com/office/powerpoint/2010/main" val="16186088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lvl="1" indent="-514350">
              <a:defRPr/>
            </a:pPr>
            <a:r>
              <a:rPr lang="en-GB" sz="2400" dirty="0" smtClean="0">
                <a:solidFill>
                  <a:srgbClr val="4368B0"/>
                </a:solidFill>
              </a:rPr>
              <a:t>Income maximisation is one of the few poverty reduction strategies that affects children and families pre-, per- and post-pregnancy. </a:t>
            </a:r>
          </a:p>
          <a:p>
            <a:pPr marL="514350" lvl="1" indent="-514350">
              <a:defRPr/>
            </a:pPr>
            <a:r>
              <a:rPr lang="en-GB" sz="2400" dirty="0" smtClean="0">
                <a:solidFill>
                  <a:srgbClr val="4368B0"/>
                </a:solidFill>
              </a:rPr>
              <a:t>Including income maximisation allows CPPs to identify those at risk of poverty and to take preventative action, as well as to mitigate against already existing poverty</a:t>
            </a:r>
          </a:p>
          <a:p>
            <a:pPr marL="514350" lvl="1" indent="-514350">
              <a:defRPr/>
            </a:pPr>
            <a:r>
              <a:rPr lang="en-GB" sz="2400" dirty="0" smtClean="0">
                <a:solidFill>
                  <a:srgbClr val="4368B0"/>
                </a:solidFill>
              </a:rPr>
              <a:t>Income is brought into the local area and spent locally.</a:t>
            </a: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16</a:t>
            </a:fld>
            <a:endParaRPr lang="en-GB"/>
          </a:p>
        </p:txBody>
      </p:sp>
    </p:spTree>
    <p:extLst>
      <p:ext uri="{BB962C8B-B14F-4D97-AF65-F5344CB8AC3E}">
        <p14:creationId xmlns:p14="http://schemas.microsoft.com/office/powerpoint/2010/main" val="3986250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 understanding – teachers do conflate the combination of adverse circumstances and poverty with poverty itself. Adverse circumstances are visible, poverty less so. This is understandable – without education on the causes and consequences of poverty, teachers will not know any better.</a:t>
            </a:r>
          </a:p>
          <a:p>
            <a:endParaRPr lang="en-GB" dirty="0" smtClean="0"/>
          </a:p>
          <a:p>
            <a:r>
              <a:rPr lang="en-GB" dirty="0" smtClean="0"/>
              <a:t>Pressures on teachers’ time, especially in schools with high levels of deprivation. Where young people do experience multiple deprivations or adverse circumstances teachers often spend time on work that is more akin to social work than teaching. There needs to be resources in place to target those children experiencing multiple adverse circumstances in addition to poverty to free teachers’ time for teaching.</a:t>
            </a:r>
          </a:p>
          <a:p>
            <a:endParaRPr lang="en-GB" dirty="0"/>
          </a:p>
        </p:txBody>
      </p:sp>
      <p:sp>
        <p:nvSpPr>
          <p:cNvPr id="4" name="Slide Number Placeholder 3"/>
          <p:cNvSpPr>
            <a:spLocks noGrp="1"/>
          </p:cNvSpPr>
          <p:nvPr>
            <p:ph type="sldNum" sz="quarter" idx="10"/>
          </p:nvPr>
        </p:nvSpPr>
        <p:spPr/>
        <p:txBody>
          <a:bodyPr/>
          <a:lstStyle/>
          <a:p>
            <a:fld id="{CCB400D6-387C-492E-A6E0-92D14977D4A2}" type="slidenum">
              <a:rPr lang="en-GB" smtClean="0"/>
              <a:t>18</a:t>
            </a:fld>
            <a:endParaRPr lang="en-GB"/>
          </a:p>
        </p:txBody>
      </p:sp>
    </p:spTree>
    <p:extLst>
      <p:ext uri="{BB962C8B-B14F-4D97-AF65-F5344CB8AC3E}">
        <p14:creationId xmlns:p14="http://schemas.microsoft.com/office/powerpoint/2010/main" val="28699653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CB400D6-387C-492E-A6E0-92D14977D4A2}" type="slidenum">
              <a:rPr lang="en-GB" smtClean="0"/>
              <a:t>19</a:t>
            </a:fld>
            <a:endParaRPr lang="en-GB"/>
          </a:p>
        </p:txBody>
      </p:sp>
    </p:spTree>
    <p:extLst>
      <p:ext uri="{BB962C8B-B14F-4D97-AF65-F5344CB8AC3E}">
        <p14:creationId xmlns:p14="http://schemas.microsoft.com/office/powerpoint/2010/main" val="22818086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21</a:t>
            </a:fld>
            <a:endParaRPr lang="en-GB"/>
          </a:p>
        </p:txBody>
      </p:sp>
    </p:spTree>
    <p:extLst>
      <p:ext uri="{BB962C8B-B14F-4D97-AF65-F5344CB8AC3E}">
        <p14:creationId xmlns:p14="http://schemas.microsoft.com/office/powerpoint/2010/main" val="25462615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22</a:t>
            </a:fld>
            <a:endParaRPr lang="en-GB"/>
          </a:p>
        </p:txBody>
      </p:sp>
    </p:spTree>
    <p:extLst>
      <p:ext uri="{BB962C8B-B14F-4D97-AF65-F5344CB8AC3E}">
        <p14:creationId xmlns:p14="http://schemas.microsoft.com/office/powerpoint/2010/main" val="42453667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23</a:t>
            </a:fld>
            <a:endParaRPr lang="en-GB"/>
          </a:p>
        </p:txBody>
      </p:sp>
    </p:spTree>
    <p:extLst>
      <p:ext uri="{BB962C8B-B14F-4D97-AF65-F5344CB8AC3E}">
        <p14:creationId xmlns:p14="http://schemas.microsoft.com/office/powerpoint/2010/main" val="3742416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24</a:t>
            </a:fld>
            <a:endParaRPr lang="en-GB"/>
          </a:p>
        </p:txBody>
      </p:sp>
    </p:spTree>
    <p:extLst>
      <p:ext uri="{BB962C8B-B14F-4D97-AF65-F5344CB8AC3E}">
        <p14:creationId xmlns:p14="http://schemas.microsoft.com/office/powerpoint/2010/main" val="41805247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0525" y="430213"/>
            <a:ext cx="5954713" cy="3349625"/>
          </a:xfrm>
        </p:spPr>
      </p:sp>
      <p:sp>
        <p:nvSpPr>
          <p:cNvPr id="3" name="Notes Placeholder 2"/>
          <p:cNvSpPr>
            <a:spLocks noGrp="1"/>
          </p:cNvSpPr>
          <p:nvPr>
            <p:ph type="body" idx="1"/>
          </p:nvPr>
        </p:nvSpPr>
        <p:spPr>
          <a:xfrm>
            <a:off x="666274" y="4117828"/>
            <a:ext cx="5330190" cy="5310756"/>
          </a:xfrm>
        </p:spPr>
        <p:txBody>
          <a:bodyPr/>
          <a:lstStyle/>
          <a:p>
            <a:pPr marL="285750" indent="-285750">
              <a:buFont typeface="Arial" panose="020B0604020202020204" pitchFamily="34" charset="0"/>
              <a:buChar char="•"/>
            </a:pPr>
            <a:r>
              <a:rPr lang="en-GB" sz="1800" dirty="0" smtClean="0"/>
              <a:t>Of the four statements that children responded to there were </a:t>
            </a:r>
            <a:r>
              <a:rPr lang="en-GB" sz="1800" b="1" dirty="0" smtClean="0"/>
              <a:t>no differences by the four categories of poverty over time</a:t>
            </a:r>
            <a:r>
              <a:rPr lang="en-GB" sz="1800" dirty="0" smtClean="0"/>
              <a:t>. </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This means that children at this age (7/8 years old) do not experience different enjoyment of school based on their socioeconomic background. </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That is not to say that their ability to participate fully in school, or their ability to make equal use of what is available to them, or indeed their response to or conduct in school will be the same. </a:t>
            </a:r>
          </a:p>
          <a:p>
            <a:pPr marL="285750" indent="-285750">
              <a:buFont typeface="Arial" panose="020B0604020202020204" pitchFamily="34" charset="0"/>
              <a:buChar char="•"/>
            </a:pPr>
            <a:endParaRPr lang="en-GB" sz="1800" dirty="0" smtClean="0"/>
          </a:p>
          <a:p>
            <a:pPr marL="285750" indent="-285750">
              <a:buFont typeface="Arial" panose="020B0604020202020204" pitchFamily="34" charset="0"/>
              <a:buChar char="•"/>
            </a:pPr>
            <a:r>
              <a:rPr lang="en-GB" sz="1800" dirty="0" smtClean="0"/>
              <a:t>Rather it shows that in spite of differences perceived by teachers or felt by children in the classroom, children in poverty value school as much as their better off peers.</a:t>
            </a:r>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25</a:t>
            </a:fld>
            <a:endParaRPr lang="en-GB"/>
          </a:p>
        </p:txBody>
      </p:sp>
    </p:spTree>
    <p:extLst>
      <p:ext uri="{BB962C8B-B14F-4D97-AF65-F5344CB8AC3E}">
        <p14:creationId xmlns:p14="http://schemas.microsoft.com/office/powerpoint/2010/main" val="1706348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CB400D6-387C-492E-A6E0-92D14977D4A2}" type="slidenum">
              <a:rPr lang="en-GB" smtClean="0"/>
              <a:t>3</a:t>
            </a:fld>
            <a:endParaRPr lang="en-GB"/>
          </a:p>
        </p:txBody>
      </p:sp>
    </p:spTree>
    <p:extLst>
      <p:ext uri="{BB962C8B-B14F-4D97-AF65-F5344CB8AC3E}">
        <p14:creationId xmlns:p14="http://schemas.microsoft.com/office/powerpoint/2010/main" val="9748813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0263" y="187325"/>
            <a:ext cx="5030787" cy="2830513"/>
          </a:xfrm>
        </p:spPr>
      </p:sp>
      <p:sp>
        <p:nvSpPr>
          <p:cNvPr id="3" name="Notes Placeholder 2"/>
          <p:cNvSpPr>
            <a:spLocks noGrp="1"/>
          </p:cNvSpPr>
          <p:nvPr>
            <p:ph type="body" idx="1"/>
          </p:nvPr>
        </p:nvSpPr>
        <p:spPr>
          <a:xfrm>
            <a:off x="678386" y="3130760"/>
            <a:ext cx="5330190" cy="6630913"/>
          </a:xfrm>
        </p:spPr>
        <p:txBody>
          <a:bodyPr/>
          <a:lstStyle/>
          <a:p>
            <a:pPr marL="171450" indent="-171450">
              <a:buFont typeface="Arial" panose="020B0604020202020204" pitchFamily="34" charset="0"/>
              <a:buChar char="•"/>
            </a:pPr>
            <a:r>
              <a:rPr lang="en-GB" sz="1600" dirty="0" smtClean="0"/>
              <a:t>There are differences in the types of aspirations parents hold for their children according to their experience of poverty. </a:t>
            </a:r>
          </a:p>
          <a:p>
            <a:pPr marL="171450" indent="-171450">
              <a:buFont typeface="Arial" panose="020B0604020202020204" pitchFamily="34" charset="0"/>
              <a:buChar char="•"/>
            </a:pPr>
            <a:endParaRPr lang="en-GB" sz="1600" dirty="0" smtClean="0"/>
          </a:p>
          <a:p>
            <a:pPr marL="171450" indent="-171450">
              <a:buFont typeface="Arial" panose="020B0604020202020204" pitchFamily="34" charset="0"/>
              <a:buChar char="•"/>
            </a:pPr>
            <a:r>
              <a:rPr lang="en-GB" sz="1600" dirty="0" smtClean="0"/>
              <a:t>However, there is </a:t>
            </a:r>
            <a:r>
              <a:rPr lang="en-GB" sz="1600" b="1" dirty="0" smtClean="0"/>
              <a:t>no</a:t>
            </a:r>
            <a:r>
              <a:rPr lang="en-GB" sz="1600" dirty="0" smtClean="0"/>
              <a:t> ‘lack’ of aspiration per se. </a:t>
            </a:r>
          </a:p>
          <a:p>
            <a:pPr marL="171450" indent="-171450">
              <a:buFont typeface="Arial" panose="020B0604020202020204" pitchFamily="34" charset="0"/>
              <a:buChar char="•"/>
            </a:pPr>
            <a:endParaRPr lang="en-GB" sz="1600" dirty="0" smtClean="0"/>
          </a:p>
          <a:p>
            <a:pPr marL="171450" indent="-171450">
              <a:buFont typeface="Arial" panose="020B0604020202020204" pitchFamily="34" charset="0"/>
              <a:buChar char="•"/>
            </a:pPr>
            <a:r>
              <a:rPr lang="en-GB" sz="1600" dirty="0" smtClean="0"/>
              <a:t>Parents living in any type of poverty are 1.6 times more likely to want their child to start a training course or undertake an apprenticeship on leaving school.</a:t>
            </a:r>
          </a:p>
          <a:p>
            <a:pPr marL="171450" indent="-171450">
              <a:buFont typeface="Arial" panose="020B0604020202020204" pitchFamily="34" charset="0"/>
              <a:buChar char="•"/>
            </a:pPr>
            <a:endParaRPr lang="en-GB" sz="1600" dirty="0" smtClean="0"/>
          </a:p>
          <a:p>
            <a:pPr marL="171450" indent="-171450">
              <a:buFont typeface="Arial" panose="020B0604020202020204" pitchFamily="34" charset="0"/>
              <a:buChar char="•"/>
            </a:pPr>
            <a:r>
              <a:rPr lang="en-GB" sz="1600" dirty="0" smtClean="0"/>
              <a:t>Parents living in any type of poverty are more likely to want their child to leave school to go onto further education college.</a:t>
            </a:r>
          </a:p>
          <a:p>
            <a:pPr marL="171450" indent="-171450">
              <a:buFont typeface="Arial" panose="020B0604020202020204" pitchFamily="34" charset="0"/>
              <a:buChar char="•"/>
            </a:pPr>
            <a:endParaRPr lang="en-GB" sz="1600" dirty="0" smtClean="0"/>
          </a:p>
          <a:p>
            <a:pPr marL="171450" indent="-171450">
              <a:buFont typeface="Arial" panose="020B0604020202020204" pitchFamily="34" charset="0"/>
              <a:buChar char="•"/>
            </a:pPr>
            <a:r>
              <a:rPr lang="en-GB" sz="1600" dirty="0" smtClean="0"/>
              <a:t>Parents living in any type of poverty are approximately half as likely to want their child to stay on at school beyond age 16.</a:t>
            </a:r>
          </a:p>
          <a:p>
            <a:pPr marL="171450" indent="-171450">
              <a:buFont typeface="Arial" panose="020B0604020202020204" pitchFamily="34" charset="0"/>
              <a:buChar char="•"/>
            </a:pPr>
            <a:endParaRPr lang="en-GB" sz="1600" dirty="0"/>
          </a:p>
          <a:p>
            <a:pPr marL="171450" indent="-171450">
              <a:buFont typeface="Arial" panose="020B0604020202020204" pitchFamily="34" charset="0"/>
              <a:buChar char="•"/>
            </a:pPr>
            <a:r>
              <a:rPr lang="en-GB" sz="1600" dirty="0" smtClean="0"/>
              <a:t>This corresponds to the literature that poorer parents are more likely to aspire to apprenticeships/training/further education and less likely to aspire to higher education for their children. </a:t>
            </a:r>
          </a:p>
          <a:p>
            <a:pPr marL="171450" indent="-171450">
              <a:buFont typeface="Arial" panose="020B0604020202020204" pitchFamily="34" charset="0"/>
              <a:buChar char="•"/>
            </a:pPr>
            <a:endParaRPr lang="en-GB" sz="1600" dirty="0"/>
          </a:p>
          <a:p>
            <a:pPr marL="171450" indent="-171450">
              <a:buFont typeface="Arial" panose="020B0604020202020204" pitchFamily="34" charset="0"/>
              <a:buChar char="•"/>
            </a:pPr>
            <a:r>
              <a:rPr lang="en-GB" sz="1600" dirty="0" smtClean="0"/>
              <a:t>Parents’ aspirations differ by poverty experience, but they are still ‘high’ aspirations, and are a construct of parents’ own knowledge, understanding and experience. </a:t>
            </a:r>
          </a:p>
        </p:txBody>
      </p:sp>
      <p:sp>
        <p:nvSpPr>
          <p:cNvPr id="4" name="Slide Number Placeholder 3"/>
          <p:cNvSpPr>
            <a:spLocks noGrp="1"/>
          </p:cNvSpPr>
          <p:nvPr>
            <p:ph type="sldNum" sz="quarter" idx="10"/>
          </p:nvPr>
        </p:nvSpPr>
        <p:spPr/>
        <p:txBody>
          <a:bodyPr/>
          <a:lstStyle/>
          <a:p>
            <a:fld id="{11963721-0E05-46FF-B4F1-7E7870A784B6}" type="slidenum">
              <a:rPr lang="en-GB" smtClean="0"/>
              <a:t>26</a:t>
            </a:fld>
            <a:endParaRPr lang="en-GB"/>
          </a:p>
        </p:txBody>
      </p:sp>
    </p:spTree>
    <p:extLst>
      <p:ext uri="{BB962C8B-B14F-4D97-AF65-F5344CB8AC3E}">
        <p14:creationId xmlns:p14="http://schemas.microsoft.com/office/powerpoint/2010/main" val="2191764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27</a:t>
            </a:fld>
            <a:endParaRPr lang="en-GB"/>
          </a:p>
        </p:txBody>
      </p:sp>
    </p:spTree>
    <p:extLst>
      <p:ext uri="{BB962C8B-B14F-4D97-AF65-F5344CB8AC3E}">
        <p14:creationId xmlns:p14="http://schemas.microsoft.com/office/powerpoint/2010/main" val="3924788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338">
              <a:defRPr/>
            </a:pPr>
            <a:endParaRPr lang="en-GB" dirty="0" smtClean="0"/>
          </a:p>
        </p:txBody>
      </p:sp>
      <p:sp>
        <p:nvSpPr>
          <p:cNvPr id="4" name="Slide Number Placeholder 3"/>
          <p:cNvSpPr>
            <a:spLocks noGrp="1"/>
          </p:cNvSpPr>
          <p:nvPr>
            <p:ph type="sldNum" sz="quarter" idx="10"/>
          </p:nvPr>
        </p:nvSpPr>
        <p:spPr/>
        <p:txBody>
          <a:bodyPr/>
          <a:lstStyle/>
          <a:p>
            <a:fld id="{780630F1-B417-4176-8D4F-62881DFC7E79}" type="slidenum">
              <a:rPr lang="en-GB" smtClean="0"/>
              <a:t>29</a:t>
            </a:fld>
            <a:endParaRPr lang="en-GB"/>
          </a:p>
        </p:txBody>
      </p:sp>
    </p:spTree>
    <p:extLst>
      <p:ext uri="{BB962C8B-B14F-4D97-AF65-F5344CB8AC3E}">
        <p14:creationId xmlns:p14="http://schemas.microsoft.com/office/powerpoint/2010/main" val="22524181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200" b="0" u="none" strike="noStrike" kern="1200" dirty="0" smtClean="0">
                <a:solidFill>
                  <a:schemeClr val="tx1"/>
                </a:solidFill>
                <a:effectLst/>
                <a:latin typeface="+mn-lt"/>
                <a:ea typeface="+mn-ea"/>
                <a:cs typeface="+mn-cs"/>
              </a:rPr>
              <a:t>New Family Support &amp; Advice Service</a:t>
            </a:r>
          </a:p>
          <a:p>
            <a:pPr fontAlgn="base"/>
            <a:r>
              <a:rPr lang="en-GB" sz="1200" b="1" i="0" kern="1200" dirty="0" smtClean="0">
                <a:solidFill>
                  <a:schemeClr val="tx1"/>
                </a:solidFill>
                <a:effectLst/>
                <a:latin typeface="+mn-lt"/>
                <a:ea typeface="+mn-ea"/>
                <a:cs typeface="+mn-cs"/>
              </a:rPr>
              <a:t>CHAI Advice is coming to your local School!</a:t>
            </a:r>
            <a:endParaRPr lang="en-GB" sz="1200" b="0" i="0" kern="1200" dirty="0" smtClean="0">
              <a:solidFill>
                <a:schemeClr val="tx1"/>
              </a:solidFill>
              <a:effectLst/>
              <a:latin typeface="+mn-lt"/>
              <a:ea typeface="+mn-ea"/>
              <a:cs typeface="+mn-cs"/>
            </a:endParaRPr>
          </a:p>
          <a:p>
            <a:pPr fontAlgn="base"/>
            <a:r>
              <a:rPr lang="en-GB" sz="1200" b="0" i="0" kern="1200" dirty="0" smtClean="0">
                <a:solidFill>
                  <a:schemeClr val="tx1"/>
                </a:solidFill>
                <a:effectLst/>
                <a:latin typeface="+mn-lt"/>
                <a:ea typeface="+mn-ea"/>
                <a:cs typeface="+mn-cs"/>
              </a:rPr>
              <a:t>CHAI are now providing free, impartial and confidential advice directly to families across Edinburgh whose children attend the following schools –</a:t>
            </a:r>
          </a:p>
          <a:p>
            <a:pPr fontAlgn="base"/>
            <a:r>
              <a:rPr lang="en-GB" sz="1200" b="0" i="0" kern="1200" dirty="0" err="1" smtClean="0">
                <a:solidFill>
                  <a:schemeClr val="tx1"/>
                </a:solidFill>
                <a:effectLst/>
                <a:latin typeface="+mn-lt"/>
                <a:ea typeface="+mn-ea"/>
                <a:cs typeface="+mn-cs"/>
              </a:rPr>
              <a:t>Tynecastle</a:t>
            </a:r>
            <a:r>
              <a:rPr lang="en-GB" sz="1200" b="0" i="0" kern="1200" dirty="0" smtClean="0">
                <a:solidFill>
                  <a:schemeClr val="tx1"/>
                </a:solidFill>
                <a:effectLst/>
                <a:latin typeface="+mn-lt"/>
                <a:ea typeface="+mn-ea"/>
                <a:cs typeface="+mn-cs"/>
              </a:rPr>
              <a:t> High School</a:t>
            </a:r>
          </a:p>
          <a:p>
            <a:pPr fontAlgn="base"/>
            <a:r>
              <a:rPr lang="en-GB" sz="1200" b="0" i="0" kern="1200" dirty="0" err="1" smtClean="0">
                <a:solidFill>
                  <a:schemeClr val="tx1"/>
                </a:solidFill>
                <a:effectLst/>
                <a:latin typeface="+mn-lt"/>
                <a:ea typeface="+mn-ea"/>
                <a:cs typeface="+mn-cs"/>
              </a:rPr>
              <a:t>Dalry</a:t>
            </a:r>
            <a:r>
              <a:rPr lang="en-GB" sz="1200" b="0" i="0" kern="1200" dirty="0" smtClean="0">
                <a:solidFill>
                  <a:schemeClr val="tx1"/>
                </a:solidFill>
                <a:effectLst/>
                <a:latin typeface="+mn-lt"/>
                <a:ea typeface="+mn-ea"/>
                <a:cs typeface="+mn-cs"/>
              </a:rPr>
              <a:t> Primary School</a:t>
            </a:r>
          </a:p>
          <a:p>
            <a:pPr fontAlgn="base"/>
            <a:r>
              <a:rPr lang="en-GB" sz="1200" b="0" i="0" kern="1200" dirty="0" err="1" smtClean="0">
                <a:solidFill>
                  <a:schemeClr val="tx1"/>
                </a:solidFill>
                <a:effectLst/>
                <a:latin typeface="+mn-lt"/>
                <a:ea typeface="+mn-ea"/>
                <a:cs typeface="+mn-cs"/>
              </a:rPr>
              <a:t>Stenhouse</a:t>
            </a:r>
            <a:r>
              <a:rPr lang="en-GB" sz="1200" b="0" i="0" kern="1200" dirty="0" smtClean="0">
                <a:solidFill>
                  <a:schemeClr val="tx1"/>
                </a:solidFill>
                <a:effectLst/>
                <a:latin typeface="+mn-lt"/>
                <a:ea typeface="+mn-ea"/>
                <a:cs typeface="+mn-cs"/>
              </a:rPr>
              <a:t> Primary School</a:t>
            </a:r>
          </a:p>
          <a:p>
            <a:pPr fontAlgn="base"/>
            <a:r>
              <a:rPr lang="en-GB" sz="1200" b="0" i="0" kern="1200" dirty="0" err="1" smtClean="0">
                <a:solidFill>
                  <a:schemeClr val="tx1"/>
                </a:solidFill>
                <a:effectLst/>
                <a:latin typeface="+mn-lt"/>
                <a:ea typeface="+mn-ea"/>
                <a:cs typeface="+mn-cs"/>
              </a:rPr>
              <a:t>Pilrig</a:t>
            </a:r>
            <a:r>
              <a:rPr lang="en-GB" sz="1200" b="0" i="0" kern="1200" dirty="0" smtClean="0">
                <a:solidFill>
                  <a:schemeClr val="tx1"/>
                </a:solidFill>
                <a:effectLst/>
                <a:latin typeface="+mn-lt"/>
                <a:ea typeface="+mn-ea"/>
                <a:cs typeface="+mn-cs"/>
              </a:rPr>
              <a:t> Park School</a:t>
            </a:r>
          </a:p>
          <a:p>
            <a:pPr fontAlgn="base"/>
            <a:r>
              <a:rPr lang="en-GB" sz="1200" b="0" i="0" kern="1200" dirty="0" err="1" smtClean="0">
                <a:solidFill>
                  <a:schemeClr val="tx1"/>
                </a:solidFill>
                <a:effectLst/>
                <a:latin typeface="+mn-lt"/>
                <a:ea typeface="+mn-ea"/>
                <a:cs typeface="+mn-cs"/>
              </a:rPr>
              <a:t>Rowanfield</a:t>
            </a:r>
            <a:r>
              <a:rPr lang="en-GB" sz="1200" b="0" i="0" kern="1200" dirty="0" smtClean="0">
                <a:solidFill>
                  <a:schemeClr val="tx1"/>
                </a:solidFill>
                <a:effectLst/>
                <a:latin typeface="+mn-lt"/>
                <a:ea typeface="+mn-ea"/>
                <a:cs typeface="+mn-cs"/>
              </a:rPr>
              <a:t> School</a:t>
            </a:r>
          </a:p>
          <a:p>
            <a:pPr fontAlgn="base"/>
            <a:r>
              <a:rPr lang="en-GB" sz="1200" b="0" i="0" kern="1200" dirty="0" smtClean="0">
                <a:solidFill>
                  <a:schemeClr val="tx1"/>
                </a:solidFill>
                <a:effectLst/>
                <a:latin typeface="+mn-lt"/>
                <a:ea typeface="+mn-ea"/>
                <a:cs typeface="+mn-cs"/>
              </a:rPr>
              <a:t>The appointments are based within each school to make the service more accessible for parents/ guardians who may be struggling with:</a:t>
            </a:r>
          </a:p>
          <a:p>
            <a:pPr fontAlgn="base"/>
            <a:r>
              <a:rPr lang="en-GB" sz="1200" b="0" i="0" kern="1200" dirty="0" smtClean="0">
                <a:solidFill>
                  <a:schemeClr val="tx1"/>
                </a:solidFill>
                <a:effectLst/>
                <a:latin typeface="+mn-lt"/>
                <a:ea typeface="+mn-ea"/>
                <a:cs typeface="+mn-cs"/>
              </a:rPr>
              <a:t>Housing Issues</a:t>
            </a:r>
          </a:p>
          <a:p>
            <a:pPr fontAlgn="base"/>
            <a:r>
              <a:rPr lang="en-GB" sz="1200" b="0" i="0" kern="1200" dirty="0" smtClean="0">
                <a:solidFill>
                  <a:schemeClr val="tx1"/>
                </a:solidFill>
                <a:effectLst/>
                <a:latin typeface="+mn-lt"/>
                <a:ea typeface="+mn-ea"/>
                <a:cs typeface="+mn-cs"/>
              </a:rPr>
              <a:t>Debt Problems</a:t>
            </a:r>
          </a:p>
          <a:p>
            <a:pPr fontAlgn="base"/>
            <a:r>
              <a:rPr lang="en-GB" sz="1200" b="0" i="0" kern="1200" dirty="0" smtClean="0">
                <a:solidFill>
                  <a:schemeClr val="tx1"/>
                </a:solidFill>
                <a:effectLst/>
                <a:latin typeface="+mn-lt"/>
                <a:ea typeface="+mn-ea"/>
                <a:cs typeface="+mn-cs"/>
              </a:rPr>
              <a:t>Income Maximisation</a:t>
            </a:r>
          </a:p>
          <a:p>
            <a:pPr fontAlgn="base"/>
            <a:r>
              <a:rPr lang="en-GB" sz="1200" b="0" i="0" kern="1200" dirty="0" smtClean="0">
                <a:solidFill>
                  <a:schemeClr val="tx1"/>
                </a:solidFill>
                <a:effectLst/>
                <a:latin typeface="+mn-lt"/>
                <a:ea typeface="+mn-ea"/>
                <a:cs typeface="+mn-cs"/>
              </a:rPr>
              <a:t>Welfare Rights</a:t>
            </a:r>
          </a:p>
          <a:p>
            <a:endParaRPr lang="en-GB" dirty="0"/>
          </a:p>
        </p:txBody>
      </p:sp>
      <p:sp>
        <p:nvSpPr>
          <p:cNvPr id="4" name="Slide Number Placeholder 3"/>
          <p:cNvSpPr>
            <a:spLocks noGrp="1"/>
          </p:cNvSpPr>
          <p:nvPr>
            <p:ph type="sldNum" sz="quarter" idx="10"/>
          </p:nvPr>
        </p:nvSpPr>
        <p:spPr/>
        <p:txBody>
          <a:bodyPr/>
          <a:lstStyle/>
          <a:p>
            <a:fld id="{B1451D11-554F-49D5-9CFF-45D50C754C20}" type="slidenum">
              <a:rPr lang="en-GB" smtClean="0"/>
              <a:t>34</a:t>
            </a:fld>
            <a:endParaRPr lang="en-GB"/>
          </a:p>
        </p:txBody>
      </p:sp>
    </p:spTree>
    <p:extLst>
      <p:ext uri="{BB962C8B-B14F-4D97-AF65-F5344CB8AC3E}">
        <p14:creationId xmlns:p14="http://schemas.microsoft.com/office/powerpoint/2010/main" val="1719113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Sarah Ferguson was indebted to the tune</a:t>
            </a:r>
            <a:r>
              <a:rPr lang="en-GB" baseline="0" dirty="0" smtClean="0"/>
              <a:t> of £5m in the mid 90s and £2m in 2011, paid off by her ex-husband Prince Andrew.</a:t>
            </a:r>
          </a:p>
          <a:p>
            <a:r>
              <a:rPr lang="en-GB" baseline="0" dirty="0" smtClean="0"/>
              <a:t>Divorced</a:t>
            </a:r>
          </a:p>
          <a:p>
            <a:r>
              <a:rPr lang="en-GB" baseline="0" dirty="0" smtClean="0"/>
              <a:t>Unemployed</a:t>
            </a:r>
          </a:p>
          <a:p>
            <a:r>
              <a:rPr lang="en-GB" baseline="0" dirty="0" smtClean="0"/>
              <a:t>Would be homeless if she were not housed on Andrew’s estate</a:t>
            </a:r>
          </a:p>
          <a:p>
            <a:r>
              <a:rPr lang="en-GB" baseline="0" dirty="0" smtClean="0"/>
              <a:t>Low level of education despite attending private boarding school</a:t>
            </a:r>
          </a:p>
          <a:p>
            <a:r>
              <a:rPr lang="en-GB" baseline="0" dirty="0" smtClean="0"/>
              <a:t>Addiction – food</a:t>
            </a:r>
            <a:endParaRPr lang="en-GB" dirty="0" smtClean="0"/>
          </a:p>
          <a:p>
            <a:pPr defTabSz="966338">
              <a:defRPr/>
            </a:pPr>
            <a:endParaRPr lang="en-GB" dirty="0" smtClean="0"/>
          </a:p>
          <a:p>
            <a:pPr defTabSz="966338">
              <a:defRPr/>
            </a:pPr>
            <a:r>
              <a:rPr lang="en-GB" dirty="0" smtClean="0"/>
              <a:t>The serious point I’m trying to make</a:t>
            </a:r>
            <a:r>
              <a:rPr lang="en-GB" baseline="0" dirty="0" smtClean="0"/>
              <a:t> is that these five categories do not distinguish the poor from the non-poor. They do not measure poverty. Anyone at any level of income can experience these situations. A measure of poverty that doesn’t include income denies the real cause of poverty. While these can be a risk or cause of poverty, they are more likely to be a consequence of poverty. The current UK government continually mistakes cause and consequence.</a:t>
            </a:r>
            <a:endParaRPr lang="en-GB" dirty="0" smtClean="0"/>
          </a:p>
          <a:p>
            <a:pPr defTabSz="966338">
              <a:defRPr/>
            </a:pPr>
            <a:endParaRPr lang="en-GB" dirty="0" smtClean="0"/>
          </a:p>
          <a:p>
            <a:pPr defTabSz="966338">
              <a:defRPr/>
            </a:pPr>
            <a:r>
              <a:rPr lang="en-GB" sz="1300" dirty="0"/>
              <a:t>Message number one: Don’t conflate poverty with difficult circumstances.</a:t>
            </a:r>
            <a:endParaRPr lang="en-GB" dirty="0" smtClean="0"/>
          </a:p>
          <a:p>
            <a:pPr defTabSz="966338">
              <a:defRPr/>
            </a:pPr>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780630F1-B417-4176-8D4F-62881DFC7E79}" type="slidenum">
              <a:rPr lang="en-GB" smtClean="0"/>
              <a:t>4</a:t>
            </a:fld>
            <a:endParaRPr lang="en-GB"/>
          </a:p>
        </p:txBody>
      </p:sp>
    </p:spTree>
    <p:extLst>
      <p:ext uri="{BB962C8B-B14F-4D97-AF65-F5344CB8AC3E}">
        <p14:creationId xmlns:p14="http://schemas.microsoft.com/office/powerpoint/2010/main" val="3468911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These are more visible than poverty and what frontline workers, eg teachers and social workers, see in their work and mistake them either as poverty or  as causes of poverty. Poverty can be quite invisible.</a:t>
            </a:r>
          </a:p>
          <a:p>
            <a:endParaRPr lang="en-GB" baseline="0" dirty="0" smtClean="0"/>
          </a:p>
          <a:p>
            <a:r>
              <a:rPr lang="en-GB" baseline="0" dirty="0" smtClean="0"/>
              <a:t>While these factors do not necessarily cause poverty, they do increase the risk of living in poverty. And when these situations combine with poverty, for example, addiction, the consequences for children and for child development are severe. That’s when good, dedicated, well-targeted services are required.</a:t>
            </a:r>
            <a:endParaRPr lang="en-GB" dirty="0"/>
          </a:p>
          <a:p>
            <a:endParaRPr lang="en-GB" dirty="0"/>
          </a:p>
        </p:txBody>
      </p:sp>
      <p:sp>
        <p:nvSpPr>
          <p:cNvPr id="4" name="Slide Number Placeholder 3"/>
          <p:cNvSpPr>
            <a:spLocks noGrp="1"/>
          </p:cNvSpPr>
          <p:nvPr>
            <p:ph type="sldNum" sz="quarter" idx="10"/>
          </p:nvPr>
        </p:nvSpPr>
        <p:spPr/>
        <p:txBody>
          <a:bodyPr/>
          <a:lstStyle/>
          <a:p>
            <a:fld id="{780630F1-B417-4176-8D4F-62881DFC7E79}" type="slidenum">
              <a:rPr lang="en-GB" smtClean="0"/>
              <a:t>5</a:t>
            </a:fld>
            <a:endParaRPr lang="en-GB"/>
          </a:p>
        </p:txBody>
      </p:sp>
    </p:spTree>
    <p:extLst>
      <p:ext uri="{BB962C8B-B14F-4D97-AF65-F5344CB8AC3E}">
        <p14:creationId xmlns:p14="http://schemas.microsoft.com/office/powerpoint/2010/main" val="225099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1963721-0E05-46FF-B4F1-7E7870A784B6}" type="slidenum">
              <a:rPr lang="en-GB" smtClean="0"/>
              <a:t>7</a:t>
            </a:fld>
            <a:endParaRPr lang="en-GB"/>
          </a:p>
        </p:txBody>
      </p:sp>
    </p:spTree>
    <p:extLst>
      <p:ext uri="{BB962C8B-B14F-4D97-AF65-F5344CB8AC3E}">
        <p14:creationId xmlns:p14="http://schemas.microsoft.com/office/powerpoint/2010/main" val="1176442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Dundee story – compulsory insurance and extended warranty. I don’t know if insurance attracts interest as the website is utterly opaque.</a:t>
            </a:r>
          </a:p>
          <a:p>
            <a:endParaRPr lang="en-GB" sz="1600" dirty="0"/>
          </a:p>
          <a:p>
            <a:r>
              <a:rPr lang="en-GB" sz="1600" dirty="0" smtClean="0"/>
              <a:t>Variable interest rates.</a:t>
            </a:r>
          </a:p>
          <a:p>
            <a:endParaRPr lang="en-GB" sz="1600" dirty="0"/>
          </a:p>
          <a:p>
            <a:r>
              <a:rPr lang="en-GB" sz="1600" dirty="0" smtClean="0"/>
              <a:t>Dundee story of £3k washing machine.</a:t>
            </a:r>
            <a:endParaRPr lang="en-GB" sz="1600" dirty="0"/>
          </a:p>
        </p:txBody>
      </p:sp>
      <p:sp>
        <p:nvSpPr>
          <p:cNvPr id="4" name="Slide Number Placeholder 3"/>
          <p:cNvSpPr>
            <a:spLocks noGrp="1"/>
          </p:cNvSpPr>
          <p:nvPr>
            <p:ph type="sldNum" sz="quarter" idx="10"/>
          </p:nvPr>
        </p:nvSpPr>
        <p:spPr/>
        <p:txBody>
          <a:bodyPr/>
          <a:lstStyle/>
          <a:p>
            <a:fld id="{CCB400D6-387C-492E-A6E0-92D14977D4A2}" type="slidenum">
              <a:rPr lang="en-GB" smtClean="0"/>
              <a:t>9</a:t>
            </a:fld>
            <a:endParaRPr lang="en-GB"/>
          </a:p>
        </p:txBody>
      </p:sp>
    </p:spTree>
    <p:extLst>
      <p:ext uri="{BB962C8B-B14F-4D97-AF65-F5344CB8AC3E}">
        <p14:creationId xmlns:p14="http://schemas.microsoft.com/office/powerpoint/2010/main" val="1536030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err="1" smtClean="0"/>
              <a:t>Brightcare</a:t>
            </a:r>
            <a:r>
              <a:rPr lang="en-GB" sz="1600" dirty="0" smtClean="0"/>
              <a:t> and Insurance cover added. I didn’t realise</a:t>
            </a:r>
            <a:r>
              <a:rPr lang="en-GB" sz="1600" baseline="0" dirty="0" smtClean="0"/>
              <a:t> that back in April 2017.</a:t>
            </a:r>
          </a:p>
          <a:p>
            <a:endParaRPr lang="en-GB" sz="1600" baseline="0" dirty="0" smtClean="0"/>
          </a:p>
          <a:p>
            <a:r>
              <a:rPr lang="en-GB" sz="1600" baseline="0" dirty="0" smtClean="0"/>
              <a:t>These are weekly costs over the whole period of financing.</a:t>
            </a:r>
          </a:p>
          <a:p>
            <a:r>
              <a:rPr lang="en-GB" sz="1600" baseline="0" dirty="0" smtClean="0"/>
              <a:t>The increase in cost is £156.</a:t>
            </a:r>
          </a:p>
          <a:p>
            <a:endParaRPr lang="en-GB" baseline="0" dirty="0" smtClean="0"/>
          </a:p>
          <a:p>
            <a:endParaRPr lang="en-GB" dirty="0"/>
          </a:p>
        </p:txBody>
      </p:sp>
      <p:sp>
        <p:nvSpPr>
          <p:cNvPr id="4" name="Slide Number Placeholder 3"/>
          <p:cNvSpPr>
            <a:spLocks noGrp="1"/>
          </p:cNvSpPr>
          <p:nvPr>
            <p:ph type="sldNum" sz="quarter" idx="10"/>
          </p:nvPr>
        </p:nvSpPr>
        <p:spPr/>
        <p:txBody>
          <a:bodyPr/>
          <a:lstStyle/>
          <a:p>
            <a:fld id="{11963721-0E05-46FF-B4F1-7E7870A784B6}" type="slidenum">
              <a:rPr lang="en-GB" smtClean="0"/>
              <a:t>10</a:t>
            </a:fld>
            <a:endParaRPr lang="en-GB"/>
          </a:p>
        </p:txBody>
      </p:sp>
    </p:spTree>
    <p:extLst>
      <p:ext uri="{BB962C8B-B14F-4D97-AF65-F5344CB8AC3E}">
        <p14:creationId xmlns:p14="http://schemas.microsoft.com/office/powerpoint/2010/main" val="48058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600" dirty="0" smtClean="0"/>
              <a:t>The increase in cost is £78.</a:t>
            </a:r>
          </a:p>
          <a:p>
            <a:r>
              <a:rPr lang="en-GB" sz="1600" dirty="0" smtClean="0"/>
              <a:t>Or 16%</a:t>
            </a:r>
            <a:r>
              <a:rPr lang="en-GB" sz="1600" baseline="0" dirty="0" smtClean="0"/>
              <a:t> increase in the cost alone in a year (April 2017 to April 2018).</a:t>
            </a:r>
          </a:p>
          <a:p>
            <a:endParaRPr lang="en-GB" sz="1600" baseline="0" dirty="0" smtClean="0"/>
          </a:p>
          <a:p>
            <a:r>
              <a:rPr lang="en-GB" sz="1600" baseline="0" dirty="0" smtClean="0"/>
              <a:t>And that isn’t looking at the optional extras which have also increased by 3.5% since August 2017 (not April).</a:t>
            </a:r>
          </a:p>
          <a:p>
            <a:endParaRPr lang="en-GB" sz="1600" baseline="0" dirty="0" smtClean="0"/>
          </a:p>
          <a:p>
            <a:r>
              <a:rPr lang="en-GB" sz="1600" baseline="0" dirty="0" smtClean="0"/>
              <a:t>Increases are always by £156 or £78 which lead to a £1 or £0.50 extra per week which won’t sound like a lot to people.</a:t>
            </a:r>
            <a:endParaRPr lang="en-GB" sz="1600" dirty="0"/>
          </a:p>
        </p:txBody>
      </p:sp>
      <p:sp>
        <p:nvSpPr>
          <p:cNvPr id="4" name="Slide Number Placeholder 3"/>
          <p:cNvSpPr>
            <a:spLocks noGrp="1"/>
          </p:cNvSpPr>
          <p:nvPr>
            <p:ph type="sldNum" sz="quarter" idx="10"/>
          </p:nvPr>
        </p:nvSpPr>
        <p:spPr/>
        <p:txBody>
          <a:bodyPr/>
          <a:lstStyle/>
          <a:p>
            <a:fld id="{11963721-0E05-46FF-B4F1-7E7870A784B6}" type="slidenum">
              <a:rPr lang="en-GB" smtClean="0"/>
              <a:t>11</a:t>
            </a:fld>
            <a:endParaRPr lang="en-GB"/>
          </a:p>
        </p:txBody>
      </p:sp>
    </p:spTree>
    <p:extLst>
      <p:ext uri="{BB962C8B-B14F-4D97-AF65-F5344CB8AC3E}">
        <p14:creationId xmlns:p14="http://schemas.microsoft.com/office/powerpoint/2010/main" val="3140116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smtClean="0"/>
              <a:t>This is the price of the same machine in Curry’s.</a:t>
            </a:r>
          </a:p>
          <a:p>
            <a:endParaRPr lang="en-GB" dirty="0" smtClean="0"/>
          </a:p>
        </p:txBody>
      </p:sp>
      <p:sp>
        <p:nvSpPr>
          <p:cNvPr id="4" name="Slide Number Placeholder 3"/>
          <p:cNvSpPr>
            <a:spLocks noGrp="1"/>
          </p:cNvSpPr>
          <p:nvPr>
            <p:ph type="sldNum" sz="quarter" idx="10"/>
          </p:nvPr>
        </p:nvSpPr>
        <p:spPr/>
        <p:txBody>
          <a:bodyPr/>
          <a:lstStyle/>
          <a:p>
            <a:fld id="{11963721-0E05-46FF-B4F1-7E7870A784B6}" type="slidenum">
              <a:rPr lang="en-GB" smtClean="0"/>
              <a:t>12</a:t>
            </a:fld>
            <a:endParaRPr lang="en-GB"/>
          </a:p>
        </p:txBody>
      </p:sp>
    </p:spTree>
    <p:extLst>
      <p:ext uri="{BB962C8B-B14F-4D97-AF65-F5344CB8AC3E}">
        <p14:creationId xmlns:p14="http://schemas.microsoft.com/office/powerpoint/2010/main" val="14586567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E0555D2-CD46-4D6D-B828-7D2BFE131DAD}"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1411922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555D2-CD46-4D6D-B828-7D2BFE131DAD}"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2782007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555D2-CD46-4D6D-B828-7D2BFE131DAD}"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4018193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E0555D2-CD46-4D6D-B828-7D2BFE131DAD}"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38265285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E0555D2-CD46-4D6D-B828-7D2BFE131DAD}" type="datetimeFigureOut">
              <a:rPr lang="en-GB" smtClean="0"/>
              <a:t>29/10/2018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193610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E0555D2-CD46-4D6D-B828-7D2BFE131DAD}" type="datetimeFigureOut">
              <a:rPr lang="en-GB" smtClean="0"/>
              <a:t>29/10/2018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2718284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E0555D2-CD46-4D6D-B828-7D2BFE131DAD}" type="datetimeFigureOut">
              <a:rPr lang="en-GB" smtClean="0"/>
              <a:t>29/10/2018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4213715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E0555D2-CD46-4D6D-B828-7D2BFE131DAD}" type="datetimeFigureOut">
              <a:rPr lang="en-GB" smtClean="0"/>
              <a:t>29/10/2018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13324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0555D2-CD46-4D6D-B828-7D2BFE131DAD}" type="datetimeFigureOut">
              <a:rPr lang="en-GB" smtClean="0"/>
              <a:t>29/10/2018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366374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0555D2-CD46-4D6D-B828-7D2BFE131DAD}" type="datetimeFigureOut">
              <a:rPr lang="en-GB" smtClean="0"/>
              <a:t>29/10/2018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3783949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E0555D2-CD46-4D6D-B828-7D2BFE131DAD}" type="datetimeFigureOut">
              <a:rPr lang="en-GB" smtClean="0"/>
              <a:t>29/10/2018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365E133-B8BA-46F9-9A49-0BBED36AB837}" type="slidenum">
              <a:rPr lang="en-GB" smtClean="0"/>
              <a:t>‹#›</a:t>
            </a:fld>
            <a:endParaRPr lang="en-GB"/>
          </a:p>
        </p:txBody>
      </p:sp>
    </p:spTree>
    <p:extLst>
      <p:ext uri="{BB962C8B-B14F-4D97-AF65-F5344CB8AC3E}">
        <p14:creationId xmlns:p14="http://schemas.microsoft.com/office/powerpoint/2010/main" val="3997266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0555D2-CD46-4D6D-B828-7D2BFE131DAD}" type="datetimeFigureOut">
              <a:rPr lang="en-GB" smtClean="0"/>
              <a:t>29/10/2018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5E133-B8BA-46F9-9A49-0BBED36AB837}" type="slidenum">
              <a:rPr lang="en-GB" smtClean="0"/>
              <a:t>‹#›</a:t>
            </a:fld>
            <a:endParaRPr lang="en-GB"/>
          </a:p>
        </p:txBody>
      </p:sp>
    </p:spTree>
    <p:extLst>
      <p:ext uri="{BB962C8B-B14F-4D97-AF65-F5344CB8AC3E}">
        <p14:creationId xmlns:p14="http://schemas.microsoft.com/office/powerpoint/2010/main" val="3977941627"/>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era.lib.ed.ac.uk/bitstream/handle/1842/15760/CRFR%20Briefing%2081.pdf?sequence=1&amp;isAllowed=y" TargetMode="External"/><Relationship Id="rId7" Type="http://schemas.openxmlformats.org/officeDocument/2006/relationships/hyperlink" Target="https://www.era.lib.ed.ac.uk/bitstream/handle/1842/25787/CRFR%20briefing%2091%20-%20Treanor.pdf?sequence=1&amp;isAllowed=y"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era.lib.ed.ac.uk/bitstream/handle/1842/15762/CRFR%20briefing%2083.pdf?sequence=1&amp;isAllowed=y"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v.scot/Resource/0053/00533606.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education.gov.scot/improvement/documents/sacfi10b-top-tips-for-schools.pdf"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www.parliament.scot/parliamentarybusiness/report.aspx?r=11177&amp;i=101890"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era.lib.ed.ac.uk/bitstream/handle/1842/25787/CRFR%20briefing%2091%20-%20Treanor.pdf?sequence=1&amp;isAllowed=y"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era.lib.ed.ac.uk/bitstream/handle/1842/15762/CRFR%20briefing%2083.pdf?sequence=1&amp;isAllowed=y"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hatworksscotland.ac.uk/wp-content/uploads/2017/09/HWC-outcomes1.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chaiedinburgh.org.uk/new-family-support-advice-service/"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file:///C:\Users\mt49\Downloads\Making_education_equal_for_all%20(1).pdf"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hatworksscotland.ac.uk/wp-content/uploads/2017/08/WWSActionsToPreventAndMitigateChildPovertyAtLocalLevel.pdf"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cpag.org.uk/sites/default/files/CPAG-Scot-WR-impact-families(May18).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1809" y="187940"/>
            <a:ext cx="11710935" cy="668337"/>
          </a:xfrm>
          <a:solidFill>
            <a:schemeClr val="accent6">
              <a:lumMod val="20000"/>
              <a:lumOff val="80000"/>
            </a:schemeClr>
          </a:solidFill>
        </p:spPr>
        <p:txBody>
          <a:bodyPr>
            <a:noAutofit/>
          </a:bodyPr>
          <a:lstStyle/>
          <a:p>
            <a:r>
              <a:rPr lang="en-GB" sz="3200" b="1" dirty="0"/>
              <a:t/>
            </a:r>
            <a:br>
              <a:rPr lang="en-GB" sz="3200" b="1" dirty="0"/>
            </a:br>
            <a:r>
              <a:rPr lang="en-GB" sz="2200" b="1" dirty="0" smtClean="0">
                <a:solidFill>
                  <a:schemeClr val="accent6">
                    <a:lumMod val="75000"/>
                  </a:schemeClr>
                </a:solidFill>
              </a:rPr>
              <a:t>Poverty</a:t>
            </a:r>
            <a:r>
              <a:rPr lang="en-GB" sz="2200" b="1" dirty="0">
                <a:solidFill>
                  <a:schemeClr val="accent6">
                    <a:lumMod val="75000"/>
                  </a:schemeClr>
                </a:solidFill>
              </a:rPr>
              <a:t>, attainment and wellbeing: </a:t>
            </a:r>
            <a:r>
              <a:rPr lang="en-GB" sz="2200" b="1" dirty="0" smtClean="0">
                <a:solidFill>
                  <a:schemeClr val="accent6">
                    <a:lumMod val="75000"/>
                  </a:schemeClr>
                </a:solidFill>
              </a:rPr>
              <a:t>making </a:t>
            </a:r>
            <a:r>
              <a:rPr lang="en-GB" sz="2200" b="1" dirty="0">
                <a:solidFill>
                  <a:schemeClr val="accent6">
                    <a:lumMod val="75000"/>
                  </a:schemeClr>
                </a:solidFill>
              </a:rPr>
              <a:t>a difference to the lives of children and young people. </a:t>
            </a:r>
          </a:p>
        </p:txBody>
      </p:sp>
      <p:sp>
        <p:nvSpPr>
          <p:cNvPr id="3" name="Subtitle 2"/>
          <p:cNvSpPr>
            <a:spLocks noGrp="1"/>
          </p:cNvSpPr>
          <p:nvPr>
            <p:ph type="subTitle" idx="1"/>
          </p:nvPr>
        </p:nvSpPr>
        <p:spPr>
          <a:xfrm>
            <a:off x="211809" y="916906"/>
            <a:ext cx="5706470" cy="2865821"/>
          </a:xfrm>
          <a:solidFill>
            <a:schemeClr val="accent1">
              <a:lumMod val="60000"/>
              <a:lumOff val="40000"/>
            </a:schemeClr>
          </a:solidFill>
        </p:spPr>
        <p:txBody>
          <a:bodyPr>
            <a:normAutofit lnSpcReduction="10000"/>
          </a:bodyPr>
          <a:lstStyle/>
          <a:p>
            <a:pPr algn="l"/>
            <a:endParaRPr lang="en-GB" b="1" dirty="0" smtClean="0"/>
          </a:p>
          <a:p>
            <a:r>
              <a:rPr lang="en-GB" sz="2800" b="1" dirty="0" smtClean="0"/>
              <a:t>Tackling child poverty locally</a:t>
            </a:r>
          </a:p>
          <a:p>
            <a:endParaRPr lang="en-GB" b="1" dirty="0" smtClean="0"/>
          </a:p>
          <a:p>
            <a:r>
              <a:rPr lang="en-GB" sz="1800" b="1" dirty="0" smtClean="0"/>
              <a:t>Dr Morag Treanor</a:t>
            </a:r>
          </a:p>
          <a:p>
            <a:r>
              <a:rPr lang="en-GB" sz="1800" b="1" dirty="0" smtClean="0"/>
              <a:t>University of Stirling</a:t>
            </a:r>
          </a:p>
          <a:p>
            <a:r>
              <a:rPr lang="en-GB" sz="1800" b="1" dirty="0" smtClean="0"/>
              <a:t>SUII Seminar Series, Glasgow</a:t>
            </a:r>
          </a:p>
          <a:p>
            <a:r>
              <a:rPr lang="en-GB" sz="1800" b="1" dirty="0" smtClean="0"/>
              <a:t> 22 October 2018</a:t>
            </a:r>
            <a:endParaRPr lang="en-GB" sz="1800" b="1" dirty="0"/>
          </a:p>
        </p:txBody>
      </p:sp>
      <p:pic>
        <p:nvPicPr>
          <p:cNvPr id="5" name="Picture 4">
            <a:hlinkClick r:id="rId3"/>
          </p:cNvPr>
          <p:cNvPicPr>
            <a:picLocks noChangeAspect="1"/>
          </p:cNvPicPr>
          <p:nvPr/>
        </p:nvPicPr>
        <p:blipFill>
          <a:blip r:embed="rId4"/>
          <a:stretch>
            <a:fillRect/>
          </a:stretch>
        </p:blipFill>
        <p:spPr>
          <a:xfrm>
            <a:off x="6020338" y="916906"/>
            <a:ext cx="5902405" cy="2865822"/>
          </a:xfrm>
          <a:prstGeom prst="rect">
            <a:avLst/>
          </a:prstGeom>
        </p:spPr>
      </p:pic>
      <p:pic>
        <p:nvPicPr>
          <p:cNvPr id="6" name="Picture 5">
            <a:hlinkClick r:id="rId5"/>
          </p:cNvPr>
          <p:cNvPicPr>
            <a:picLocks noChangeAspect="1"/>
          </p:cNvPicPr>
          <p:nvPr/>
        </p:nvPicPr>
        <p:blipFill>
          <a:blip r:embed="rId6"/>
          <a:stretch>
            <a:fillRect/>
          </a:stretch>
        </p:blipFill>
        <p:spPr>
          <a:xfrm>
            <a:off x="6020338" y="3881858"/>
            <a:ext cx="5902405" cy="2891882"/>
          </a:xfrm>
          <a:prstGeom prst="rect">
            <a:avLst/>
          </a:prstGeom>
        </p:spPr>
      </p:pic>
      <p:pic>
        <p:nvPicPr>
          <p:cNvPr id="4" name="Picture 3">
            <a:hlinkClick r:id="rId7"/>
          </p:cNvPr>
          <p:cNvPicPr>
            <a:picLocks noChangeAspect="1"/>
          </p:cNvPicPr>
          <p:nvPr/>
        </p:nvPicPr>
        <p:blipFill>
          <a:blip r:embed="rId8"/>
          <a:stretch>
            <a:fillRect/>
          </a:stretch>
        </p:blipFill>
        <p:spPr>
          <a:xfrm>
            <a:off x="211809" y="3881859"/>
            <a:ext cx="5706470" cy="2893380"/>
          </a:xfrm>
          <a:prstGeom prst="rect">
            <a:avLst/>
          </a:prstGeom>
        </p:spPr>
      </p:pic>
    </p:spTree>
    <p:extLst>
      <p:ext uri="{BB962C8B-B14F-4D97-AF65-F5344CB8AC3E}">
        <p14:creationId xmlns:p14="http://schemas.microsoft.com/office/powerpoint/2010/main" val="402709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1"/>
            <a:ext cx="12192000" cy="6858000"/>
          </a:xfrm>
          <a:prstGeom prst="rect">
            <a:avLst/>
          </a:prstGeom>
        </p:spPr>
      </p:pic>
      <p:sp>
        <p:nvSpPr>
          <p:cNvPr id="3" name="Oval 2"/>
          <p:cNvSpPr/>
          <p:nvPr/>
        </p:nvSpPr>
        <p:spPr>
          <a:xfrm>
            <a:off x="5868139" y="417251"/>
            <a:ext cx="932155" cy="209513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rot="5400000">
            <a:off x="8303580" y="5108694"/>
            <a:ext cx="825628" cy="2826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5668346" y="3711707"/>
            <a:ext cx="1964488" cy="1569660"/>
          </a:xfrm>
          <a:prstGeom prst="rect">
            <a:avLst/>
          </a:prstGeom>
          <a:noFill/>
        </p:spPr>
        <p:txBody>
          <a:bodyPr wrap="square" rtlCol="0">
            <a:spAutoFit/>
          </a:bodyPr>
          <a:lstStyle/>
          <a:p>
            <a:r>
              <a:rPr lang="en-GB" sz="2400" b="1" dirty="0" smtClean="0">
                <a:solidFill>
                  <a:schemeClr val="accent3">
                    <a:lumMod val="75000"/>
                  </a:schemeClr>
                </a:solidFill>
              </a:rPr>
              <a:t>11% increase between April &amp; August 2017</a:t>
            </a:r>
            <a:endParaRPr lang="en-GB" sz="2400" b="1" dirty="0">
              <a:solidFill>
                <a:schemeClr val="accent3">
                  <a:lumMod val="75000"/>
                </a:schemeClr>
              </a:solidFill>
            </a:endParaRPr>
          </a:p>
        </p:txBody>
      </p:sp>
      <p:sp>
        <p:nvSpPr>
          <p:cNvPr id="6" name="TextBox 5"/>
          <p:cNvSpPr txBox="1"/>
          <p:nvPr/>
        </p:nvSpPr>
        <p:spPr>
          <a:xfrm>
            <a:off x="10866269" y="5459767"/>
            <a:ext cx="1127464" cy="369332"/>
          </a:xfrm>
          <a:prstGeom prst="rect">
            <a:avLst/>
          </a:prstGeom>
          <a:noFill/>
          <a:ln w="57150">
            <a:solidFill>
              <a:schemeClr val="accent3">
                <a:lumMod val="75000"/>
              </a:schemeClr>
            </a:solidFill>
          </a:ln>
        </p:spPr>
        <p:txBody>
          <a:bodyPr wrap="square" rtlCol="0">
            <a:spAutoFit/>
          </a:bodyPr>
          <a:lstStyle/>
          <a:p>
            <a:r>
              <a:rPr lang="en-GB" dirty="0" smtClean="0"/>
              <a:t>=£</a:t>
            </a:r>
            <a:r>
              <a:rPr lang="en-GB" dirty="0" smtClean="0">
                <a:solidFill>
                  <a:schemeClr val="accent1">
                    <a:lumMod val="75000"/>
                  </a:schemeClr>
                </a:solidFill>
              </a:rPr>
              <a:t>739.44</a:t>
            </a:r>
            <a:endParaRPr lang="en-GB" dirty="0">
              <a:solidFill>
                <a:schemeClr val="accent1">
                  <a:lumMod val="75000"/>
                </a:schemeClr>
              </a:solidFill>
            </a:endParaRPr>
          </a:p>
        </p:txBody>
      </p:sp>
      <p:sp>
        <p:nvSpPr>
          <p:cNvPr id="7" name="TextBox 6"/>
          <p:cNvSpPr txBox="1"/>
          <p:nvPr/>
        </p:nvSpPr>
        <p:spPr>
          <a:xfrm>
            <a:off x="10493406" y="6269114"/>
            <a:ext cx="1404152" cy="369332"/>
          </a:xfrm>
          <a:prstGeom prst="rect">
            <a:avLst/>
          </a:prstGeom>
          <a:noFill/>
          <a:ln w="57150">
            <a:solidFill>
              <a:schemeClr val="accent3">
                <a:lumMod val="75000"/>
              </a:schemeClr>
            </a:solidFill>
          </a:ln>
        </p:spPr>
        <p:txBody>
          <a:bodyPr wrap="square" rtlCol="0">
            <a:spAutoFit/>
          </a:bodyPr>
          <a:lstStyle/>
          <a:p>
            <a:r>
              <a:rPr lang="en-GB" dirty="0" smtClean="0"/>
              <a:t>=£</a:t>
            </a:r>
            <a:r>
              <a:rPr lang="en-GB" dirty="0" smtClean="0">
                <a:solidFill>
                  <a:schemeClr val="accent1">
                    <a:lumMod val="75000"/>
                  </a:schemeClr>
                </a:solidFill>
              </a:rPr>
              <a:t>2299.44</a:t>
            </a:r>
            <a:endParaRPr lang="en-GB" dirty="0">
              <a:solidFill>
                <a:schemeClr val="accent1">
                  <a:lumMod val="75000"/>
                </a:schemeClr>
              </a:solidFill>
            </a:endParaRPr>
          </a:p>
        </p:txBody>
      </p:sp>
    </p:spTree>
    <p:extLst>
      <p:ext uri="{BB962C8B-B14F-4D97-AF65-F5344CB8AC3E}">
        <p14:creationId xmlns:p14="http://schemas.microsoft.com/office/powerpoint/2010/main" val="217523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09448" y="144896"/>
            <a:ext cx="8082287" cy="6781800"/>
          </a:xfrm>
          <a:prstGeom prst="rect">
            <a:avLst/>
          </a:prstGeom>
        </p:spPr>
      </p:pic>
      <p:sp>
        <p:nvSpPr>
          <p:cNvPr id="3" name="TextBox 2"/>
          <p:cNvSpPr txBox="1"/>
          <p:nvPr/>
        </p:nvSpPr>
        <p:spPr>
          <a:xfrm>
            <a:off x="10147818" y="0"/>
            <a:ext cx="1964488" cy="1938992"/>
          </a:xfrm>
          <a:prstGeom prst="rect">
            <a:avLst/>
          </a:prstGeom>
          <a:noFill/>
        </p:spPr>
        <p:txBody>
          <a:bodyPr wrap="square" rtlCol="0">
            <a:spAutoFit/>
          </a:bodyPr>
          <a:lstStyle/>
          <a:p>
            <a:r>
              <a:rPr lang="en-GB" sz="2400" b="1" dirty="0" smtClean="0">
                <a:solidFill>
                  <a:schemeClr val="accent3">
                    <a:lumMod val="75000"/>
                  </a:schemeClr>
                </a:solidFill>
              </a:rPr>
              <a:t>A further 5% increase between August 2017 &amp; April 2018</a:t>
            </a:r>
            <a:endParaRPr lang="en-GB" sz="2400" b="1" dirty="0">
              <a:solidFill>
                <a:schemeClr val="accent3">
                  <a:lumMod val="75000"/>
                </a:schemeClr>
              </a:solidFill>
            </a:endParaRPr>
          </a:p>
        </p:txBody>
      </p:sp>
      <p:sp>
        <p:nvSpPr>
          <p:cNvPr id="4" name="Oval 3"/>
          <p:cNvSpPr/>
          <p:nvPr/>
        </p:nvSpPr>
        <p:spPr>
          <a:xfrm>
            <a:off x="5118437" y="856648"/>
            <a:ext cx="932155" cy="143051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rot="5400000">
            <a:off x="7271014" y="5282933"/>
            <a:ext cx="461547" cy="192726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9929674" y="4708997"/>
            <a:ext cx="1127464" cy="369332"/>
          </a:xfrm>
          <a:prstGeom prst="rect">
            <a:avLst/>
          </a:prstGeom>
          <a:noFill/>
          <a:ln w="57150">
            <a:solidFill>
              <a:schemeClr val="accent3">
                <a:lumMod val="75000"/>
              </a:schemeClr>
            </a:solidFill>
          </a:ln>
        </p:spPr>
        <p:txBody>
          <a:bodyPr wrap="square" rtlCol="0">
            <a:spAutoFit/>
          </a:bodyPr>
          <a:lstStyle/>
          <a:p>
            <a:r>
              <a:rPr lang="en-GB" dirty="0" smtClean="0">
                <a:solidFill>
                  <a:schemeClr val="accent1">
                    <a:lumMod val="75000"/>
                  </a:schemeClr>
                </a:solidFill>
              </a:rPr>
              <a:t>=£765.96</a:t>
            </a:r>
            <a:endParaRPr lang="en-GB" dirty="0">
              <a:solidFill>
                <a:schemeClr val="accent1">
                  <a:lumMod val="75000"/>
                </a:schemeClr>
              </a:solidFill>
            </a:endParaRPr>
          </a:p>
        </p:txBody>
      </p:sp>
      <p:sp>
        <p:nvSpPr>
          <p:cNvPr id="7" name="TextBox 6"/>
          <p:cNvSpPr txBox="1"/>
          <p:nvPr/>
        </p:nvSpPr>
        <p:spPr>
          <a:xfrm>
            <a:off x="9929674" y="6133761"/>
            <a:ext cx="1404152" cy="369332"/>
          </a:xfrm>
          <a:prstGeom prst="rect">
            <a:avLst/>
          </a:prstGeom>
          <a:noFill/>
          <a:ln w="57150">
            <a:solidFill>
              <a:schemeClr val="accent3">
                <a:lumMod val="75000"/>
              </a:schemeClr>
            </a:solidFill>
          </a:ln>
        </p:spPr>
        <p:txBody>
          <a:bodyPr wrap="square" rtlCol="0">
            <a:spAutoFit/>
          </a:bodyPr>
          <a:lstStyle/>
          <a:p>
            <a:r>
              <a:rPr lang="en-GB" dirty="0" smtClean="0">
                <a:solidFill>
                  <a:schemeClr val="accent1">
                    <a:lumMod val="75000"/>
                  </a:schemeClr>
                </a:solidFill>
              </a:rPr>
              <a:t>=£2403.96</a:t>
            </a:r>
            <a:endParaRPr lang="en-GB" dirty="0">
              <a:solidFill>
                <a:schemeClr val="accent1">
                  <a:lumMod val="75000"/>
                </a:schemeClr>
              </a:solidFill>
            </a:endParaRPr>
          </a:p>
        </p:txBody>
      </p:sp>
    </p:spTree>
    <p:extLst>
      <p:ext uri="{BB962C8B-B14F-4D97-AF65-F5344CB8AC3E}">
        <p14:creationId xmlns:p14="http://schemas.microsoft.com/office/powerpoint/2010/main" val="170044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972152"/>
            <a:ext cx="12141043" cy="5407843"/>
          </a:xfrm>
          <a:prstGeom prst="rect">
            <a:avLst/>
          </a:prstGeom>
        </p:spPr>
      </p:pic>
      <p:sp>
        <p:nvSpPr>
          <p:cNvPr id="5" name="Oval 4"/>
          <p:cNvSpPr/>
          <p:nvPr/>
        </p:nvSpPr>
        <p:spPr>
          <a:xfrm rot="5400000">
            <a:off x="10257508" y="430815"/>
            <a:ext cx="825628" cy="282605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622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680" y="644892"/>
            <a:ext cx="12123320" cy="4427421"/>
          </a:xfrm>
          <a:prstGeom prst="rect">
            <a:avLst/>
          </a:prstGeom>
        </p:spPr>
      </p:pic>
      <p:sp>
        <p:nvSpPr>
          <p:cNvPr id="3" name="Oval 2"/>
          <p:cNvSpPr/>
          <p:nvPr/>
        </p:nvSpPr>
        <p:spPr>
          <a:xfrm>
            <a:off x="1407033" y="3562920"/>
            <a:ext cx="1526959" cy="710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p:cNvSpPr/>
          <p:nvPr/>
        </p:nvSpPr>
        <p:spPr>
          <a:xfrm>
            <a:off x="5366860" y="3465063"/>
            <a:ext cx="1526959" cy="710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9402419" y="3511585"/>
            <a:ext cx="1526959" cy="71021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675545" y="5414631"/>
            <a:ext cx="10830757" cy="830997"/>
          </a:xfrm>
          <a:prstGeom prst="rect">
            <a:avLst/>
          </a:prstGeom>
          <a:solidFill>
            <a:srgbClr val="00B050"/>
          </a:solidFill>
        </p:spPr>
        <p:txBody>
          <a:bodyPr wrap="square" rtlCol="0">
            <a:spAutoFit/>
          </a:bodyPr>
          <a:lstStyle/>
          <a:p>
            <a:r>
              <a:rPr lang="en-GB" sz="2400" b="1" dirty="0" smtClean="0"/>
              <a:t>POOR FAMILIES ARE PAYING 10 TIMES MORE FOR A WASHING MACHINE THAN YOU OR I BECAUSE THEY CAN’T LAY THEIR HANDS ON £250.</a:t>
            </a:r>
            <a:endParaRPr lang="en-GB" sz="2400" b="1" dirty="0"/>
          </a:p>
        </p:txBody>
      </p:sp>
    </p:spTree>
    <p:extLst>
      <p:ext uri="{BB962C8B-B14F-4D97-AF65-F5344CB8AC3E}">
        <p14:creationId xmlns:p14="http://schemas.microsoft.com/office/powerpoint/2010/main" val="368310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solidFill>
                  <a:schemeClr val="accent6">
                    <a:lumMod val="75000"/>
                  </a:schemeClr>
                </a:solidFill>
              </a:rPr>
              <a:t>4.	What’s different in Scotland</a:t>
            </a:r>
            <a:r>
              <a:rPr lang="en-GB" dirty="0" smtClean="0"/>
              <a:t/>
            </a:r>
            <a:br>
              <a:rPr lang="en-GB" dirty="0" smtClean="0"/>
            </a:br>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21936745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3" y="0"/>
            <a:ext cx="8596668" cy="801950"/>
          </a:xfrm>
        </p:spPr>
        <p:txBody>
          <a:bodyPr>
            <a:normAutofit/>
          </a:bodyPr>
          <a:lstStyle/>
          <a:p>
            <a:r>
              <a:rPr lang="en-GB" sz="4000" dirty="0">
                <a:solidFill>
                  <a:schemeClr val="accent6">
                    <a:lumMod val="75000"/>
                  </a:schemeClr>
                </a:solidFill>
                <a:latin typeface="+mn-lt"/>
                <a:ea typeface="+mn-ea"/>
                <a:cs typeface="+mn-cs"/>
              </a:rPr>
              <a:t>Child Poverty Act 2017  – Delivery Plans</a:t>
            </a:r>
          </a:p>
        </p:txBody>
      </p:sp>
      <p:sp>
        <p:nvSpPr>
          <p:cNvPr id="3" name="Content Placeholder 2"/>
          <p:cNvSpPr>
            <a:spLocks noGrp="1"/>
          </p:cNvSpPr>
          <p:nvPr>
            <p:ph idx="1"/>
          </p:nvPr>
        </p:nvSpPr>
        <p:spPr>
          <a:xfrm>
            <a:off x="417250" y="719091"/>
            <a:ext cx="11041625" cy="6010183"/>
          </a:xfrm>
        </p:spPr>
        <p:txBody>
          <a:bodyPr>
            <a:normAutofit fontScale="92500"/>
          </a:bodyPr>
          <a:lstStyle/>
          <a:p>
            <a:r>
              <a:rPr lang="en-GB" sz="2100" dirty="0" smtClean="0">
                <a:solidFill>
                  <a:schemeClr val="accent1">
                    <a:lumMod val="75000"/>
                  </a:schemeClr>
                </a:solidFill>
              </a:rPr>
              <a:t>The </a:t>
            </a:r>
            <a:r>
              <a:rPr lang="en-GB" sz="2100" dirty="0">
                <a:solidFill>
                  <a:schemeClr val="accent1">
                    <a:lumMod val="75000"/>
                  </a:schemeClr>
                </a:solidFill>
              </a:rPr>
              <a:t>Act requires the Scottish Government to produce three Delivery Plans over the period to March </a:t>
            </a:r>
            <a:r>
              <a:rPr lang="en-GB" sz="2100" dirty="0" smtClean="0">
                <a:solidFill>
                  <a:schemeClr val="accent1">
                    <a:lumMod val="75000"/>
                  </a:schemeClr>
                </a:solidFill>
              </a:rPr>
              <a:t>2031</a:t>
            </a:r>
          </a:p>
          <a:p>
            <a:r>
              <a:rPr lang="en-GB" sz="2100" dirty="0" smtClean="0">
                <a:solidFill>
                  <a:schemeClr val="accent1">
                    <a:lumMod val="75000"/>
                  </a:schemeClr>
                </a:solidFill>
              </a:rPr>
              <a:t>In </a:t>
            </a:r>
            <a:r>
              <a:rPr lang="en-GB" sz="2100" dirty="0">
                <a:solidFill>
                  <a:schemeClr val="accent1">
                    <a:lumMod val="75000"/>
                  </a:schemeClr>
                </a:solidFill>
              </a:rPr>
              <a:t>preparing a delivery plan, the Scottish Ministers must, in particular, consider what (if any) measures they ought to take in relation to— </a:t>
            </a:r>
          </a:p>
          <a:p>
            <a:pPr lvl="1"/>
            <a:r>
              <a:rPr lang="en-GB" sz="1900" dirty="0">
                <a:solidFill>
                  <a:schemeClr val="accent1">
                    <a:lumMod val="75000"/>
                  </a:schemeClr>
                </a:solidFill>
              </a:rPr>
              <a:t>the </a:t>
            </a:r>
            <a:r>
              <a:rPr lang="en-GB" sz="1900" dirty="0">
                <a:solidFill>
                  <a:schemeClr val="accent5"/>
                </a:solidFill>
              </a:rPr>
              <a:t>provision of financial support </a:t>
            </a:r>
            <a:r>
              <a:rPr lang="en-GB" sz="1900" dirty="0">
                <a:solidFill>
                  <a:schemeClr val="accent1">
                    <a:lumMod val="75000"/>
                  </a:schemeClr>
                </a:solidFill>
              </a:rPr>
              <a:t>for children and </a:t>
            </a:r>
            <a:r>
              <a:rPr lang="en-GB" sz="1900" dirty="0" smtClean="0">
                <a:solidFill>
                  <a:schemeClr val="accent1">
                    <a:lumMod val="75000"/>
                  </a:schemeClr>
                </a:solidFill>
              </a:rPr>
              <a:t>parents </a:t>
            </a:r>
            <a:endParaRPr lang="en-GB" sz="1900" dirty="0">
              <a:solidFill>
                <a:schemeClr val="accent1">
                  <a:lumMod val="75000"/>
                </a:schemeClr>
              </a:solidFill>
            </a:endParaRPr>
          </a:p>
          <a:p>
            <a:pPr lvl="1"/>
            <a:r>
              <a:rPr lang="en-GB" sz="1900" dirty="0">
                <a:solidFill>
                  <a:schemeClr val="accent1">
                    <a:lumMod val="75000"/>
                  </a:schemeClr>
                </a:solidFill>
              </a:rPr>
              <a:t>supporting local authorities to consider the </a:t>
            </a:r>
            <a:r>
              <a:rPr lang="en-GB" sz="1900" dirty="0">
                <a:solidFill>
                  <a:schemeClr val="accent5"/>
                </a:solidFill>
              </a:rPr>
              <a:t>automatic payment of benefits and support, </a:t>
            </a:r>
          </a:p>
          <a:p>
            <a:pPr lvl="1"/>
            <a:r>
              <a:rPr lang="en-GB" sz="1900" dirty="0">
                <a:solidFill>
                  <a:schemeClr val="accent1">
                    <a:lumMod val="75000"/>
                  </a:schemeClr>
                </a:solidFill>
              </a:rPr>
              <a:t>the provision and accessibility of information, advice and assistance to parents in relation to— </a:t>
            </a:r>
          </a:p>
          <a:p>
            <a:pPr lvl="2"/>
            <a:r>
              <a:rPr lang="en-GB" sz="1700" dirty="0">
                <a:solidFill>
                  <a:schemeClr val="accent5"/>
                </a:solidFill>
              </a:rPr>
              <a:t>social security </a:t>
            </a:r>
            <a:r>
              <a:rPr lang="en-GB" sz="1700" dirty="0" smtClean="0">
                <a:solidFill>
                  <a:schemeClr val="accent5"/>
                </a:solidFill>
              </a:rPr>
              <a:t>matters </a:t>
            </a:r>
            <a:endParaRPr lang="en-GB" sz="1700" dirty="0">
              <a:solidFill>
                <a:schemeClr val="accent5"/>
              </a:solidFill>
            </a:endParaRPr>
          </a:p>
          <a:p>
            <a:pPr lvl="2"/>
            <a:r>
              <a:rPr lang="en-GB" sz="1700" dirty="0">
                <a:solidFill>
                  <a:schemeClr val="accent5"/>
                </a:solidFill>
              </a:rPr>
              <a:t>income </a:t>
            </a:r>
            <a:r>
              <a:rPr lang="en-GB" sz="1700" dirty="0" smtClean="0">
                <a:solidFill>
                  <a:schemeClr val="accent5"/>
                </a:solidFill>
              </a:rPr>
              <a:t>maximisation </a:t>
            </a:r>
            <a:endParaRPr lang="en-GB" sz="1700" dirty="0">
              <a:solidFill>
                <a:schemeClr val="accent5"/>
              </a:solidFill>
            </a:endParaRPr>
          </a:p>
          <a:p>
            <a:pPr lvl="2"/>
            <a:r>
              <a:rPr lang="en-GB" sz="1700" dirty="0">
                <a:solidFill>
                  <a:schemeClr val="accent5"/>
                </a:solidFill>
              </a:rPr>
              <a:t>financial </a:t>
            </a:r>
            <a:r>
              <a:rPr lang="en-GB" sz="1700" dirty="0" smtClean="0">
                <a:solidFill>
                  <a:schemeClr val="accent5"/>
                </a:solidFill>
              </a:rPr>
              <a:t>support </a:t>
            </a:r>
            <a:endParaRPr lang="en-GB" sz="1700" dirty="0">
              <a:solidFill>
                <a:schemeClr val="accent5"/>
              </a:solidFill>
            </a:endParaRPr>
          </a:p>
          <a:p>
            <a:pPr lvl="1"/>
            <a:r>
              <a:rPr lang="en-GB" sz="1900" dirty="0" smtClean="0">
                <a:solidFill>
                  <a:schemeClr val="accent5"/>
                </a:solidFill>
              </a:rPr>
              <a:t>education</a:t>
            </a:r>
            <a:r>
              <a:rPr lang="en-GB" sz="1900" dirty="0" smtClean="0">
                <a:solidFill>
                  <a:schemeClr val="accent1">
                    <a:lumMod val="75000"/>
                  </a:schemeClr>
                </a:solidFill>
              </a:rPr>
              <a:t> </a:t>
            </a:r>
            <a:endParaRPr lang="en-GB" sz="1900" dirty="0">
              <a:solidFill>
                <a:schemeClr val="accent1">
                  <a:lumMod val="75000"/>
                </a:schemeClr>
              </a:solidFill>
            </a:endParaRPr>
          </a:p>
          <a:p>
            <a:pPr lvl="1"/>
            <a:r>
              <a:rPr lang="en-GB" sz="1900" dirty="0">
                <a:solidFill>
                  <a:schemeClr val="accent1">
                    <a:lumMod val="75000"/>
                  </a:schemeClr>
                </a:solidFill>
              </a:rPr>
              <a:t>the availability and affordability of </a:t>
            </a:r>
            <a:r>
              <a:rPr lang="en-GB" sz="1900" dirty="0" smtClean="0">
                <a:solidFill>
                  <a:schemeClr val="accent1">
                    <a:lumMod val="75000"/>
                  </a:schemeClr>
                </a:solidFill>
              </a:rPr>
              <a:t>housing </a:t>
            </a:r>
            <a:endParaRPr lang="en-GB" sz="1900" dirty="0">
              <a:solidFill>
                <a:schemeClr val="accent1">
                  <a:lumMod val="75000"/>
                </a:schemeClr>
              </a:solidFill>
            </a:endParaRPr>
          </a:p>
          <a:p>
            <a:pPr lvl="1"/>
            <a:r>
              <a:rPr lang="en-GB" sz="1900" dirty="0">
                <a:solidFill>
                  <a:schemeClr val="accent1">
                    <a:lumMod val="75000"/>
                  </a:schemeClr>
                </a:solidFill>
              </a:rPr>
              <a:t>the </a:t>
            </a:r>
            <a:r>
              <a:rPr lang="en-GB" sz="1900" dirty="0">
                <a:solidFill>
                  <a:schemeClr val="accent5"/>
                </a:solidFill>
              </a:rPr>
              <a:t>availability and affordability of </a:t>
            </a:r>
            <a:r>
              <a:rPr lang="en-GB" sz="1900" dirty="0" smtClean="0">
                <a:solidFill>
                  <a:schemeClr val="accent5"/>
                </a:solidFill>
              </a:rPr>
              <a:t>childcare </a:t>
            </a:r>
            <a:endParaRPr lang="en-GB" sz="1900" dirty="0">
              <a:solidFill>
                <a:schemeClr val="accent5"/>
              </a:solidFill>
            </a:endParaRPr>
          </a:p>
          <a:p>
            <a:pPr lvl="1"/>
            <a:r>
              <a:rPr lang="en-GB" sz="1900" dirty="0">
                <a:solidFill>
                  <a:schemeClr val="accent1">
                    <a:lumMod val="75000"/>
                  </a:schemeClr>
                </a:solidFill>
              </a:rPr>
              <a:t>the facilitation of the </a:t>
            </a:r>
            <a:r>
              <a:rPr lang="en-GB" sz="1900" dirty="0" smtClean="0">
                <a:solidFill>
                  <a:schemeClr val="accent1">
                    <a:lumMod val="75000"/>
                  </a:schemeClr>
                </a:solidFill>
              </a:rPr>
              <a:t>employment </a:t>
            </a:r>
            <a:r>
              <a:rPr lang="en-GB" sz="1900" dirty="0">
                <a:solidFill>
                  <a:schemeClr val="accent1">
                    <a:lumMod val="75000"/>
                  </a:schemeClr>
                </a:solidFill>
              </a:rPr>
              <a:t>and of the development of the </a:t>
            </a:r>
            <a:r>
              <a:rPr lang="en-GB" sz="1900" dirty="0" smtClean="0">
                <a:solidFill>
                  <a:schemeClr val="accent1">
                    <a:lumMod val="75000"/>
                  </a:schemeClr>
                </a:solidFill>
              </a:rPr>
              <a:t>skills </a:t>
            </a:r>
            <a:r>
              <a:rPr lang="en-GB" sz="1900" dirty="0">
                <a:solidFill>
                  <a:schemeClr val="accent1">
                    <a:lumMod val="75000"/>
                  </a:schemeClr>
                </a:solidFill>
              </a:rPr>
              <a:t>of </a:t>
            </a:r>
            <a:r>
              <a:rPr lang="en-GB" sz="1900" dirty="0" smtClean="0">
                <a:solidFill>
                  <a:schemeClr val="accent1">
                    <a:lumMod val="75000"/>
                  </a:schemeClr>
                </a:solidFill>
              </a:rPr>
              <a:t>parents </a:t>
            </a:r>
            <a:endParaRPr lang="en-GB" sz="1900" dirty="0">
              <a:solidFill>
                <a:schemeClr val="accent1">
                  <a:lumMod val="75000"/>
                </a:schemeClr>
              </a:solidFill>
            </a:endParaRPr>
          </a:p>
          <a:p>
            <a:pPr lvl="1"/>
            <a:r>
              <a:rPr lang="en-GB" sz="1900" dirty="0">
                <a:solidFill>
                  <a:schemeClr val="accent1">
                    <a:lumMod val="75000"/>
                  </a:schemeClr>
                </a:solidFill>
              </a:rPr>
              <a:t>physical and mental </a:t>
            </a:r>
            <a:r>
              <a:rPr lang="en-GB" sz="1900" dirty="0" smtClean="0">
                <a:solidFill>
                  <a:schemeClr val="accent1">
                    <a:lumMod val="75000"/>
                  </a:schemeClr>
                </a:solidFill>
              </a:rPr>
              <a:t>health </a:t>
            </a:r>
          </a:p>
          <a:p>
            <a:pPr lvl="1"/>
            <a:r>
              <a:rPr lang="en-GB" sz="1900" dirty="0">
                <a:solidFill>
                  <a:schemeClr val="accent1">
                    <a:lumMod val="75000"/>
                  </a:schemeClr>
                </a:solidFill>
              </a:rPr>
              <a:t>c</a:t>
            </a:r>
            <a:r>
              <a:rPr lang="en-GB" sz="1900" dirty="0" smtClean="0">
                <a:solidFill>
                  <a:schemeClr val="accent1">
                    <a:lumMod val="75000"/>
                  </a:schemeClr>
                </a:solidFill>
              </a:rPr>
              <a:t>hildren living in lone-parent households</a:t>
            </a:r>
          </a:p>
          <a:p>
            <a:pPr lvl="1"/>
            <a:r>
              <a:rPr lang="en-GB" sz="1900" dirty="0">
                <a:solidFill>
                  <a:schemeClr val="accent1">
                    <a:lumMod val="75000"/>
                  </a:schemeClr>
                </a:solidFill>
              </a:rPr>
              <a:t>consulting, amongst others, such persons and organisations working with </a:t>
            </a:r>
            <a:r>
              <a:rPr lang="en-GB" sz="1900" dirty="0" smtClean="0">
                <a:solidFill>
                  <a:schemeClr val="accent1">
                    <a:lumMod val="75000"/>
                  </a:schemeClr>
                </a:solidFill>
              </a:rPr>
              <a:t>or representing </a:t>
            </a:r>
            <a:r>
              <a:rPr lang="en-GB" sz="1900" dirty="0">
                <a:solidFill>
                  <a:schemeClr val="accent1">
                    <a:lumMod val="75000"/>
                  </a:schemeClr>
                </a:solidFill>
              </a:rPr>
              <a:t>parents.</a:t>
            </a:r>
          </a:p>
          <a:p>
            <a:pPr lvl="0"/>
            <a:r>
              <a:rPr lang="en-GB" sz="2100" dirty="0" smtClean="0">
                <a:solidFill>
                  <a:schemeClr val="accent1">
                    <a:lumMod val="75000"/>
                  </a:schemeClr>
                </a:solidFill>
              </a:rPr>
              <a:t>A </a:t>
            </a:r>
            <a:r>
              <a:rPr lang="en-GB" sz="2100" dirty="0">
                <a:solidFill>
                  <a:schemeClr val="accent1">
                    <a:lumMod val="75000"/>
                  </a:schemeClr>
                </a:solidFill>
              </a:rPr>
              <a:t>delivery plan must, in particular, set out whether, during the period of the plan for the purpose of meeting the child poverty targets, the Scottish Ministers intend to bring forward legislation to exercise the power provided for in section 24 of the Scotland Act 2016 (discretionary payments: top-up of reserved benefits</a:t>
            </a:r>
            <a:r>
              <a:rPr lang="en-GB" sz="2100" dirty="0" smtClean="0">
                <a:solidFill>
                  <a:schemeClr val="accent1">
                    <a:lumMod val="75000"/>
                  </a:schemeClr>
                </a:solidFill>
              </a:rPr>
              <a:t>)</a:t>
            </a:r>
            <a:endParaRPr lang="en-GB" sz="2100" dirty="0">
              <a:solidFill>
                <a:schemeClr val="accent1">
                  <a:lumMod val="75000"/>
                </a:schemeClr>
              </a:solidFill>
            </a:endParaRPr>
          </a:p>
        </p:txBody>
      </p:sp>
    </p:spTree>
    <p:extLst>
      <p:ext uri="{BB962C8B-B14F-4D97-AF65-F5344CB8AC3E}">
        <p14:creationId xmlns:p14="http://schemas.microsoft.com/office/powerpoint/2010/main" val="93805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fade">
                                      <p:cBhvr>
                                        <p:cTn id="44" dur="500"/>
                                        <p:tgtEl>
                                          <p:spTgt spid="3">
                                            <p:txEl>
                                              <p:pRg st="9" end="9"/>
                                            </p:txEl>
                                          </p:spTgt>
                                        </p:tgtEl>
                                      </p:cBhvr>
                                    </p:animEffect>
                                  </p:childTnLst>
                                </p:cTn>
                              </p:par>
                              <p:par>
                                <p:cTn id="45" presetID="10" presetClass="entr" presetSubtype="0"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500"/>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1" end="11"/>
                                            </p:txEl>
                                          </p:spTgt>
                                        </p:tgtEl>
                                        <p:attrNameLst>
                                          <p:attrName>style.visibility</p:attrName>
                                        </p:attrNameLst>
                                      </p:cBhvr>
                                      <p:to>
                                        <p:strVal val="visible"/>
                                      </p:to>
                                    </p:set>
                                    <p:animEffect transition="in" filter="fade">
                                      <p:cBhvr>
                                        <p:cTn id="52" dur="500"/>
                                        <p:tgtEl>
                                          <p:spTgt spid="3">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2" end="12"/>
                                            </p:txEl>
                                          </p:spTgt>
                                        </p:tgtEl>
                                        <p:attrNameLst>
                                          <p:attrName>style.visibility</p:attrName>
                                        </p:attrNameLst>
                                      </p:cBhvr>
                                      <p:to>
                                        <p:strVal val="visible"/>
                                      </p:to>
                                    </p:set>
                                    <p:animEffect transition="in" filter="fade">
                                      <p:cBhvr>
                                        <p:cTn id="57" dur="500"/>
                                        <p:tgtEl>
                                          <p:spTgt spid="3">
                                            <p:txEl>
                                              <p:pRg st="12" end="1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3" end="13"/>
                                            </p:txEl>
                                          </p:spTgt>
                                        </p:tgtEl>
                                        <p:attrNameLst>
                                          <p:attrName>style.visibility</p:attrName>
                                        </p:attrNameLst>
                                      </p:cBhvr>
                                      <p:to>
                                        <p:strVal val="visible"/>
                                      </p:to>
                                    </p:set>
                                    <p:animEffect transition="in" filter="fade">
                                      <p:cBhvr>
                                        <p:cTn id="62" dur="500"/>
                                        <p:tgtEl>
                                          <p:spTgt spid="3">
                                            <p:txEl>
                                              <p:pRg st="13" end="1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animEffect transition="in" filter="fade">
                                      <p:cBhvr>
                                        <p:cTn id="67" dur="500"/>
                                        <p:tgtEl>
                                          <p:spTgt spid="3">
                                            <p:txEl>
                                              <p:pRg st="14" end="1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fade">
                                      <p:cBhvr>
                                        <p:cTn id="72"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1696" y="172621"/>
            <a:ext cx="11089105" cy="664778"/>
          </a:xfrm>
        </p:spPr>
        <p:txBody>
          <a:bodyPr>
            <a:normAutofit/>
          </a:bodyPr>
          <a:lstStyle/>
          <a:p>
            <a:r>
              <a:rPr lang="en-GB" sz="4000" dirty="0">
                <a:solidFill>
                  <a:schemeClr val="accent6">
                    <a:lumMod val="75000"/>
                  </a:schemeClr>
                </a:solidFill>
                <a:latin typeface="+mn-lt"/>
                <a:ea typeface="+mn-ea"/>
                <a:cs typeface="+mn-cs"/>
              </a:rPr>
              <a:t>First Child Poverty Delivery Plan</a:t>
            </a:r>
          </a:p>
        </p:txBody>
      </p:sp>
      <p:sp>
        <p:nvSpPr>
          <p:cNvPr id="3" name="Content Placeholder 2"/>
          <p:cNvSpPr>
            <a:spLocks noGrp="1"/>
          </p:cNvSpPr>
          <p:nvPr>
            <p:ph idx="1"/>
          </p:nvPr>
        </p:nvSpPr>
        <p:spPr>
          <a:xfrm>
            <a:off x="418699" y="1073217"/>
            <a:ext cx="10935101" cy="5471962"/>
          </a:xfrm>
        </p:spPr>
        <p:txBody>
          <a:bodyPr/>
          <a:lstStyle/>
          <a:p>
            <a:r>
              <a:rPr lang="en-GB" dirty="0" smtClean="0">
                <a:solidFill>
                  <a:schemeClr val="accent1">
                    <a:lumMod val="75000"/>
                  </a:schemeClr>
                </a:solidFill>
              </a:rPr>
              <a:t>Published </a:t>
            </a:r>
            <a:r>
              <a:rPr lang="en-GB" dirty="0">
                <a:solidFill>
                  <a:schemeClr val="accent1">
                    <a:lumMod val="75000"/>
                  </a:schemeClr>
                </a:solidFill>
              </a:rPr>
              <a:t>29th March </a:t>
            </a:r>
            <a:r>
              <a:rPr lang="en-GB" dirty="0" smtClean="0">
                <a:solidFill>
                  <a:schemeClr val="accent1">
                    <a:lumMod val="75000"/>
                  </a:schemeClr>
                </a:solidFill>
              </a:rPr>
              <a:t>2018:</a:t>
            </a:r>
          </a:p>
          <a:p>
            <a:pPr lvl="1"/>
            <a:r>
              <a:rPr lang="en-GB" dirty="0" smtClean="0">
                <a:solidFill>
                  <a:schemeClr val="accent1">
                    <a:lumMod val="75000"/>
                  </a:schemeClr>
                </a:solidFill>
              </a:rPr>
              <a:t>Commitment </a:t>
            </a:r>
            <a:r>
              <a:rPr lang="en-GB" dirty="0">
                <a:solidFill>
                  <a:schemeClr val="accent1">
                    <a:lumMod val="75000"/>
                  </a:schemeClr>
                </a:solidFill>
              </a:rPr>
              <a:t>to introduce an income supplement to help boost family </a:t>
            </a:r>
            <a:r>
              <a:rPr lang="en-GB" dirty="0" smtClean="0">
                <a:solidFill>
                  <a:schemeClr val="accent1">
                    <a:lumMod val="75000"/>
                  </a:schemeClr>
                </a:solidFill>
              </a:rPr>
              <a:t>finances</a:t>
            </a:r>
          </a:p>
          <a:p>
            <a:pPr lvl="1"/>
            <a:r>
              <a:rPr lang="en-GB" dirty="0" smtClean="0">
                <a:solidFill>
                  <a:schemeClr val="accent1">
                    <a:lumMod val="75000"/>
                  </a:schemeClr>
                </a:solidFill>
              </a:rPr>
              <a:t>Minimum payment for </a:t>
            </a:r>
            <a:r>
              <a:rPr lang="en-GB" dirty="0">
                <a:solidFill>
                  <a:schemeClr val="accent1">
                    <a:lumMod val="75000"/>
                  </a:schemeClr>
                </a:solidFill>
              </a:rPr>
              <a:t>the School Clothing Grant </a:t>
            </a:r>
            <a:r>
              <a:rPr lang="en-GB" dirty="0" smtClean="0">
                <a:solidFill>
                  <a:schemeClr val="accent1">
                    <a:lumMod val="75000"/>
                  </a:schemeClr>
                </a:solidFill>
              </a:rPr>
              <a:t>of £100 for all LAs</a:t>
            </a:r>
          </a:p>
          <a:p>
            <a:pPr lvl="1"/>
            <a:r>
              <a:rPr lang="en-GB" dirty="0">
                <a:solidFill>
                  <a:schemeClr val="accent1">
                    <a:lumMod val="75000"/>
                  </a:schemeClr>
                </a:solidFill>
              </a:rPr>
              <a:t>£1 million on </a:t>
            </a:r>
            <a:r>
              <a:rPr lang="en-GB" dirty="0" smtClean="0">
                <a:solidFill>
                  <a:schemeClr val="accent1">
                    <a:lumMod val="75000"/>
                  </a:schemeClr>
                </a:solidFill>
              </a:rPr>
              <a:t>food insecurity during </a:t>
            </a:r>
            <a:r>
              <a:rPr lang="en-GB" dirty="0">
                <a:solidFill>
                  <a:schemeClr val="accent1">
                    <a:lumMod val="75000"/>
                  </a:schemeClr>
                </a:solidFill>
              </a:rPr>
              <a:t>school </a:t>
            </a:r>
            <a:r>
              <a:rPr lang="en-GB" dirty="0" smtClean="0">
                <a:solidFill>
                  <a:schemeClr val="accent1">
                    <a:lumMod val="75000"/>
                  </a:schemeClr>
                </a:solidFill>
              </a:rPr>
              <a:t>holidays</a:t>
            </a:r>
          </a:p>
          <a:p>
            <a:pPr lvl="1"/>
            <a:r>
              <a:rPr lang="en-GB" dirty="0" smtClean="0">
                <a:solidFill>
                  <a:schemeClr val="accent1">
                    <a:lumMod val="75000"/>
                  </a:schemeClr>
                </a:solidFill>
              </a:rPr>
              <a:t>New </a:t>
            </a:r>
            <a:r>
              <a:rPr lang="en-GB" dirty="0">
                <a:solidFill>
                  <a:schemeClr val="accent1">
                    <a:lumMod val="75000"/>
                  </a:schemeClr>
                </a:solidFill>
              </a:rPr>
              <a:t>support for childcare after school and in the holidays</a:t>
            </a:r>
            <a:r>
              <a:rPr lang="en-GB" dirty="0" smtClean="0">
                <a:solidFill>
                  <a:schemeClr val="accent1">
                    <a:lumMod val="75000"/>
                  </a:schemeClr>
                </a:solidFill>
              </a:rPr>
              <a:t>.</a:t>
            </a:r>
          </a:p>
          <a:p>
            <a:pPr lvl="1"/>
            <a:r>
              <a:rPr lang="en-GB" dirty="0">
                <a:solidFill>
                  <a:schemeClr val="accent1">
                    <a:lumMod val="75000"/>
                  </a:schemeClr>
                </a:solidFill>
              </a:rPr>
              <a:t>Financial Health Check </a:t>
            </a:r>
            <a:r>
              <a:rPr lang="en-GB" dirty="0" smtClean="0">
                <a:solidFill>
                  <a:schemeClr val="accent1">
                    <a:lumMod val="75000"/>
                  </a:schemeClr>
                </a:solidFill>
              </a:rPr>
              <a:t>service</a:t>
            </a:r>
          </a:p>
          <a:p>
            <a:pPr lvl="1"/>
            <a:r>
              <a:rPr lang="en-GB" dirty="0" smtClean="0">
                <a:solidFill>
                  <a:schemeClr val="accent1">
                    <a:lumMod val="75000"/>
                  </a:schemeClr>
                </a:solidFill>
              </a:rPr>
              <a:t>Grow </a:t>
            </a:r>
            <a:r>
              <a:rPr lang="en-GB" dirty="0">
                <a:solidFill>
                  <a:schemeClr val="accent1">
                    <a:lumMod val="75000"/>
                  </a:schemeClr>
                </a:solidFill>
              </a:rPr>
              <a:t>the affordable credit </a:t>
            </a:r>
            <a:r>
              <a:rPr lang="en-GB" dirty="0" smtClean="0">
                <a:solidFill>
                  <a:schemeClr val="accent1">
                    <a:lumMod val="75000"/>
                  </a:schemeClr>
                </a:solidFill>
              </a:rPr>
              <a:t>sector</a:t>
            </a:r>
          </a:p>
          <a:p>
            <a:pPr lvl="1"/>
            <a:r>
              <a:rPr lang="en-GB" dirty="0">
                <a:solidFill>
                  <a:schemeClr val="accent1">
                    <a:lumMod val="75000"/>
                  </a:schemeClr>
                </a:solidFill>
              </a:rPr>
              <a:t>A new Best Start Grant</a:t>
            </a:r>
            <a:r>
              <a:rPr lang="en-GB" dirty="0" smtClean="0">
                <a:solidFill>
                  <a:schemeClr val="accent1">
                    <a:lumMod val="75000"/>
                  </a:schemeClr>
                </a:solidFill>
              </a:rPr>
              <a:t>.</a:t>
            </a:r>
            <a:endParaRPr lang="en-GB" dirty="0">
              <a:solidFill>
                <a:schemeClr val="accent1">
                  <a:lumMod val="75000"/>
                </a:schemeClr>
              </a:solidFill>
            </a:endParaRPr>
          </a:p>
          <a:p>
            <a:pPr lvl="1"/>
            <a:r>
              <a:rPr lang="en-GB" dirty="0" smtClean="0">
                <a:solidFill>
                  <a:schemeClr val="accent1">
                    <a:lumMod val="75000"/>
                  </a:schemeClr>
                </a:solidFill>
              </a:rPr>
              <a:t>Employment support for parents</a:t>
            </a:r>
          </a:p>
          <a:p>
            <a:pPr lvl="1"/>
            <a:r>
              <a:rPr lang="en-GB" dirty="0" smtClean="0">
                <a:solidFill>
                  <a:schemeClr val="accent1">
                    <a:lumMod val="75000"/>
                  </a:schemeClr>
                </a:solidFill>
              </a:rPr>
              <a:t>Tackling low pay</a:t>
            </a:r>
          </a:p>
          <a:p>
            <a:pPr lvl="1"/>
            <a:r>
              <a:rPr lang="en-GB" dirty="0" smtClean="0">
                <a:solidFill>
                  <a:schemeClr val="accent1">
                    <a:lumMod val="75000"/>
                  </a:schemeClr>
                </a:solidFill>
              </a:rPr>
              <a:t>Workplace equality and gender pay gap</a:t>
            </a:r>
          </a:p>
          <a:p>
            <a:pPr lvl="1"/>
            <a:r>
              <a:rPr lang="en-GB" dirty="0" smtClean="0">
                <a:solidFill>
                  <a:schemeClr val="accent1">
                    <a:lumMod val="75000"/>
                  </a:schemeClr>
                </a:solidFill>
              </a:rPr>
              <a:t>Help with fuel poverty and housing costs</a:t>
            </a:r>
          </a:p>
          <a:p>
            <a:pPr lvl="1"/>
            <a:r>
              <a:rPr lang="en-GB" dirty="0" smtClean="0">
                <a:solidFill>
                  <a:schemeClr val="accent1">
                    <a:lumMod val="75000"/>
                  </a:schemeClr>
                </a:solidFill>
              </a:rPr>
              <a:t>Help on income maximisation and the poverty premium</a:t>
            </a:r>
          </a:p>
          <a:p>
            <a:pPr lvl="1"/>
            <a:endParaRPr lang="en-GB" dirty="0" smtClean="0">
              <a:solidFill>
                <a:srgbClr val="0070C0"/>
              </a:solidFill>
            </a:endParaRPr>
          </a:p>
        </p:txBody>
      </p:sp>
      <p:sp>
        <p:nvSpPr>
          <p:cNvPr id="5" name="Rectangle 4"/>
          <p:cNvSpPr/>
          <p:nvPr/>
        </p:nvSpPr>
        <p:spPr>
          <a:xfrm>
            <a:off x="572157" y="6545179"/>
            <a:ext cx="3989105" cy="307777"/>
          </a:xfrm>
          <a:prstGeom prst="rect">
            <a:avLst/>
          </a:prstGeom>
        </p:spPr>
        <p:txBody>
          <a:bodyPr wrap="none">
            <a:spAutoFit/>
          </a:bodyPr>
          <a:lstStyle/>
          <a:p>
            <a:r>
              <a:rPr lang="en-GB" sz="1400" dirty="0">
                <a:hlinkClick r:id="rId3"/>
              </a:rPr>
              <a:t>http://</a:t>
            </a:r>
            <a:r>
              <a:rPr lang="en-GB" sz="1400" dirty="0" smtClean="0">
                <a:hlinkClick r:id="rId3"/>
              </a:rPr>
              <a:t>www.gov.scot/Resource/0053/00533606.pdf</a:t>
            </a:r>
            <a:r>
              <a:rPr lang="en-GB" sz="1400" dirty="0" smtClean="0"/>
              <a:t> </a:t>
            </a:r>
            <a:endParaRPr lang="en-GB" sz="1400" dirty="0"/>
          </a:p>
        </p:txBody>
      </p:sp>
    </p:spTree>
    <p:extLst>
      <p:ext uri="{BB962C8B-B14F-4D97-AF65-F5344CB8AC3E}">
        <p14:creationId xmlns:p14="http://schemas.microsoft.com/office/powerpoint/2010/main" val="121699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59241"/>
          </a:xfrm>
        </p:spPr>
        <p:txBody>
          <a:bodyPr>
            <a:normAutofit/>
          </a:bodyPr>
          <a:lstStyle/>
          <a:p>
            <a:r>
              <a:rPr lang="en-GB" b="1" dirty="0" smtClean="0">
                <a:solidFill>
                  <a:schemeClr val="accent5">
                    <a:lumMod val="75000"/>
                  </a:schemeClr>
                </a:solidFill>
              </a:rPr>
              <a:t>5.	</a:t>
            </a:r>
            <a:r>
              <a:rPr lang="en-GB" b="1" dirty="0">
                <a:solidFill>
                  <a:schemeClr val="accent6">
                    <a:lumMod val="75000"/>
                  </a:schemeClr>
                </a:solidFill>
                <a:latin typeface="+mn-lt"/>
                <a:ea typeface="+mn-ea"/>
                <a:cs typeface="+mn-cs"/>
              </a:rPr>
              <a:t>What can be done locally</a:t>
            </a:r>
          </a:p>
        </p:txBody>
      </p:sp>
      <p:sp>
        <p:nvSpPr>
          <p:cNvPr id="3" name="Content Placeholder 2"/>
          <p:cNvSpPr>
            <a:spLocks noGrp="1"/>
          </p:cNvSpPr>
          <p:nvPr>
            <p:ph idx="1"/>
          </p:nvPr>
        </p:nvSpPr>
        <p:spPr>
          <a:xfrm>
            <a:off x="838200" y="1317356"/>
            <a:ext cx="10515600" cy="4859607"/>
          </a:xfrm>
        </p:spPr>
        <p:txBody>
          <a:bodyPr/>
          <a:lstStyle/>
          <a:p>
            <a:r>
              <a:rPr lang="en-GB" sz="4400" dirty="0" smtClean="0">
                <a:solidFill>
                  <a:schemeClr val="accent1">
                    <a:lumMod val="75000"/>
                  </a:schemeClr>
                </a:solidFill>
              </a:rPr>
              <a:t>Education</a:t>
            </a:r>
          </a:p>
          <a:p>
            <a:r>
              <a:rPr lang="en-GB" sz="4400" dirty="0" smtClean="0">
                <a:solidFill>
                  <a:schemeClr val="accent1">
                    <a:lumMod val="75000"/>
                  </a:schemeClr>
                </a:solidFill>
              </a:rPr>
              <a:t>Income maximisation:</a:t>
            </a:r>
          </a:p>
          <a:p>
            <a:pPr lvl="1"/>
            <a:r>
              <a:rPr lang="en-GB" sz="4000" dirty="0" smtClean="0">
                <a:solidFill>
                  <a:schemeClr val="accent1">
                    <a:lumMod val="75000"/>
                  </a:schemeClr>
                </a:solidFill>
              </a:rPr>
              <a:t>Healthier Wealthier Children</a:t>
            </a:r>
          </a:p>
          <a:p>
            <a:pPr lvl="1"/>
            <a:r>
              <a:rPr lang="en-GB" sz="4000" dirty="0">
                <a:solidFill>
                  <a:schemeClr val="accent1">
                    <a:lumMod val="75000"/>
                  </a:schemeClr>
                </a:solidFill>
              </a:rPr>
              <a:t>Financial Inclusion &amp; Capability Service</a:t>
            </a:r>
          </a:p>
          <a:p>
            <a:pPr lvl="1"/>
            <a:r>
              <a:rPr lang="en-GB" sz="4000" dirty="0" smtClean="0">
                <a:solidFill>
                  <a:schemeClr val="accent1">
                    <a:lumMod val="75000"/>
                  </a:schemeClr>
                </a:solidFill>
              </a:rPr>
              <a:t>Best Start Grants</a:t>
            </a:r>
          </a:p>
        </p:txBody>
      </p:sp>
    </p:spTree>
    <p:extLst>
      <p:ext uri="{BB962C8B-B14F-4D97-AF65-F5344CB8AC3E}">
        <p14:creationId xmlns:p14="http://schemas.microsoft.com/office/powerpoint/2010/main" val="232874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910" y="114840"/>
            <a:ext cx="11052903" cy="850106"/>
          </a:xfrm>
        </p:spPr>
        <p:txBody>
          <a:bodyPr>
            <a:normAutofit/>
          </a:bodyPr>
          <a:lstStyle/>
          <a:p>
            <a:r>
              <a:rPr lang="en-GB" sz="4000" dirty="0">
                <a:solidFill>
                  <a:schemeClr val="accent6">
                    <a:lumMod val="75000"/>
                  </a:schemeClr>
                </a:solidFill>
                <a:latin typeface="+mn-lt"/>
                <a:ea typeface="+mn-ea"/>
                <a:cs typeface="+mn-cs"/>
              </a:rPr>
              <a:t>Education – where does the problem lie?</a:t>
            </a:r>
          </a:p>
        </p:txBody>
      </p:sp>
      <p:sp>
        <p:nvSpPr>
          <p:cNvPr id="3" name="Content Placeholder 2"/>
          <p:cNvSpPr>
            <a:spLocks noGrp="1"/>
          </p:cNvSpPr>
          <p:nvPr>
            <p:ph idx="1"/>
          </p:nvPr>
        </p:nvSpPr>
        <p:spPr>
          <a:xfrm>
            <a:off x="361062" y="1056290"/>
            <a:ext cx="10774647" cy="5402317"/>
          </a:xfrm>
        </p:spPr>
        <p:txBody>
          <a:bodyPr>
            <a:normAutofit/>
          </a:bodyPr>
          <a:lstStyle/>
          <a:p>
            <a:r>
              <a:rPr lang="en-GB" dirty="0">
                <a:solidFill>
                  <a:schemeClr val="accent1">
                    <a:lumMod val="75000"/>
                  </a:schemeClr>
                </a:solidFill>
              </a:rPr>
              <a:t>Cost of the school day</a:t>
            </a:r>
          </a:p>
          <a:p>
            <a:r>
              <a:rPr lang="en-GB" dirty="0" smtClean="0">
                <a:solidFill>
                  <a:schemeClr val="accent1">
                    <a:lumMod val="75000"/>
                  </a:schemeClr>
                </a:solidFill>
              </a:rPr>
              <a:t>Poverty of aspirations myth</a:t>
            </a:r>
            <a:endParaRPr lang="en-GB" dirty="0">
              <a:solidFill>
                <a:schemeClr val="accent1">
                  <a:lumMod val="75000"/>
                </a:schemeClr>
              </a:solidFill>
            </a:endParaRPr>
          </a:p>
          <a:p>
            <a:r>
              <a:rPr lang="en-GB" dirty="0" smtClean="0">
                <a:solidFill>
                  <a:schemeClr val="accent1">
                    <a:lumMod val="75000"/>
                  </a:schemeClr>
                </a:solidFill>
              </a:rPr>
              <a:t>Barriers </a:t>
            </a:r>
            <a:r>
              <a:rPr lang="en-GB" dirty="0">
                <a:solidFill>
                  <a:schemeClr val="accent1">
                    <a:lumMod val="75000"/>
                  </a:schemeClr>
                </a:solidFill>
              </a:rPr>
              <a:t>to parental engagement:</a:t>
            </a:r>
          </a:p>
          <a:p>
            <a:pPr lvl="1"/>
            <a:r>
              <a:rPr lang="en-GB" dirty="0">
                <a:solidFill>
                  <a:schemeClr val="accent1">
                    <a:lumMod val="75000"/>
                  </a:schemeClr>
                </a:solidFill>
              </a:rPr>
              <a:t>Self esteem/self efficacy</a:t>
            </a:r>
          </a:p>
          <a:p>
            <a:pPr lvl="1"/>
            <a:r>
              <a:rPr lang="en-GB" dirty="0">
                <a:solidFill>
                  <a:schemeClr val="accent1">
                    <a:lumMod val="75000"/>
                  </a:schemeClr>
                </a:solidFill>
              </a:rPr>
              <a:t>Previous experiences of school (contradictory)</a:t>
            </a:r>
          </a:p>
          <a:p>
            <a:pPr lvl="1"/>
            <a:r>
              <a:rPr lang="en-GB" dirty="0">
                <a:solidFill>
                  <a:schemeClr val="accent1">
                    <a:lumMod val="75000"/>
                  </a:schemeClr>
                </a:solidFill>
              </a:rPr>
              <a:t>Gender issue – parent or mother?</a:t>
            </a:r>
          </a:p>
          <a:p>
            <a:pPr lvl="1"/>
            <a:r>
              <a:rPr lang="en-GB" dirty="0">
                <a:solidFill>
                  <a:schemeClr val="accent1">
                    <a:lumMod val="75000"/>
                  </a:schemeClr>
                </a:solidFill>
              </a:rPr>
              <a:t>School culture</a:t>
            </a:r>
          </a:p>
          <a:p>
            <a:pPr lvl="1"/>
            <a:r>
              <a:rPr lang="en-GB" dirty="0">
                <a:solidFill>
                  <a:schemeClr val="accent1">
                    <a:lumMod val="75000"/>
                  </a:schemeClr>
                </a:solidFill>
              </a:rPr>
              <a:t>Pressures on teachers’ time</a:t>
            </a:r>
          </a:p>
          <a:p>
            <a:r>
              <a:rPr lang="en-GB" dirty="0">
                <a:solidFill>
                  <a:schemeClr val="accent1">
                    <a:lumMod val="75000"/>
                  </a:schemeClr>
                </a:solidFill>
              </a:rPr>
              <a:t>Teacher (</a:t>
            </a:r>
            <a:r>
              <a:rPr lang="en-GB" dirty="0" err="1">
                <a:solidFill>
                  <a:schemeClr val="accent1">
                    <a:lumMod val="75000"/>
                  </a:schemeClr>
                </a:solidFill>
              </a:rPr>
              <a:t>mis</a:t>
            </a:r>
            <a:r>
              <a:rPr lang="en-GB" dirty="0">
                <a:solidFill>
                  <a:schemeClr val="accent1">
                    <a:lumMod val="75000"/>
                  </a:schemeClr>
                </a:solidFill>
              </a:rPr>
              <a:t>)understandings</a:t>
            </a:r>
          </a:p>
          <a:p>
            <a:pPr lvl="1"/>
            <a:endParaRPr lang="en-GB" dirty="0"/>
          </a:p>
        </p:txBody>
      </p:sp>
      <p:sp>
        <p:nvSpPr>
          <p:cNvPr id="4" name="Slide Number Placeholder 3"/>
          <p:cNvSpPr>
            <a:spLocks noGrp="1"/>
          </p:cNvSpPr>
          <p:nvPr>
            <p:ph type="sldNum" sz="quarter" idx="12"/>
          </p:nvPr>
        </p:nvSpPr>
        <p:spPr/>
        <p:txBody>
          <a:bodyPr/>
          <a:lstStyle/>
          <a:p>
            <a:fld id="{71996D03-F354-4CE1-BCF3-333D4E295C61}" type="slidenum">
              <a:rPr lang="en-GB" smtClean="0"/>
              <a:t>18</a:t>
            </a:fld>
            <a:endParaRPr lang="en-GB"/>
          </a:p>
        </p:txBody>
      </p:sp>
    </p:spTree>
    <p:extLst>
      <p:ext uri="{BB962C8B-B14F-4D97-AF65-F5344CB8AC3E}">
        <p14:creationId xmlns:p14="http://schemas.microsoft.com/office/powerpoint/2010/main" val="8850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3523" y="97085"/>
            <a:ext cx="8229600" cy="634082"/>
          </a:xfrm>
        </p:spPr>
        <p:txBody>
          <a:bodyPr>
            <a:noAutofit/>
          </a:bodyPr>
          <a:lstStyle/>
          <a:p>
            <a:r>
              <a:rPr lang="en-GB" sz="4000" dirty="0">
                <a:solidFill>
                  <a:schemeClr val="accent6">
                    <a:lumMod val="75000"/>
                  </a:schemeClr>
                </a:solidFill>
                <a:latin typeface="+mn-lt"/>
                <a:ea typeface="+mn-ea"/>
                <a:cs typeface="+mn-cs"/>
              </a:rPr>
              <a:t>School costs - what can you do?</a:t>
            </a:r>
          </a:p>
        </p:txBody>
      </p:sp>
      <p:sp>
        <p:nvSpPr>
          <p:cNvPr id="3" name="Content Placeholder 2"/>
          <p:cNvSpPr>
            <a:spLocks noGrp="1"/>
          </p:cNvSpPr>
          <p:nvPr>
            <p:ph idx="1"/>
          </p:nvPr>
        </p:nvSpPr>
        <p:spPr>
          <a:xfrm>
            <a:off x="361062" y="731166"/>
            <a:ext cx="11778385" cy="6126834"/>
          </a:xfrm>
        </p:spPr>
        <p:txBody>
          <a:bodyPr>
            <a:noAutofit/>
          </a:bodyPr>
          <a:lstStyle/>
          <a:p>
            <a:r>
              <a:rPr lang="en-GB" sz="2200" dirty="0">
                <a:solidFill>
                  <a:schemeClr val="accent1">
                    <a:lumMod val="75000"/>
                  </a:schemeClr>
                </a:solidFill>
              </a:rPr>
              <a:t>Encourage take up of free school meals/school clothing grant/EMA entitlement</a:t>
            </a:r>
          </a:p>
          <a:p>
            <a:r>
              <a:rPr lang="en-GB" sz="2200" dirty="0">
                <a:solidFill>
                  <a:schemeClr val="accent1">
                    <a:lumMod val="75000"/>
                  </a:schemeClr>
                </a:solidFill>
              </a:rPr>
              <a:t>Ensure privacy for pupils on free school meals in order to minimise stigma.</a:t>
            </a:r>
          </a:p>
          <a:p>
            <a:r>
              <a:rPr lang="en-GB" sz="2200" dirty="0">
                <a:solidFill>
                  <a:schemeClr val="accent1">
                    <a:lumMod val="75000"/>
                  </a:schemeClr>
                </a:solidFill>
              </a:rPr>
              <a:t>Make taking school meals the usual mode of eating at lunchtime.</a:t>
            </a:r>
          </a:p>
          <a:p>
            <a:r>
              <a:rPr lang="en-GB" sz="2200" dirty="0" smtClean="0">
                <a:solidFill>
                  <a:schemeClr val="accent1">
                    <a:lumMod val="75000"/>
                  </a:schemeClr>
                </a:solidFill>
              </a:rPr>
              <a:t>Accept </a:t>
            </a:r>
            <a:r>
              <a:rPr lang="en-GB" sz="2200" dirty="0">
                <a:solidFill>
                  <a:schemeClr val="accent1">
                    <a:lumMod val="75000"/>
                  </a:schemeClr>
                </a:solidFill>
              </a:rPr>
              <a:t>supermarket uniforms rather than branded school uniforms</a:t>
            </a:r>
          </a:p>
          <a:p>
            <a:r>
              <a:rPr lang="en-GB" sz="2200" dirty="0">
                <a:solidFill>
                  <a:schemeClr val="accent1">
                    <a:lumMod val="75000"/>
                  </a:schemeClr>
                </a:solidFill>
              </a:rPr>
              <a:t>Reduce fundraising/charitable giving that can highlight poorer pupils’ lack of income, e.g. money for book clubs, wear your own clothes day.</a:t>
            </a:r>
          </a:p>
          <a:p>
            <a:r>
              <a:rPr lang="en-GB" sz="2200" dirty="0">
                <a:solidFill>
                  <a:schemeClr val="accent1">
                    <a:lumMod val="75000"/>
                  </a:schemeClr>
                </a:solidFill>
              </a:rPr>
              <a:t>Schools can consider an end of year activity that is of minimal cost to parents, rather than school proms which can be expensive for parents.</a:t>
            </a:r>
          </a:p>
          <a:p>
            <a:r>
              <a:rPr lang="en-GB" sz="2200" dirty="0">
                <a:solidFill>
                  <a:schemeClr val="accent1">
                    <a:lumMod val="75000"/>
                  </a:schemeClr>
                </a:solidFill>
              </a:rPr>
              <a:t>Implement breakfast and holiday clubs on a sliding scale of fees that are available to all pupils, but free to those on the lowest incomes.</a:t>
            </a:r>
          </a:p>
          <a:p>
            <a:r>
              <a:rPr lang="en-GB" sz="2200" dirty="0">
                <a:solidFill>
                  <a:schemeClr val="accent1">
                    <a:lumMod val="75000"/>
                  </a:schemeClr>
                </a:solidFill>
              </a:rPr>
              <a:t>Provide teachers with high quality continuing professional development on the nature, causes and consequences of poverty, such as the recent initiative by the City of Edinburgh Council’s 1 in 5 project.</a:t>
            </a:r>
          </a:p>
          <a:p>
            <a:r>
              <a:rPr lang="en-GB" sz="2200" dirty="0">
                <a:solidFill>
                  <a:schemeClr val="accent1">
                    <a:lumMod val="75000"/>
                  </a:schemeClr>
                </a:solidFill>
              </a:rPr>
              <a:t>Undertake initiatives to build relationships with the poorest parents so that they are comfortable to be in the school environment. </a:t>
            </a:r>
          </a:p>
          <a:p>
            <a:r>
              <a:rPr lang="en-GB" sz="2200" dirty="0" smtClean="0">
                <a:solidFill>
                  <a:schemeClr val="accent1">
                    <a:lumMod val="75000"/>
                  </a:schemeClr>
                </a:solidFill>
              </a:rPr>
              <a:t>Become a Rights Respecting School? See Aberdeen City </a:t>
            </a:r>
            <a:r>
              <a:rPr lang="en-GB" sz="2200" dirty="0">
                <a:solidFill>
                  <a:schemeClr val="accent1">
                    <a:lumMod val="75000"/>
                  </a:schemeClr>
                </a:solidFill>
              </a:rPr>
              <a:t>C</a:t>
            </a:r>
            <a:r>
              <a:rPr lang="en-GB" sz="2200" dirty="0" smtClean="0">
                <a:solidFill>
                  <a:schemeClr val="accent1">
                    <a:lumMod val="75000"/>
                  </a:schemeClr>
                </a:solidFill>
              </a:rPr>
              <a:t>ouncil’s experience </a:t>
            </a:r>
          </a:p>
          <a:p>
            <a:pPr marL="0" indent="0">
              <a:buNone/>
            </a:pPr>
            <a:endParaRPr lang="en-GB" sz="2000" dirty="0" smtClean="0"/>
          </a:p>
          <a:p>
            <a:endParaRPr lang="en-GB" sz="2000" dirty="0"/>
          </a:p>
        </p:txBody>
      </p:sp>
      <p:sp>
        <p:nvSpPr>
          <p:cNvPr id="4" name="Slide Number Placeholder 3"/>
          <p:cNvSpPr>
            <a:spLocks noGrp="1"/>
          </p:cNvSpPr>
          <p:nvPr>
            <p:ph type="sldNum" sz="quarter" idx="12"/>
          </p:nvPr>
        </p:nvSpPr>
        <p:spPr/>
        <p:txBody>
          <a:bodyPr/>
          <a:lstStyle/>
          <a:p>
            <a:fld id="{71996D03-F354-4CE1-BCF3-333D4E295C61}" type="slidenum">
              <a:rPr lang="en-GB" smtClean="0"/>
              <a:t>19</a:t>
            </a:fld>
            <a:endParaRPr lang="en-GB"/>
          </a:p>
        </p:txBody>
      </p:sp>
    </p:spTree>
    <p:extLst>
      <p:ext uri="{BB962C8B-B14F-4D97-AF65-F5344CB8AC3E}">
        <p14:creationId xmlns:p14="http://schemas.microsoft.com/office/powerpoint/2010/main" val="1002046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23078"/>
          </a:xfrm>
        </p:spPr>
        <p:txBody>
          <a:bodyPr/>
          <a:lstStyle/>
          <a:p>
            <a:r>
              <a:rPr lang="en-GB" b="1" dirty="0" smtClean="0">
                <a:solidFill>
                  <a:schemeClr val="accent6">
                    <a:lumMod val="75000"/>
                  </a:schemeClr>
                </a:solidFill>
              </a:rPr>
              <a:t>Outline</a:t>
            </a:r>
            <a:endParaRPr lang="en-GB" b="1" dirty="0">
              <a:solidFill>
                <a:schemeClr val="accent6">
                  <a:lumMod val="75000"/>
                </a:schemeClr>
              </a:solidFill>
            </a:endParaRPr>
          </a:p>
        </p:txBody>
      </p:sp>
      <p:sp>
        <p:nvSpPr>
          <p:cNvPr id="3" name="Content Placeholder 2"/>
          <p:cNvSpPr>
            <a:spLocks noGrp="1"/>
          </p:cNvSpPr>
          <p:nvPr>
            <p:ph idx="1"/>
          </p:nvPr>
        </p:nvSpPr>
        <p:spPr>
          <a:xfrm>
            <a:off x="838200" y="1229710"/>
            <a:ext cx="10515600" cy="4947253"/>
          </a:xfrm>
        </p:spPr>
        <p:txBody>
          <a:bodyPr/>
          <a:lstStyle/>
          <a:p>
            <a:pPr marL="514350" indent="-514350">
              <a:buFont typeface="+mj-lt"/>
              <a:buAutoNum type="arabicPeriod"/>
            </a:pPr>
            <a:r>
              <a:rPr lang="en-GB" dirty="0" smtClean="0">
                <a:solidFill>
                  <a:schemeClr val="accent6">
                    <a:lumMod val="75000"/>
                  </a:schemeClr>
                </a:solidFill>
              </a:rPr>
              <a:t>Confusing risks, causes and consequences</a:t>
            </a:r>
          </a:p>
          <a:p>
            <a:pPr marL="514350" indent="-514350">
              <a:buFont typeface="+mj-lt"/>
              <a:buAutoNum type="arabicPeriod"/>
            </a:pPr>
            <a:r>
              <a:rPr lang="en-GB" dirty="0">
                <a:solidFill>
                  <a:schemeClr val="accent6">
                    <a:lumMod val="75000"/>
                  </a:schemeClr>
                </a:solidFill>
              </a:rPr>
              <a:t>Welfare reform – who does it affect?</a:t>
            </a:r>
          </a:p>
          <a:p>
            <a:pPr marL="514350" indent="-514350">
              <a:buFont typeface="+mj-lt"/>
              <a:buAutoNum type="arabicPeriod"/>
            </a:pPr>
            <a:r>
              <a:rPr lang="en-GB" dirty="0" smtClean="0">
                <a:solidFill>
                  <a:schemeClr val="accent6">
                    <a:lumMod val="75000"/>
                  </a:schemeClr>
                </a:solidFill>
              </a:rPr>
              <a:t>An illustration – the poverty premium</a:t>
            </a:r>
          </a:p>
          <a:p>
            <a:pPr marL="514350" indent="-514350">
              <a:buFont typeface="+mj-lt"/>
              <a:buAutoNum type="arabicPeriod"/>
            </a:pPr>
            <a:r>
              <a:rPr lang="en-GB" dirty="0" smtClean="0">
                <a:solidFill>
                  <a:schemeClr val="accent6">
                    <a:lumMod val="75000"/>
                  </a:schemeClr>
                </a:solidFill>
              </a:rPr>
              <a:t>What’s different in Scotland</a:t>
            </a:r>
          </a:p>
          <a:p>
            <a:pPr marL="514350" indent="-514350">
              <a:buFont typeface="+mj-lt"/>
              <a:buAutoNum type="arabicPeriod"/>
            </a:pPr>
            <a:r>
              <a:rPr lang="en-GB" dirty="0" smtClean="0">
                <a:solidFill>
                  <a:schemeClr val="accent6">
                    <a:lumMod val="75000"/>
                  </a:schemeClr>
                </a:solidFill>
              </a:rPr>
              <a:t>What can be done locally</a:t>
            </a:r>
          </a:p>
          <a:p>
            <a:pPr lvl="1"/>
            <a:r>
              <a:rPr lang="en-GB" dirty="0" smtClean="0">
                <a:solidFill>
                  <a:schemeClr val="accent1">
                    <a:lumMod val="75000"/>
                  </a:schemeClr>
                </a:solidFill>
              </a:rPr>
              <a:t>Education</a:t>
            </a:r>
          </a:p>
          <a:p>
            <a:pPr lvl="1"/>
            <a:r>
              <a:rPr lang="en-GB" dirty="0" smtClean="0">
                <a:solidFill>
                  <a:schemeClr val="accent1">
                    <a:lumMod val="75000"/>
                  </a:schemeClr>
                </a:solidFill>
              </a:rPr>
              <a:t>Income maximisation</a:t>
            </a:r>
          </a:p>
          <a:p>
            <a:endParaRPr lang="en-GB" dirty="0"/>
          </a:p>
        </p:txBody>
      </p:sp>
    </p:spTree>
    <p:extLst>
      <p:ext uri="{BB962C8B-B14F-4D97-AF65-F5344CB8AC3E}">
        <p14:creationId xmlns:p14="http://schemas.microsoft.com/office/powerpoint/2010/main" val="31459924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a:hlinkClick r:id="rId2"/>
          </p:cNvPr>
          <p:cNvPicPr>
            <a:picLocks noGrp="1" noChangeAspect="1"/>
          </p:cNvPicPr>
          <p:nvPr>
            <p:ph idx="1"/>
          </p:nvPr>
        </p:nvPicPr>
        <p:blipFill>
          <a:blip r:embed="rId3"/>
          <a:stretch>
            <a:fillRect/>
          </a:stretch>
        </p:blipFill>
        <p:spPr>
          <a:xfrm>
            <a:off x="2313250" y="64565"/>
            <a:ext cx="6527969" cy="6793694"/>
          </a:xfrm>
          <a:prstGeom prst="rect">
            <a:avLst/>
          </a:prstGeom>
        </p:spPr>
      </p:pic>
    </p:spTree>
    <p:extLst>
      <p:ext uri="{BB962C8B-B14F-4D97-AF65-F5344CB8AC3E}">
        <p14:creationId xmlns:p14="http://schemas.microsoft.com/office/powerpoint/2010/main" val="21332691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815975"/>
          </a:xfrm>
        </p:spPr>
        <p:txBody>
          <a:bodyPr/>
          <a:lstStyle/>
          <a:p>
            <a:r>
              <a:rPr lang="en-GB" b="1" dirty="0">
                <a:solidFill>
                  <a:schemeClr val="accent6">
                    <a:lumMod val="75000"/>
                  </a:schemeClr>
                </a:solidFill>
              </a:rPr>
              <a:t>Poverty of </a:t>
            </a:r>
            <a:r>
              <a:rPr lang="en-GB" b="1" dirty="0" smtClean="0">
                <a:solidFill>
                  <a:schemeClr val="accent6">
                    <a:lumMod val="75000"/>
                  </a:schemeClr>
                </a:solidFill>
              </a:rPr>
              <a:t>aspirations</a:t>
            </a:r>
            <a:endParaRPr lang="en-GB" b="1" dirty="0"/>
          </a:p>
        </p:txBody>
      </p:sp>
      <p:sp>
        <p:nvSpPr>
          <p:cNvPr id="3" name="Content Placeholder 2"/>
          <p:cNvSpPr>
            <a:spLocks noGrp="1"/>
          </p:cNvSpPr>
          <p:nvPr>
            <p:ph idx="1"/>
          </p:nvPr>
        </p:nvSpPr>
        <p:spPr>
          <a:xfrm>
            <a:off x="838200" y="1343024"/>
            <a:ext cx="10515600" cy="5184943"/>
          </a:xfrm>
        </p:spPr>
        <p:txBody>
          <a:bodyPr>
            <a:normAutofit/>
          </a:bodyPr>
          <a:lstStyle/>
          <a:p>
            <a:r>
              <a:rPr lang="en-GB" dirty="0">
                <a:solidFill>
                  <a:schemeClr val="accent1">
                    <a:lumMod val="75000"/>
                  </a:schemeClr>
                </a:solidFill>
              </a:rPr>
              <a:t>A</a:t>
            </a:r>
            <a:r>
              <a:rPr lang="en-GB" sz="3200" dirty="0">
                <a:solidFill>
                  <a:schemeClr val="accent1">
                    <a:lumMod val="75000"/>
                  </a:schemeClr>
                </a:solidFill>
              </a:rPr>
              <a:t>spirations have become a key educational policy driver in the UK and are seen </a:t>
            </a:r>
            <a:r>
              <a:rPr lang="en-GB" sz="3200" dirty="0" smtClean="0">
                <a:solidFill>
                  <a:schemeClr val="accent1">
                    <a:lumMod val="75000"/>
                  </a:schemeClr>
                </a:solidFill>
              </a:rPr>
              <a:t>as one </a:t>
            </a:r>
            <a:r>
              <a:rPr lang="en-GB" sz="3200" dirty="0">
                <a:solidFill>
                  <a:schemeClr val="accent1">
                    <a:lumMod val="75000"/>
                  </a:schemeClr>
                </a:solidFill>
              </a:rPr>
              <a:t>of the critical levers for improving educational attainment and raising skills</a:t>
            </a:r>
            <a:r>
              <a:rPr lang="en-GB" sz="3200" dirty="0" smtClean="0">
                <a:solidFill>
                  <a:schemeClr val="accent1">
                    <a:lumMod val="75000"/>
                  </a:schemeClr>
                </a:solidFill>
              </a:rPr>
              <a:t>.</a:t>
            </a:r>
          </a:p>
          <a:p>
            <a:r>
              <a:rPr lang="en-GB" sz="3200" dirty="0">
                <a:solidFill>
                  <a:schemeClr val="accent1">
                    <a:lumMod val="75000"/>
                  </a:schemeClr>
                </a:solidFill>
              </a:rPr>
              <a:t>children </a:t>
            </a:r>
            <a:r>
              <a:rPr lang="en-GB" sz="3200" dirty="0" smtClean="0">
                <a:solidFill>
                  <a:schemeClr val="accent1">
                    <a:lumMod val="75000"/>
                  </a:schemeClr>
                </a:solidFill>
              </a:rPr>
              <a:t>and their parents are </a:t>
            </a:r>
            <a:r>
              <a:rPr lang="en-GB" sz="3200" dirty="0">
                <a:solidFill>
                  <a:schemeClr val="accent1">
                    <a:lumMod val="75000"/>
                  </a:schemeClr>
                </a:solidFill>
              </a:rPr>
              <a:t>seen as lacking ambition </a:t>
            </a:r>
            <a:endParaRPr lang="en-GB" sz="3200" dirty="0" smtClean="0">
              <a:solidFill>
                <a:schemeClr val="accent1">
                  <a:lumMod val="75000"/>
                </a:schemeClr>
              </a:solidFill>
            </a:endParaRPr>
          </a:p>
          <a:p>
            <a:r>
              <a:rPr lang="en-GB" sz="3200" dirty="0" smtClean="0">
                <a:solidFill>
                  <a:schemeClr val="accent1">
                    <a:lumMod val="75000"/>
                  </a:schemeClr>
                </a:solidFill>
              </a:rPr>
              <a:t>leads </a:t>
            </a:r>
            <a:r>
              <a:rPr lang="en-GB" sz="3200" dirty="0">
                <a:solidFill>
                  <a:schemeClr val="accent1">
                    <a:lumMod val="75000"/>
                  </a:schemeClr>
                </a:solidFill>
              </a:rPr>
              <a:t>to a deficit view of aspirations, holding young people </a:t>
            </a:r>
            <a:r>
              <a:rPr lang="en-GB" sz="3200" dirty="0" smtClean="0">
                <a:solidFill>
                  <a:schemeClr val="accent1">
                    <a:lumMod val="75000"/>
                  </a:schemeClr>
                </a:solidFill>
              </a:rPr>
              <a:t>and their parents ‘responsible</a:t>
            </a:r>
            <a:r>
              <a:rPr lang="en-GB" sz="3200" dirty="0">
                <a:solidFill>
                  <a:schemeClr val="accent1">
                    <a:lumMod val="75000"/>
                  </a:schemeClr>
                </a:solidFill>
              </a:rPr>
              <a:t>’ for </a:t>
            </a:r>
            <a:r>
              <a:rPr lang="en-GB" sz="3200" dirty="0" smtClean="0">
                <a:solidFill>
                  <a:schemeClr val="accent1">
                    <a:lumMod val="75000"/>
                  </a:schemeClr>
                </a:solidFill>
              </a:rPr>
              <a:t>their ‘lack of’ ambition.</a:t>
            </a:r>
          </a:p>
          <a:p>
            <a:r>
              <a:rPr lang="en-GB" sz="3200" dirty="0" smtClean="0">
                <a:solidFill>
                  <a:schemeClr val="accent1">
                    <a:lumMod val="75000"/>
                  </a:schemeClr>
                </a:solidFill>
              </a:rPr>
              <a:t>but </a:t>
            </a:r>
            <a:r>
              <a:rPr lang="en-GB" sz="3200" dirty="0">
                <a:solidFill>
                  <a:schemeClr val="accent1">
                    <a:lumMod val="75000"/>
                  </a:schemeClr>
                </a:solidFill>
              </a:rPr>
              <a:t>aspirations expressed </a:t>
            </a:r>
            <a:r>
              <a:rPr lang="en-GB" sz="3200" dirty="0" smtClean="0">
                <a:solidFill>
                  <a:schemeClr val="accent1">
                    <a:lumMod val="75000"/>
                  </a:schemeClr>
                </a:solidFill>
              </a:rPr>
              <a:t>by young </a:t>
            </a:r>
            <a:r>
              <a:rPr lang="en-GB" sz="3200" dirty="0">
                <a:solidFill>
                  <a:schemeClr val="accent1">
                    <a:lumMod val="75000"/>
                  </a:schemeClr>
                </a:solidFill>
              </a:rPr>
              <a:t>people </a:t>
            </a:r>
            <a:r>
              <a:rPr lang="en-GB" sz="3200" dirty="0" smtClean="0">
                <a:solidFill>
                  <a:schemeClr val="accent1">
                    <a:lumMod val="75000"/>
                  </a:schemeClr>
                </a:solidFill>
              </a:rPr>
              <a:t>and their parents reflect </a:t>
            </a:r>
            <a:r>
              <a:rPr lang="en-GB" sz="3200" dirty="0">
                <a:solidFill>
                  <a:schemeClr val="accent1">
                    <a:lumMod val="75000"/>
                  </a:schemeClr>
                </a:solidFill>
              </a:rPr>
              <a:t>the expectations and constraints inherent within their setting</a:t>
            </a:r>
            <a:r>
              <a:rPr lang="en-GB" sz="3200" dirty="0" smtClean="0">
                <a:solidFill>
                  <a:schemeClr val="accent1">
                    <a:lumMod val="75000"/>
                  </a:schemeClr>
                </a:solidFill>
              </a:rPr>
              <a:t>, rather </a:t>
            </a:r>
            <a:r>
              <a:rPr lang="en-GB" sz="3200" dirty="0">
                <a:solidFill>
                  <a:schemeClr val="accent1">
                    <a:lumMod val="75000"/>
                  </a:schemeClr>
                </a:solidFill>
              </a:rPr>
              <a:t>than a free choice of desired </a:t>
            </a:r>
            <a:r>
              <a:rPr lang="en-GB" sz="3200" dirty="0" smtClean="0">
                <a:solidFill>
                  <a:schemeClr val="accent1">
                    <a:lumMod val="75000"/>
                  </a:schemeClr>
                </a:solidFill>
              </a:rPr>
              <a:t>outcome. </a:t>
            </a:r>
            <a:r>
              <a:rPr lang="en-GB" sz="1200" dirty="0" smtClean="0">
                <a:solidFill>
                  <a:schemeClr val="accent1">
                    <a:lumMod val="75000"/>
                  </a:schemeClr>
                </a:solidFill>
              </a:rPr>
              <a:t>(</a:t>
            </a:r>
            <a:r>
              <a:rPr lang="en-GB" sz="1200" dirty="0">
                <a:solidFill>
                  <a:schemeClr val="accent1">
                    <a:lumMod val="75000"/>
                  </a:schemeClr>
                </a:solidFill>
                <a:latin typeface="OpenSans"/>
              </a:rPr>
              <a:t>Ralf St Clair &amp; Amanda Benjamin (2011) Performing desires: the dilemma of aspirations and educational attainment, British Educational Research Journal, 37:3, </a:t>
            </a:r>
            <a:r>
              <a:rPr lang="en-GB" sz="1200" dirty="0" smtClean="0">
                <a:solidFill>
                  <a:schemeClr val="accent1">
                    <a:lumMod val="75000"/>
                  </a:schemeClr>
                </a:solidFill>
                <a:latin typeface="OpenSans"/>
              </a:rPr>
              <a:t>501-517</a:t>
            </a:r>
            <a:r>
              <a:rPr lang="en-GB" sz="1200" dirty="0">
                <a:solidFill>
                  <a:schemeClr val="accent1">
                    <a:lumMod val="75000"/>
                  </a:schemeClr>
                </a:solidFill>
              </a:rPr>
              <a:t>)</a:t>
            </a:r>
          </a:p>
        </p:txBody>
      </p:sp>
    </p:spTree>
    <p:extLst>
      <p:ext uri="{BB962C8B-B14F-4D97-AF65-F5344CB8AC3E}">
        <p14:creationId xmlns:p14="http://schemas.microsoft.com/office/powerpoint/2010/main" val="398592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58825"/>
          </a:xfrm>
        </p:spPr>
        <p:txBody>
          <a:bodyPr>
            <a:normAutofit/>
          </a:bodyPr>
          <a:lstStyle/>
          <a:p>
            <a:r>
              <a:rPr lang="en-GB" b="1" dirty="0">
                <a:solidFill>
                  <a:schemeClr val="accent6">
                    <a:lumMod val="75000"/>
                  </a:schemeClr>
                </a:solidFill>
              </a:rPr>
              <a:t>Teachers and the poverty of aspiration</a:t>
            </a:r>
          </a:p>
        </p:txBody>
      </p:sp>
      <p:sp>
        <p:nvSpPr>
          <p:cNvPr id="3" name="Content Placeholder 2"/>
          <p:cNvSpPr>
            <a:spLocks noGrp="1"/>
          </p:cNvSpPr>
          <p:nvPr>
            <p:ph idx="1"/>
          </p:nvPr>
        </p:nvSpPr>
        <p:spPr>
          <a:xfrm>
            <a:off x="838200" y="1247776"/>
            <a:ext cx="10515600" cy="5153024"/>
          </a:xfrm>
        </p:spPr>
        <p:txBody>
          <a:bodyPr>
            <a:noAutofit/>
          </a:bodyPr>
          <a:lstStyle/>
          <a:p>
            <a:r>
              <a:rPr lang="en-GB" sz="3000" dirty="0" smtClean="0">
                <a:solidFill>
                  <a:schemeClr val="accent1">
                    <a:lumMod val="75000"/>
                  </a:schemeClr>
                </a:solidFill>
              </a:rPr>
              <a:t>Teachers and student </a:t>
            </a:r>
            <a:r>
              <a:rPr lang="en-GB" sz="3000" dirty="0">
                <a:solidFill>
                  <a:schemeClr val="accent1">
                    <a:lumMod val="75000"/>
                  </a:schemeClr>
                </a:solidFill>
              </a:rPr>
              <a:t>teachers </a:t>
            </a:r>
            <a:r>
              <a:rPr lang="en-GB" sz="3000" dirty="0" smtClean="0">
                <a:solidFill>
                  <a:schemeClr val="accent1">
                    <a:lumMod val="75000"/>
                  </a:schemeClr>
                </a:solidFill>
              </a:rPr>
              <a:t>often found to have little </a:t>
            </a:r>
            <a:r>
              <a:rPr lang="en-GB" sz="3000" dirty="0">
                <a:solidFill>
                  <a:schemeClr val="accent1">
                    <a:lumMod val="75000"/>
                  </a:schemeClr>
                </a:solidFill>
              </a:rPr>
              <a:t>understanding of the link between child poverty and educational attainment, which lead to their falling back on negative stereotypes of children and parents living in poverty (Thompson et al, 2016: 220). </a:t>
            </a:r>
            <a:endParaRPr lang="en-GB" sz="3000" dirty="0" smtClean="0">
              <a:solidFill>
                <a:schemeClr val="accent1">
                  <a:lumMod val="75000"/>
                </a:schemeClr>
              </a:solidFill>
            </a:endParaRPr>
          </a:p>
          <a:p>
            <a:r>
              <a:rPr lang="en-GB" sz="3000" dirty="0" smtClean="0">
                <a:solidFill>
                  <a:schemeClr val="accent1">
                    <a:lumMod val="75000"/>
                  </a:schemeClr>
                </a:solidFill>
              </a:rPr>
              <a:t>Often teachers do not understand enough about existential poverty to get beyond a </a:t>
            </a:r>
            <a:r>
              <a:rPr lang="en-GB" sz="3000" dirty="0" err="1" smtClean="0">
                <a:solidFill>
                  <a:schemeClr val="accent1">
                    <a:lumMod val="75000"/>
                  </a:schemeClr>
                </a:solidFill>
              </a:rPr>
              <a:t>pathologising</a:t>
            </a:r>
            <a:r>
              <a:rPr lang="en-GB" sz="3000" dirty="0" smtClean="0">
                <a:solidFill>
                  <a:schemeClr val="accent1">
                    <a:lumMod val="75000"/>
                  </a:schemeClr>
                </a:solidFill>
              </a:rPr>
              <a:t> discourse of families, parents and children as feckless and undeserving (Singh et al. 2013) </a:t>
            </a:r>
          </a:p>
          <a:p>
            <a:r>
              <a:rPr lang="en-GB" sz="3000" dirty="0" smtClean="0">
                <a:solidFill>
                  <a:schemeClr val="accent1">
                    <a:lumMod val="75000"/>
                  </a:schemeClr>
                </a:solidFill>
              </a:rPr>
              <a:t>Negative </a:t>
            </a:r>
            <a:r>
              <a:rPr lang="en-GB" sz="3000" dirty="0">
                <a:solidFill>
                  <a:schemeClr val="accent1">
                    <a:lumMod val="75000"/>
                  </a:schemeClr>
                </a:solidFill>
              </a:rPr>
              <a:t>stereotypes about impoverished children based on deficit assumptions can perpetuate inequality (Cummings et al., 2012). </a:t>
            </a:r>
            <a:endParaRPr lang="en-GB" sz="3000" dirty="0" smtClean="0">
              <a:solidFill>
                <a:schemeClr val="accent1">
                  <a:lumMod val="75000"/>
                </a:schemeClr>
              </a:solidFill>
            </a:endParaRPr>
          </a:p>
        </p:txBody>
      </p:sp>
    </p:spTree>
    <p:extLst>
      <p:ext uri="{BB962C8B-B14F-4D97-AF65-F5344CB8AC3E}">
        <p14:creationId xmlns:p14="http://schemas.microsoft.com/office/powerpoint/2010/main" val="3455859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528762" y="790575"/>
            <a:ext cx="8963025" cy="3752850"/>
          </a:xfrm>
          <a:prstGeom prst="rect">
            <a:avLst/>
          </a:prstGeom>
        </p:spPr>
      </p:pic>
      <p:pic>
        <p:nvPicPr>
          <p:cNvPr id="6" name="Picture 5"/>
          <p:cNvPicPr>
            <a:picLocks noChangeAspect="1"/>
          </p:cNvPicPr>
          <p:nvPr/>
        </p:nvPicPr>
        <p:blipFill>
          <a:blip r:embed="rId4"/>
          <a:stretch>
            <a:fillRect/>
          </a:stretch>
        </p:blipFill>
        <p:spPr>
          <a:xfrm>
            <a:off x="53363" y="5099148"/>
            <a:ext cx="12085271" cy="1709738"/>
          </a:xfrm>
          <a:prstGeom prst="rect">
            <a:avLst/>
          </a:prstGeom>
        </p:spPr>
      </p:pic>
      <p:grpSp>
        <p:nvGrpSpPr>
          <p:cNvPr id="18" name="Group 17"/>
          <p:cNvGrpSpPr/>
          <p:nvPr/>
        </p:nvGrpSpPr>
        <p:grpSpPr>
          <a:xfrm>
            <a:off x="175720" y="1152525"/>
            <a:ext cx="11840558" cy="2876249"/>
            <a:chOff x="175720" y="1152525"/>
            <a:chExt cx="11840558" cy="2876249"/>
          </a:xfrm>
        </p:grpSpPr>
        <p:pic>
          <p:nvPicPr>
            <p:cNvPr id="19" name="Picture 18"/>
            <p:cNvPicPr>
              <a:picLocks noChangeAspect="1"/>
            </p:cNvPicPr>
            <p:nvPr/>
          </p:nvPicPr>
          <p:blipFill>
            <a:blip r:embed="rId5"/>
            <a:stretch>
              <a:fillRect/>
            </a:stretch>
          </p:blipFill>
          <p:spPr>
            <a:xfrm>
              <a:off x="175720" y="1152525"/>
              <a:ext cx="11840558" cy="2876249"/>
            </a:xfrm>
            <a:prstGeom prst="rect">
              <a:avLst/>
            </a:prstGeom>
          </p:spPr>
        </p:pic>
        <p:sp>
          <p:nvSpPr>
            <p:cNvPr id="20" name="TextBox 19"/>
            <p:cNvSpPr txBox="1"/>
            <p:nvPr/>
          </p:nvSpPr>
          <p:spPr>
            <a:xfrm>
              <a:off x="3971925" y="1971499"/>
              <a:ext cx="4057650" cy="769441"/>
            </a:xfrm>
            <a:prstGeom prst="rect">
              <a:avLst/>
            </a:prstGeom>
            <a:noFill/>
          </p:spPr>
          <p:txBody>
            <a:bodyPr wrap="square" rtlCol="0">
              <a:spAutoFit/>
            </a:bodyPr>
            <a:lstStyle/>
            <a:p>
              <a:r>
                <a:rPr lang="en-GB" sz="4400" dirty="0" smtClean="0">
                  <a:solidFill>
                    <a:srgbClr val="C00000"/>
                  </a:solidFill>
                </a:rPr>
                <a:t>THERESA MAY</a:t>
              </a:r>
              <a:endParaRPr lang="en-GB" sz="4400" dirty="0">
                <a:solidFill>
                  <a:srgbClr val="C00000"/>
                </a:solidFill>
              </a:endParaRPr>
            </a:p>
          </p:txBody>
        </p:sp>
      </p:grpSp>
      <p:pic>
        <p:nvPicPr>
          <p:cNvPr id="21" name="Picture 20"/>
          <p:cNvPicPr>
            <a:picLocks noChangeAspect="1"/>
          </p:cNvPicPr>
          <p:nvPr/>
        </p:nvPicPr>
        <p:blipFill>
          <a:blip r:embed="rId6"/>
          <a:stretch>
            <a:fillRect/>
          </a:stretch>
        </p:blipFill>
        <p:spPr>
          <a:xfrm>
            <a:off x="1119375" y="1530550"/>
            <a:ext cx="10086787" cy="3548062"/>
          </a:xfrm>
          <a:prstGeom prst="rect">
            <a:avLst/>
          </a:prstGeom>
        </p:spPr>
      </p:pic>
      <p:pic>
        <p:nvPicPr>
          <p:cNvPr id="25" name="Picture 24"/>
          <p:cNvPicPr>
            <a:picLocks noChangeAspect="1"/>
          </p:cNvPicPr>
          <p:nvPr/>
        </p:nvPicPr>
        <p:blipFill>
          <a:blip r:embed="rId7"/>
          <a:stretch>
            <a:fillRect/>
          </a:stretch>
        </p:blipFill>
        <p:spPr>
          <a:xfrm>
            <a:off x="53363" y="558520"/>
            <a:ext cx="11439826" cy="5785659"/>
          </a:xfrm>
          <a:prstGeom prst="rect">
            <a:avLst/>
          </a:prstGeom>
        </p:spPr>
      </p:pic>
      <p:grpSp>
        <p:nvGrpSpPr>
          <p:cNvPr id="26" name="Group 25"/>
          <p:cNvGrpSpPr/>
          <p:nvPr/>
        </p:nvGrpSpPr>
        <p:grpSpPr>
          <a:xfrm>
            <a:off x="163277" y="4481910"/>
            <a:ext cx="11975357" cy="2303218"/>
            <a:chOff x="338997" y="1662214"/>
            <a:chExt cx="11975357" cy="2303218"/>
          </a:xfrm>
        </p:grpSpPr>
        <p:pic>
          <p:nvPicPr>
            <p:cNvPr id="27" name="Picture 26"/>
            <p:cNvPicPr>
              <a:picLocks noChangeAspect="1"/>
            </p:cNvPicPr>
            <p:nvPr/>
          </p:nvPicPr>
          <p:blipFill>
            <a:blip r:embed="rId8"/>
            <a:stretch>
              <a:fillRect/>
            </a:stretch>
          </p:blipFill>
          <p:spPr>
            <a:xfrm>
              <a:off x="338997" y="1832835"/>
              <a:ext cx="11975357" cy="2132597"/>
            </a:xfrm>
            <a:prstGeom prst="rect">
              <a:avLst/>
            </a:prstGeom>
          </p:spPr>
        </p:pic>
        <p:sp>
          <p:nvSpPr>
            <p:cNvPr id="28" name="TextBox 27"/>
            <p:cNvSpPr txBox="1"/>
            <p:nvPr/>
          </p:nvSpPr>
          <p:spPr>
            <a:xfrm>
              <a:off x="488818" y="1662214"/>
              <a:ext cx="3724276" cy="707886"/>
            </a:xfrm>
            <a:prstGeom prst="rect">
              <a:avLst/>
            </a:prstGeom>
            <a:noFill/>
          </p:spPr>
          <p:txBody>
            <a:bodyPr wrap="square" rtlCol="0">
              <a:spAutoFit/>
            </a:bodyPr>
            <a:lstStyle/>
            <a:p>
              <a:r>
                <a:rPr lang="en-GB" sz="4000" dirty="0" smtClean="0">
                  <a:solidFill>
                    <a:srgbClr val="C00000"/>
                  </a:solidFill>
                </a:rPr>
                <a:t>TONY BLAIR</a:t>
              </a:r>
              <a:endParaRPr lang="en-GB" sz="4000" dirty="0">
                <a:solidFill>
                  <a:srgbClr val="C00000"/>
                </a:solidFill>
              </a:endParaRPr>
            </a:p>
          </p:txBody>
        </p:sp>
      </p:grpSp>
      <p:grpSp>
        <p:nvGrpSpPr>
          <p:cNvPr id="31" name="Group 30"/>
          <p:cNvGrpSpPr/>
          <p:nvPr/>
        </p:nvGrpSpPr>
        <p:grpSpPr>
          <a:xfrm>
            <a:off x="220728" y="231668"/>
            <a:ext cx="11971272" cy="4238625"/>
            <a:chOff x="1687598" y="-2471826"/>
            <a:chExt cx="12138634" cy="4238625"/>
          </a:xfrm>
        </p:grpSpPr>
        <p:pic>
          <p:nvPicPr>
            <p:cNvPr id="23" name="Picture 22"/>
            <p:cNvPicPr>
              <a:picLocks noChangeAspect="1"/>
            </p:cNvPicPr>
            <p:nvPr/>
          </p:nvPicPr>
          <p:blipFill>
            <a:blip r:embed="rId9"/>
            <a:stretch>
              <a:fillRect/>
            </a:stretch>
          </p:blipFill>
          <p:spPr>
            <a:xfrm>
              <a:off x="1687598" y="-2471826"/>
              <a:ext cx="12138634" cy="4238625"/>
            </a:xfrm>
            <a:prstGeom prst="rect">
              <a:avLst/>
            </a:prstGeom>
          </p:spPr>
        </p:pic>
        <p:sp>
          <p:nvSpPr>
            <p:cNvPr id="30" name="TextBox 29"/>
            <p:cNvSpPr txBox="1"/>
            <p:nvPr/>
          </p:nvSpPr>
          <p:spPr>
            <a:xfrm>
              <a:off x="1944303" y="-2471826"/>
              <a:ext cx="4657973" cy="707886"/>
            </a:xfrm>
            <a:prstGeom prst="rect">
              <a:avLst/>
            </a:prstGeom>
            <a:noFill/>
          </p:spPr>
          <p:txBody>
            <a:bodyPr wrap="square" rtlCol="0">
              <a:spAutoFit/>
            </a:bodyPr>
            <a:lstStyle/>
            <a:p>
              <a:r>
                <a:rPr lang="en-GB" sz="4000" dirty="0" smtClean="0">
                  <a:solidFill>
                    <a:srgbClr val="C00000"/>
                  </a:solidFill>
                </a:rPr>
                <a:t>GORDON BROWN</a:t>
              </a:r>
              <a:endParaRPr lang="en-GB" sz="4000" dirty="0">
                <a:solidFill>
                  <a:srgbClr val="C00000"/>
                </a:solidFill>
              </a:endParaRPr>
            </a:p>
          </p:txBody>
        </p:sp>
      </p:grpSp>
    </p:spTree>
    <p:extLst>
      <p:ext uri="{BB962C8B-B14F-4D97-AF65-F5344CB8AC3E}">
        <p14:creationId xmlns:p14="http://schemas.microsoft.com/office/powerpoint/2010/main" val="3439983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797" y="365125"/>
            <a:ext cx="11553827" cy="701675"/>
          </a:xfrm>
        </p:spPr>
        <p:txBody>
          <a:bodyPr>
            <a:noAutofit/>
          </a:bodyPr>
          <a:lstStyle/>
          <a:p>
            <a:r>
              <a:rPr lang="en-GB" sz="3200" dirty="0" smtClean="0">
                <a:solidFill>
                  <a:schemeClr val="accent1">
                    <a:lumMod val="75000"/>
                  </a:schemeClr>
                </a:solidFill>
              </a:rPr>
              <a:t>Despite excellent work on child poverty by the Scottish Government, myths persist…</a:t>
            </a:r>
            <a:endParaRPr lang="en-GB" sz="3200" dirty="0">
              <a:solidFill>
                <a:schemeClr val="accent1">
                  <a:lumMod val="75000"/>
                </a:schemeClr>
              </a:solidFill>
            </a:endParaRPr>
          </a:p>
        </p:txBody>
      </p:sp>
      <p:pic>
        <p:nvPicPr>
          <p:cNvPr id="4" name="Content Placeholder 3"/>
          <p:cNvPicPr>
            <a:picLocks noGrp="1" noChangeAspect="1"/>
          </p:cNvPicPr>
          <p:nvPr>
            <p:ph idx="1"/>
          </p:nvPr>
        </p:nvPicPr>
        <p:blipFill>
          <a:blip r:embed="rId3"/>
          <a:stretch>
            <a:fillRect/>
          </a:stretch>
        </p:blipFill>
        <p:spPr>
          <a:xfrm>
            <a:off x="3368116" y="4676775"/>
            <a:ext cx="8823884" cy="1124744"/>
          </a:xfrm>
          <a:prstGeom prst="rect">
            <a:avLst/>
          </a:prstGeom>
        </p:spPr>
      </p:pic>
      <p:pic>
        <p:nvPicPr>
          <p:cNvPr id="5" name="Picture 4"/>
          <p:cNvPicPr>
            <a:picLocks noChangeAspect="1"/>
          </p:cNvPicPr>
          <p:nvPr/>
        </p:nvPicPr>
        <p:blipFill>
          <a:blip r:embed="rId4"/>
          <a:stretch>
            <a:fillRect/>
          </a:stretch>
        </p:blipFill>
        <p:spPr>
          <a:xfrm>
            <a:off x="3368117" y="3273682"/>
            <a:ext cx="8823884" cy="1243012"/>
          </a:xfrm>
          <a:prstGeom prst="rect">
            <a:avLst/>
          </a:prstGeom>
        </p:spPr>
      </p:pic>
      <p:pic>
        <p:nvPicPr>
          <p:cNvPr id="6" name="Picture 5"/>
          <p:cNvPicPr>
            <a:picLocks noChangeAspect="1"/>
          </p:cNvPicPr>
          <p:nvPr/>
        </p:nvPicPr>
        <p:blipFill>
          <a:blip r:embed="rId5"/>
          <a:stretch>
            <a:fillRect/>
          </a:stretch>
        </p:blipFill>
        <p:spPr>
          <a:xfrm>
            <a:off x="3368116" y="1226342"/>
            <a:ext cx="8834741" cy="2069307"/>
          </a:xfrm>
          <a:prstGeom prst="rect">
            <a:avLst/>
          </a:prstGeom>
        </p:spPr>
      </p:pic>
      <p:sp>
        <p:nvSpPr>
          <p:cNvPr id="7" name="TextBox 6"/>
          <p:cNvSpPr txBox="1"/>
          <p:nvPr/>
        </p:nvSpPr>
        <p:spPr>
          <a:xfrm>
            <a:off x="371473" y="1381125"/>
            <a:ext cx="2543175" cy="369332"/>
          </a:xfrm>
          <a:prstGeom prst="rect">
            <a:avLst/>
          </a:prstGeom>
          <a:noFill/>
        </p:spPr>
        <p:txBody>
          <a:bodyPr wrap="square" rtlCol="0">
            <a:spAutoFit/>
          </a:bodyPr>
          <a:lstStyle/>
          <a:p>
            <a:r>
              <a:rPr lang="en-GB" dirty="0" smtClean="0">
                <a:solidFill>
                  <a:schemeClr val="accent1">
                    <a:lumMod val="75000"/>
                  </a:schemeClr>
                </a:solidFill>
              </a:rPr>
              <a:t>Alex Cole-Hamilton (LD)</a:t>
            </a:r>
            <a:endParaRPr lang="en-GB" dirty="0">
              <a:solidFill>
                <a:schemeClr val="accent1">
                  <a:lumMod val="75000"/>
                </a:schemeClr>
              </a:solidFill>
            </a:endParaRPr>
          </a:p>
        </p:txBody>
      </p:sp>
      <p:sp>
        <p:nvSpPr>
          <p:cNvPr id="8" name="TextBox 7"/>
          <p:cNvSpPr txBox="1"/>
          <p:nvPr/>
        </p:nvSpPr>
        <p:spPr>
          <a:xfrm>
            <a:off x="371473" y="3452812"/>
            <a:ext cx="2676527" cy="369332"/>
          </a:xfrm>
          <a:prstGeom prst="rect">
            <a:avLst/>
          </a:prstGeom>
          <a:noFill/>
        </p:spPr>
        <p:txBody>
          <a:bodyPr wrap="square" rtlCol="0">
            <a:spAutoFit/>
          </a:bodyPr>
          <a:lstStyle/>
          <a:p>
            <a:r>
              <a:rPr lang="en-GB" dirty="0" smtClean="0">
                <a:solidFill>
                  <a:schemeClr val="accent1">
                    <a:lumMod val="75000"/>
                  </a:schemeClr>
                </a:solidFill>
              </a:rPr>
              <a:t>Michelle Ballantyne (C)</a:t>
            </a:r>
            <a:endParaRPr lang="en-GB" dirty="0">
              <a:solidFill>
                <a:schemeClr val="accent1">
                  <a:lumMod val="75000"/>
                </a:schemeClr>
              </a:solidFill>
            </a:endParaRPr>
          </a:p>
        </p:txBody>
      </p:sp>
      <p:sp>
        <p:nvSpPr>
          <p:cNvPr id="9" name="TextBox 8"/>
          <p:cNvSpPr txBox="1"/>
          <p:nvPr/>
        </p:nvSpPr>
        <p:spPr>
          <a:xfrm>
            <a:off x="371473" y="4676775"/>
            <a:ext cx="2543175" cy="369332"/>
          </a:xfrm>
          <a:prstGeom prst="rect">
            <a:avLst/>
          </a:prstGeom>
          <a:noFill/>
        </p:spPr>
        <p:txBody>
          <a:bodyPr wrap="square" rtlCol="0">
            <a:spAutoFit/>
          </a:bodyPr>
          <a:lstStyle/>
          <a:p>
            <a:r>
              <a:rPr lang="en-GB" dirty="0" smtClean="0">
                <a:solidFill>
                  <a:schemeClr val="accent1">
                    <a:lumMod val="75000"/>
                  </a:schemeClr>
                </a:solidFill>
              </a:rPr>
              <a:t>Ruth Maguire (SNP)</a:t>
            </a:r>
            <a:endParaRPr lang="en-GB" dirty="0">
              <a:solidFill>
                <a:schemeClr val="accent1">
                  <a:lumMod val="75000"/>
                </a:schemeClr>
              </a:solidFill>
            </a:endParaRPr>
          </a:p>
        </p:txBody>
      </p:sp>
      <p:sp>
        <p:nvSpPr>
          <p:cNvPr id="10" name="Rectangle 9"/>
          <p:cNvSpPr/>
          <p:nvPr/>
        </p:nvSpPr>
        <p:spPr>
          <a:xfrm>
            <a:off x="304798" y="6208156"/>
            <a:ext cx="11709957" cy="523220"/>
          </a:xfrm>
          <a:prstGeom prst="rect">
            <a:avLst/>
          </a:prstGeom>
        </p:spPr>
        <p:txBody>
          <a:bodyPr wrap="square">
            <a:spAutoFit/>
          </a:bodyPr>
          <a:lstStyle/>
          <a:p>
            <a:r>
              <a:rPr lang="en-GB" sz="1400" dirty="0">
                <a:solidFill>
                  <a:schemeClr val="accent1">
                    <a:lumMod val="75000"/>
                  </a:schemeClr>
                </a:solidFill>
                <a:latin typeface="Segoe UI" panose="020B0502040204020203" pitchFamily="34" charset="0"/>
                <a:ea typeface="Calibri" panose="020F0502020204030204" pitchFamily="34" charset="0"/>
              </a:rPr>
              <a:t>Scottish Parliament </a:t>
            </a:r>
            <a:r>
              <a:rPr lang="en-GB" sz="1400" dirty="0" smtClean="0">
                <a:solidFill>
                  <a:schemeClr val="accent1">
                    <a:lumMod val="75000"/>
                  </a:schemeClr>
                </a:solidFill>
                <a:latin typeface="Segoe UI" panose="020B0502040204020203" pitchFamily="34" charset="0"/>
                <a:ea typeface="Calibri" panose="020F0502020204030204" pitchFamily="34" charset="0"/>
              </a:rPr>
              <a:t>8 November 2017. </a:t>
            </a:r>
            <a:r>
              <a:rPr lang="en-GB" sz="1400" i="1" dirty="0">
                <a:solidFill>
                  <a:schemeClr val="accent1">
                    <a:lumMod val="75000"/>
                  </a:schemeClr>
                </a:solidFill>
                <a:latin typeface="Segoe UI" panose="020B0502040204020203" pitchFamily="34" charset="0"/>
                <a:ea typeface="Calibri" panose="020F0502020204030204" pitchFamily="34" charset="0"/>
              </a:rPr>
              <a:t>Official report of the Stage 3 debate on the Child Poverty (Scotland) Bill </a:t>
            </a:r>
            <a:r>
              <a:rPr lang="en-GB" sz="1400" dirty="0">
                <a:solidFill>
                  <a:schemeClr val="accent1">
                    <a:lumMod val="75000"/>
                  </a:schemeClr>
                </a:solidFill>
                <a:latin typeface="Segoe UI" panose="020B0502040204020203" pitchFamily="34" charset="0"/>
                <a:ea typeface="Calibri" panose="020F0502020204030204" pitchFamily="34" charset="0"/>
              </a:rPr>
              <a:t>[Online]. Edinburgh: Scottish Parliament. Available: </a:t>
            </a:r>
            <a:r>
              <a:rPr lang="en-GB" sz="1400" u="sng" dirty="0" smtClean="0">
                <a:solidFill>
                  <a:schemeClr val="accent1">
                    <a:lumMod val="75000"/>
                  </a:schemeClr>
                </a:solidFill>
                <a:latin typeface="Segoe UI" panose="020B0502040204020203" pitchFamily="34" charset="0"/>
                <a:ea typeface="Calibri" panose="020F0502020204030204" pitchFamily="34" charset="0"/>
                <a:cs typeface="Times New Roman" panose="02020603050405020304" pitchFamily="18" charset="0"/>
                <a:hlinkClick r:id="rId6"/>
              </a:rPr>
              <a:t>http://www.parliament.scot/parliamentarybusiness/report.aspx?r=11177&amp;i=101890</a:t>
            </a:r>
            <a:r>
              <a:rPr lang="en-GB" sz="1400" dirty="0" smtClean="0">
                <a:solidFill>
                  <a:schemeClr val="accent1">
                    <a:lumMod val="75000"/>
                  </a:schemeClr>
                </a:solidFill>
                <a:latin typeface="Segoe UI" panose="020B0502040204020203" pitchFamily="34" charset="0"/>
                <a:ea typeface="Calibri" panose="020F0502020204030204" pitchFamily="34" charset="0"/>
              </a:rPr>
              <a:t> [</a:t>
            </a:r>
            <a:r>
              <a:rPr lang="en-GB" sz="1400" dirty="0">
                <a:solidFill>
                  <a:schemeClr val="accent1">
                    <a:lumMod val="75000"/>
                  </a:schemeClr>
                </a:solidFill>
                <a:latin typeface="Segoe UI" panose="020B0502040204020203" pitchFamily="34" charset="0"/>
                <a:ea typeface="Calibri" panose="020F0502020204030204" pitchFamily="34" charset="0"/>
              </a:rPr>
              <a:t>Accessed 6 December 2017].</a:t>
            </a:r>
            <a:endParaRPr lang="en-GB" sz="1400" dirty="0">
              <a:solidFill>
                <a:schemeClr val="accent1">
                  <a:lumMod val="75000"/>
                </a:schemeClr>
              </a:solidFill>
            </a:endParaRPr>
          </a:p>
        </p:txBody>
      </p:sp>
      <p:sp>
        <p:nvSpPr>
          <p:cNvPr id="11" name="Rectangle 10"/>
          <p:cNvSpPr/>
          <p:nvPr/>
        </p:nvSpPr>
        <p:spPr>
          <a:xfrm>
            <a:off x="3524252" y="2228849"/>
            <a:ext cx="8490504" cy="457201"/>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3524251" y="3426080"/>
            <a:ext cx="8462960" cy="641096"/>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3524252" y="5160422"/>
            <a:ext cx="8490504" cy="518321"/>
          </a:xfrm>
          <a:prstGeom prst="rect">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44474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79120" y="112013"/>
            <a:ext cx="11094720" cy="6594352"/>
          </a:xfrm>
        </p:spPr>
      </p:pic>
    </p:spTree>
    <p:extLst>
      <p:ext uri="{BB962C8B-B14F-4D97-AF65-F5344CB8AC3E}">
        <p14:creationId xmlns:p14="http://schemas.microsoft.com/office/powerpoint/2010/main" val="3663038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53624" y="19117"/>
            <a:ext cx="10959256" cy="6716963"/>
          </a:xfrm>
        </p:spPr>
      </p:pic>
    </p:spTree>
    <p:extLst>
      <p:ext uri="{BB962C8B-B14F-4D97-AF65-F5344CB8AC3E}">
        <p14:creationId xmlns:p14="http://schemas.microsoft.com/office/powerpoint/2010/main" val="3892712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122901"/>
            <a:ext cx="10515600" cy="673100"/>
          </a:xfrm>
        </p:spPr>
        <p:txBody>
          <a:bodyPr>
            <a:normAutofit/>
          </a:bodyPr>
          <a:lstStyle/>
          <a:p>
            <a:r>
              <a:rPr lang="en-GB" sz="4000" dirty="0">
                <a:solidFill>
                  <a:schemeClr val="accent6">
                    <a:lumMod val="75000"/>
                  </a:schemeClr>
                </a:solidFill>
                <a:latin typeface="+mn-lt"/>
                <a:ea typeface="+mn-ea"/>
                <a:cs typeface="+mn-cs"/>
              </a:rPr>
              <a:t>Take home messages</a:t>
            </a:r>
          </a:p>
        </p:txBody>
      </p:sp>
      <p:sp>
        <p:nvSpPr>
          <p:cNvPr id="3" name="Content Placeholder 2"/>
          <p:cNvSpPr>
            <a:spLocks noGrp="1"/>
          </p:cNvSpPr>
          <p:nvPr>
            <p:ph idx="1"/>
          </p:nvPr>
        </p:nvSpPr>
        <p:spPr>
          <a:xfrm>
            <a:off x="838200" y="847789"/>
            <a:ext cx="10515600" cy="5629212"/>
          </a:xfrm>
        </p:spPr>
        <p:txBody>
          <a:bodyPr>
            <a:normAutofit fontScale="92500" lnSpcReduction="20000"/>
          </a:bodyPr>
          <a:lstStyle/>
          <a:p>
            <a:r>
              <a:rPr lang="en-GB" dirty="0">
                <a:solidFill>
                  <a:schemeClr val="accent1">
                    <a:lumMod val="75000"/>
                  </a:schemeClr>
                </a:solidFill>
              </a:rPr>
              <a:t>The problem with the ‘poverty of aspiration’ as a concept is not only that the research evidence does not support it, but also that it passes the responsibility for a presumed lack of aspirations onto parents and children. </a:t>
            </a:r>
            <a:endParaRPr lang="en-GB" dirty="0" smtClean="0">
              <a:solidFill>
                <a:schemeClr val="accent1">
                  <a:lumMod val="75000"/>
                </a:schemeClr>
              </a:solidFill>
            </a:endParaRPr>
          </a:p>
          <a:p>
            <a:r>
              <a:rPr lang="en-GB" dirty="0" smtClean="0">
                <a:solidFill>
                  <a:schemeClr val="accent1">
                    <a:lumMod val="75000"/>
                  </a:schemeClr>
                </a:solidFill>
              </a:rPr>
              <a:t>In </a:t>
            </a:r>
            <a:r>
              <a:rPr lang="en-GB" dirty="0">
                <a:solidFill>
                  <a:schemeClr val="accent1">
                    <a:lumMod val="75000"/>
                  </a:schemeClr>
                </a:solidFill>
              </a:rPr>
              <a:t>so doing it shifts responsibility away from local and central government, and </a:t>
            </a:r>
            <a:r>
              <a:rPr lang="en-GB" dirty="0" smtClean="0">
                <a:solidFill>
                  <a:schemeClr val="accent1">
                    <a:lumMod val="75000"/>
                  </a:schemeClr>
                </a:solidFill>
              </a:rPr>
              <a:t>schools, </a:t>
            </a:r>
            <a:r>
              <a:rPr lang="en-GB" dirty="0">
                <a:solidFill>
                  <a:schemeClr val="accent1">
                    <a:lumMod val="75000"/>
                  </a:schemeClr>
                </a:solidFill>
              </a:rPr>
              <a:t>to children </a:t>
            </a:r>
            <a:r>
              <a:rPr lang="en-GB" dirty="0" smtClean="0">
                <a:solidFill>
                  <a:schemeClr val="accent1">
                    <a:lumMod val="75000"/>
                  </a:schemeClr>
                </a:solidFill>
              </a:rPr>
              <a:t>and parents from </a:t>
            </a:r>
            <a:r>
              <a:rPr lang="en-GB" dirty="0">
                <a:solidFill>
                  <a:schemeClr val="accent1">
                    <a:lumMod val="75000"/>
                  </a:schemeClr>
                </a:solidFill>
              </a:rPr>
              <a:t>low socioeconomic backgrounds. </a:t>
            </a:r>
            <a:endParaRPr lang="en-GB" dirty="0" smtClean="0">
              <a:solidFill>
                <a:schemeClr val="accent1">
                  <a:lumMod val="75000"/>
                </a:schemeClr>
              </a:solidFill>
            </a:endParaRPr>
          </a:p>
          <a:p>
            <a:r>
              <a:rPr lang="en-GB" dirty="0" smtClean="0">
                <a:solidFill>
                  <a:schemeClr val="accent1">
                    <a:lumMod val="75000"/>
                  </a:schemeClr>
                </a:solidFill>
              </a:rPr>
              <a:t>Teachers are also disadvantaged by not understanding the causes of poverty, its effects on children and on their education, and by believing that the poverty of aspirations is a fact.</a:t>
            </a:r>
          </a:p>
          <a:p>
            <a:r>
              <a:rPr lang="en-GB" dirty="0" smtClean="0">
                <a:solidFill>
                  <a:schemeClr val="accent1">
                    <a:lumMod val="75000"/>
                  </a:schemeClr>
                </a:solidFill>
              </a:rPr>
              <a:t>Teachers perpetuate the myth but are tasked with solving the problem as it is (wrongly) understood.</a:t>
            </a:r>
          </a:p>
          <a:p>
            <a:r>
              <a:rPr lang="en-GB" dirty="0">
                <a:solidFill>
                  <a:schemeClr val="accent1">
                    <a:lumMod val="75000"/>
                  </a:schemeClr>
                </a:solidFill>
              </a:rPr>
              <a:t>School is important to and for poorer </a:t>
            </a:r>
            <a:r>
              <a:rPr lang="en-GB" dirty="0" smtClean="0">
                <a:solidFill>
                  <a:schemeClr val="accent1">
                    <a:lumMod val="75000"/>
                  </a:schemeClr>
                </a:solidFill>
              </a:rPr>
              <a:t>children.</a:t>
            </a:r>
            <a:endParaRPr lang="en-GB" dirty="0">
              <a:solidFill>
                <a:schemeClr val="accent1">
                  <a:lumMod val="75000"/>
                </a:schemeClr>
              </a:solidFill>
            </a:endParaRPr>
          </a:p>
          <a:p>
            <a:r>
              <a:rPr lang="en-GB" dirty="0">
                <a:solidFill>
                  <a:schemeClr val="accent1">
                    <a:lumMod val="75000"/>
                  </a:schemeClr>
                </a:solidFill>
              </a:rPr>
              <a:t>Poorer parents value school and want to help </a:t>
            </a:r>
            <a:r>
              <a:rPr lang="en-GB" dirty="0" smtClean="0">
                <a:solidFill>
                  <a:schemeClr val="accent1">
                    <a:lumMod val="75000"/>
                  </a:schemeClr>
                </a:solidFill>
              </a:rPr>
              <a:t>– all</a:t>
            </a:r>
            <a:r>
              <a:rPr lang="en-GB" dirty="0">
                <a:solidFill>
                  <a:schemeClr val="accent1">
                    <a:lumMod val="75000"/>
                  </a:schemeClr>
                </a:solidFill>
              </a:rPr>
              <a:t> </a:t>
            </a:r>
            <a:r>
              <a:rPr lang="en-GB" dirty="0" smtClean="0">
                <a:solidFill>
                  <a:schemeClr val="accent1">
                    <a:lumMod val="75000"/>
                  </a:schemeClr>
                </a:solidFill>
              </a:rPr>
              <a:t>parents want </a:t>
            </a:r>
            <a:r>
              <a:rPr lang="en-GB" dirty="0">
                <a:solidFill>
                  <a:schemeClr val="accent1">
                    <a:lumMod val="75000"/>
                  </a:schemeClr>
                </a:solidFill>
              </a:rPr>
              <a:t>the best for their child</a:t>
            </a:r>
          </a:p>
          <a:p>
            <a:r>
              <a:rPr lang="en-GB" dirty="0">
                <a:solidFill>
                  <a:schemeClr val="accent1">
                    <a:lumMod val="75000"/>
                  </a:schemeClr>
                </a:solidFill>
              </a:rPr>
              <a:t>Poorer parents less likely to know what that looks like or how to achieve it</a:t>
            </a:r>
          </a:p>
          <a:p>
            <a:r>
              <a:rPr lang="en-GB" dirty="0">
                <a:solidFill>
                  <a:schemeClr val="accent1">
                    <a:lumMod val="75000"/>
                  </a:schemeClr>
                </a:solidFill>
              </a:rPr>
              <a:t>Poorer parents less likely to know how to help their child</a:t>
            </a:r>
          </a:p>
          <a:p>
            <a:endParaRPr lang="en-GB" dirty="0" smtClean="0">
              <a:solidFill>
                <a:schemeClr val="accent1">
                  <a:lumMod val="75000"/>
                </a:schemeClr>
              </a:solidFill>
            </a:endParaRPr>
          </a:p>
        </p:txBody>
      </p:sp>
    </p:spTree>
    <p:extLst>
      <p:ext uri="{BB962C8B-B14F-4D97-AF65-F5344CB8AC3E}">
        <p14:creationId xmlns:p14="http://schemas.microsoft.com/office/powerpoint/2010/main" val="3164519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a:hlinkClick r:id="rId2"/>
          </p:cNvPr>
          <p:cNvPicPr>
            <a:picLocks noGrp="1" noChangeAspect="1"/>
          </p:cNvPicPr>
          <p:nvPr>
            <p:ph idx="1"/>
          </p:nvPr>
        </p:nvPicPr>
        <p:blipFill>
          <a:blip r:embed="rId3"/>
          <a:stretch>
            <a:fillRect/>
          </a:stretch>
        </p:blipFill>
        <p:spPr>
          <a:xfrm>
            <a:off x="247257" y="236169"/>
            <a:ext cx="11740080" cy="5795238"/>
          </a:xfrm>
          <a:prstGeom prst="rect">
            <a:avLst/>
          </a:prstGeom>
        </p:spPr>
      </p:pic>
    </p:spTree>
    <p:extLst>
      <p:ext uri="{BB962C8B-B14F-4D97-AF65-F5344CB8AC3E}">
        <p14:creationId xmlns:p14="http://schemas.microsoft.com/office/powerpoint/2010/main" val="1138749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7334" y="236738"/>
            <a:ext cx="10414286" cy="775818"/>
          </a:xfrm>
        </p:spPr>
        <p:txBody>
          <a:bodyPr>
            <a:normAutofit/>
          </a:bodyPr>
          <a:lstStyle/>
          <a:p>
            <a:r>
              <a:rPr lang="en-GB" sz="4000" dirty="0">
                <a:solidFill>
                  <a:schemeClr val="accent6">
                    <a:lumMod val="75000"/>
                  </a:schemeClr>
                </a:solidFill>
                <a:latin typeface="+mn-lt"/>
                <a:ea typeface="+mn-ea"/>
                <a:cs typeface="+mn-cs"/>
              </a:rPr>
              <a:t>Income maximisation</a:t>
            </a:r>
          </a:p>
        </p:txBody>
      </p:sp>
      <p:sp>
        <p:nvSpPr>
          <p:cNvPr id="3" name="Content Placeholder 2"/>
          <p:cNvSpPr>
            <a:spLocks noGrp="1"/>
          </p:cNvSpPr>
          <p:nvPr>
            <p:ph idx="1"/>
          </p:nvPr>
        </p:nvSpPr>
        <p:spPr>
          <a:xfrm>
            <a:off x="677334" y="1100380"/>
            <a:ext cx="10414286" cy="5693268"/>
          </a:xfrm>
        </p:spPr>
        <p:txBody>
          <a:bodyPr>
            <a:normAutofit lnSpcReduction="10000"/>
          </a:bodyPr>
          <a:lstStyle/>
          <a:p>
            <a:pPr marL="514350" lvl="1" indent="-514350">
              <a:defRPr/>
            </a:pPr>
            <a:r>
              <a:rPr lang="en-GB" sz="2800" dirty="0">
                <a:solidFill>
                  <a:schemeClr val="accent1">
                    <a:lumMod val="75000"/>
                  </a:schemeClr>
                </a:solidFill>
              </a:rPr>
              <a:t>The evidence shows negative effects of financial insecurity on maternal and child wellbeing over and above the negative effects of income and poverty </a:t>
            </a:r>
          </a:p>
          <a:p>
            <a:pPr marL="514350" lvl="1" indent="-514350">
              <a:defRPr/>
            </a:pPr>
            <a:r>
              <a:rPr lang="en-GB" sz="2800" dirty="0">
                <a:solidFill>
                  <a:schemeClr val="accent1">
                    <a:lumMod val="75000"/>
                  </a:schemeClr>
                </a:solidFill>
              </a:rPr>
              <a:t>One of the Scottish Government’s foci is ‘Pockets’ (income maximisation) </a:t>
            </a:r>
            <a:r>
              <a:rPr lang="en-GB" sz="2800" dirty="0" smtClean="0">
                <a:solidFill>
                  <a:schemeClr val="accent1">
                    <a:lumMod val="75000"/>
                  </a:schemeClr>
                </a:solidFill>
              </a:rPr>
              <a:t>– work in this area would be in </a:t>
            </a:r>
            <a:r>
              <a:rPr lang="en-GB" sz="2800" dirty="0">
                <a:solidFill>
                  <a:schemeClr val="accent1">
                    <a:lumMod val="75000"/>
                  </a:schemeClr>
                </a:solidFill>
              </a:rPr>
              <a:t>synergy with national priorities </a:t>
            </a:r>
          </a:p>
          <a:p>
            <a:pPr marL="514350" lvl="1" indent="-514350">
              <a:defRPr/>
            </a:pPr>
            <a:r>
              <a:rPr lang="en-GB" sz="2800" dirty="0">
                <a:solidFill>
                  <a:schemeClr val="accent1">
                    <a:lumMod val="75000"/>
                  </a:schemeClr>
                </a:solidFill>
              </a:rPr>
              <a:t>Opportunities for sharing of learning and resources to develop income maximisation services </a:t>
            </a:r>
          </a:p>
          <a:p>
            <a:pPr marL="514350" lvl="1" indent="-514350">
              <a:defRPr/>
            </a:pPr>
            <a:r>
              <a:rPr lang="en-GB" sz="2800" dirty="0">
                <a:solidFill>
                  <a:schemeClr val="accent1">
                    <a:lumMod val="75000"/>
                  </a:schemeClr>
                </a:solidFill>
              </a:rPr>
              <a:t>Income maximisation is one of the few poverty reduction strategies that affects children and families pre-, per- and post-pregnancy. </a:t>
            </a:r>
          </a:p>
          <a:p>
            <a:pPr marL="514350" lvl="1" indent="-514350">
              <a:defRPr/>
            </a:pPr>
            <a:r>
              <a:rPr lang="en-GB" sz="2800" dirty="0">
                <a:solidFill>
                  <a:schemeClr val="accent1">
                    <a:lumMod val="75000"/>
                  </a:schemeClr>
                </a:solidFill>
              </a:rPr>
              <a:t>Including income maximisation allows </a:t>
            </a:r>
            <a:r>
              <a:rPr lang="en-GB" sz="2800" dirty="0" smtClean="0">
                <a:solidFill>
                  <a:schemeClr val="accent1">
                    <a:lumMod val="75000"/>
                  </a:schemeClr>
                </a:solidFill>
              </a:rPr>
              <a:t>local bodies to </a:t>
            </a:r>
            <a:r>
              <a:rPr lang="en-GB" sz="2800" dirty="0">
                <a:solidFill>
                  <a:schemeClr val="accent1">
                    <a:lumMod val="75000"/>
                  </a:schemeClr>
                </a:solidFill>
              </a:rPr>
              <a:t>identify those at risk of poverty and to take preventative action, as well as </a:t>
            </a:r>
            <a:r>
              <a:rPr lang="en-GB" sz="2800" dirty="0" smtClean="0">
                <a:solidFill>
                  <a:schemeClr val="accent1">
                    <a:lumMod val="75000"/>
                  </a:schemeClr>
                </a:solidFill>
              </a:rPr>
              <a:t>to mitigate </a:t>
            </a:r>
            <a:r>
              <a:rPr lang="en-GB" sz="2800" dirty="0">
                <a:solidFill>
                  <a:schemeClr val="accent1">
                    <a:lumMod val="75000"/>
                  </a:schemeClr>
                </a:solidFill>
              </a:rPr>
              <a:t>against already existing poverty</a:t>
            </a:r>
          </a:p>
          <a:p>
            <a:pPr marL="514350" lvl="1" indent="-514350">
              <a:defRPr/>
            </a:pPr>
            <a:r>
              <a:rPr lang="en-GB" sz="2800" dirty="0">
                <a:solidFill>
                  <a:schemeClr val="accent1">
                    <a:lumMod val="75000"/>
                  </a:schemeClr>
                </a:solidFill>
              </a:rPr>
              <a:t>Income is brought into the local area and spent </a:t>
            </a:r>
            <a:r>
              <a:rPr lang="en-GB" sz="2800" dirty="0" smtClean="0">
                <a:solidFill>
                  <a:schemeClr val="accent1">
                    <a:lumMod val="75000"/>
                  </a:schemeClr>
                </a:solidFill>
              </a:rPr>
              <a:t>locally.</a:t>
            </a:r>
            <a:endParaRPr lang="en-GB" sz="2800" dirty="0">
              <a:solidFill>
                <a:schemeClr val="accent1">
                  <a:lumMod val="75000"/>
                </a:schemeClr>
              </a:solidFill>
            </a:endParaRPr>
          </a:p>
          <a:p>
            <a:endParaRPr lang="en-GB" dirty="0"/>
          </a:p>
        </p:txBody>
      </p:sp>
      <p:sp>
        <p:nvSpPr>
          <p:cNvPr id="4" name="Slide Number Placeholder 3"/>
          <p:cNvSpPr>
            <a:spLocks noGrp="1"/>
          </p:cNvSpPr>
          <p:nvPr>
            <p:ph type="sldNum" sz="quarter" idx="12"/>
          </p:nvPr>
        </p:nvSpPr>
        <p:spPr/>
        <p:txBody>
          <a:bodyPr/>
          <a:lstStyle/>
          <a:p>
            <a:fld id="{71996D03-F354-4CE1-BCF3-333D4E295C61}" type="slidenum">
              <a:rPr lang="en-GB" smtClean="0"/>
              <a:t>29</a:t>
            </a:fld>
            <a:endParaRPr lang="en-GB"/>
          </a:p>
        </p:txBody>
      </p:sp>
    </p:spTree>
    <p:extLst>
      <p:ext uri="{BB962C8B-B14F-4D97-AF65-F5344CB8AC3E}">
        <p14:creationId xmlns:p14="http://schemas.microsoft.com/office/powerpoint/2010/main" val="201242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3449" y="76940"/>
            <a:ext cx="11390279" cy="1320800"/>
          </a:xfrm>
        </p:spPr>
        <p:txBody>
          <a:bodyPr/>
          <a:lstStyle/>
          <a:p>
            <a:pPr marL="742950" indent="-742950">
              <a:buFont typeface="+mj-lt"/>
              <a:buAutoNum type="arabicPeriod"/>
            </a:pPr>
            <a:r>
              <a:rPr lang="en-US" b="1" dirty="0" smtClean="0">
                <a:solidFill>
                  <a:schemeClr val="accent6">
                    <a:lumMod val="75000"/>
                  </a:schemeClr>
                </a:solidFill>
              </a:rPr>
              <a:t>Confusing risks, causes </a:t>
            </a:r>
            <a:r>
              <a:rPr lang="en-US" b="1" dirty="0">
                <a:solidFill>
                  <a:schemeClr val="accent6">
                    <a:lumMod val="75000"/>
                  </a:schemeClr>
                </a:solidFill>
              </a:rPr>
              <a:t>and </a:t>
            </a:r>
            <a:r>
              <a:rPr lang="en-US" b="1" dirty="0" smtClean="0">
                <a:solidFill>
                  <a:schemeClr val="accent6">
                    <a:lumMod val="75000"/>
                  </a:schemeClr>
                </a:solidFill>
              </a:rPr>
              <a:t>consequences</a:t>
            </a:r>
            <a:endParaRPr lang="en-GB" b="1" dirty="0">
              <a:solidFill>
                <a:schemeClr val="accent6">
                  <a:lumMod val="75000"/>
                </a:schemeClr>
              </a:solidFill>
            </a:endParaRPr>
          </a:p>
        </p:txBody>
      </p:sp>
      <p:sp>
        <p:nvSpPr>
          <p:cNvPr id="3" name="Content Placeholder 2"/>
          <p:cNvSpPr>
            <a:spLocks noGrp="1"/>
          </p:cNvSpPr>
          <p:nvPr>
            <p:ph idx="1"/>
          </p:nvPr>
        </p:nvSpPr>
        <p:spPr>
          <a:xfrm>
            <a:off x="361062" y="1193369"/>
            <a:ext cx="10601405" cy="5213118"/>
          </a:xfrm>
        </p:spPr>
        <p:txBody>
          <a:bodyPr>
            <a:normAutofit lnSpcReduction="10000"/>
          </a:bodyPr>
          <a:lstStyle/>
          <a:p>
            <a:pPr marL="514350" indent="-514350"/>
            <a:r>
              <a:rPr lang="en-GB" sz="3600" dirty="0">
                <a:solidFill>
                  <a:schemeClr val="accent1">
                    <a:lumMod val="75000"/>
                  </a:schemeClr>
                </a:solidFill>
              </a:rPr>
              <a:t>What </a:t>
            </a:r>
            <a:r>
              <a:rPr lang="en-GB" sz="3600" dirty="0" smtClean="0">
                <a:solidFill>
                  <a:schemeClr val="accent1">
                    <a:lumMod val="75000"/>
                  </a:schemeClr>
                </a:solidFill>
              </a:rPr>
              <a:t>people (and UK </a:t>
            </a:r>
            <a:r>
              <a:rPr lang="en-GB" sz="3600" dirty="0" err="1" smtClean="0">
                <a:solidFill>
                  <a:schemeClr val="accent1">
                    <a:lumMod val="75000"/>
                  </a:schemeClr>
                </a:solidFill>
              </a:rPr>
              <a:t>govt</a:t>
            </a:r>
            <a:r>
              <a:rPr lang="en-GB" sz="3600" dirty="0" smtClean="0">
                <a:solidFill>
                  <a:schemeClr val="accent1">
                    <a:lumMod val="75000"/>
                  </a:schemeClr>
                </a:solidFill>
              </a:rPr>
              <a:t>) believes are causes </a:t>
            </a:r>
            <a:r>
              <a:rPr lang="en-GB" sz="3600" dirty="0">
                <a:solidFill>
                  <a:schemeClr val="accent1">
                    <a:lumMod val="75000"/>
                  </a:schemeClr>
                </a:solidFill>
              </a:rPr>
              <a:t>of poverty:</a:t>
            </a:r>
          </a:p>
          <a:p>
            <a:pPr lvl="1"/>
            <a:r>
              <a:rPr lang="en-GB" sz="2800" dirty="0" smtClean="0">
                <a:solidFill>
                  <a:schemeClr val="accent6">
                    <a:lumMod val="75000"/>
                  </a:schemeClr>
                </a:solidFill>
              </a:rPr>
              <a:t>Addiction (</a:t>
            </a:r>
            <a:r>
              <a:rPr lang="en-GB" sz="2800" dirty="0">
                <a:solidFill>
                  <a:schemeClr val="accent6">
                    <a:lumMod val="75000"/>
                  </a:schemeClr>
                </a:solidFill>
              </a:rPr>
              <a:t>usually portrayed as drugs/alcohol</a:t>
            </a:r>
            <a:r>
              <a:rPr lang="en-GB" sz="2800" dirty="0" smtClean="0">
                <a:solidFill>
                  <a:schemeClr val="accent6">
                    <a:lumMod val="75000"/>
                  </a:schemeClr>
                </a:solidFill>
              </a:rPr>
              <a:t>)</a:t>
            </a:r>
          </a:p>
          <a:p>
            <a:pPr lvl="1"/>
            <a:r>
              <a:rPr lang="en-GB" sz="2800" dirty="0" smtClean="0">
                <a:solidFill>
                  <a:schemeClr val="accent6">
                    <a:lumMod val="75000"/>
                  </a:schemeClr>
                </a:solidFill>
              </a:rPr>
              <a:t>Poor parenting</a:t>
            </a:r>
          </a:p>
          <a:p>
            <a:pPr lvl="1"/>
            <a:r>
              <a:rPr lang="en-GB" sz="2800" dirty="0" smtClean="0">
                <a:solidFill>
                  <a:schemeClr val="accent6">
                    <a:lumMod val="75000"/>
                  </a:schemeClr>
                </a:solidFill>
              </a:rPr>
              <a:t>Being bad at relationships</a:t>
            </a:r>
          </a:p>
          <a:p>
            <a:pPr lvl="1"/>
            <a:r>
              <a:rPr lang="en-GB" sz="2800" dirty="0" smtClean="0">
                <a:solidFill>
                  <a:schemeClr val="accent6">
                    <a:lumMod val="75000"/>
                  </a:schemeClr>
                </a:solidFill>
              </a:rPr>
              <a:t>Low educational attainment</a:t>
            </a:r>
          </a:p>
          <a:p>
            <a:pPr lvl="1"/>
            <a:r>
              <a:rPr lang="en-GB" sz="2800" dirty="0" smtClean="0">
                <a:solidFill>
                  <a:schemeClr val="accent6">
                    <a:lumMod val="75000"/>
                  </a:schemeClr>
                </a:solidFill>
              </a:rPr>
              <a:t>Worklessness (what does that even mean?)</a:t>
            </a:r>
          </a:p>
          <a:p>
            <a:pPr lvl="1"/>
            <a:r>
              <a:rPr lang="en-GB" sz="2800" dirty="0" smtClean="0">
                <a:solidFill>
                  <a:schemeClr val="accent6">
                    <a:lumMod val="75000"/>
                  </a:schemeClr>
                </a:solidFill>
              </a:rPr>
              <a:t>Debt</a:t>
            </a:r>
          </a:p>
          <a:p>
            <a:pPr lvl="1"/>
            <a:r>
              <a:rPr lang="en-GB" sz="2800" dirty="0" smtClean="0">
                <a:solidFill>
                  <a:schemeClr val="accent6">
                    <a:lumMod val="75000"/>
                  </a:schemeClr>
                </a:solidFill>
              </a:rPr>
              <a:t>Personal characteristics and behaviours</a:t>
            </a:r>
          </a:p>
          <a:p>
            <a:pPr marL="514350" indent="-514350"/>
            <a:r>
              <a:rPr lang="en-GB" sz="3600" dirty="0">
                <a:solidFill>
                  <a:schemeClr val="accent1">
                    <a:lumMod val="75000"/>
                  </a:schemeClr>
                </a:solidFill>
              </a:rPr>
              <a:t>If these were </a:t>
            </a:r>
            <a:r>
              <a:rPr lang="en-GB" sz="3600" dirty="0" smtClean="0">
                <a:solidFill>
                  <a:schemeClr val="accent1">
                    <a:lumMod val="75000"/>
                  </a:schemeClr>
                </a:solidFill>
              </a:rPr>
              <a:t>causes of poverty</a:t>
            </a:r>
            <a:r>
              <a:rPr lang="en-GB" sz="3600" dirty="0">
                <a:solidFill>
                  <a:schemeClr val="accent1">
                    <a:lumMod val="75000"/>
                  </a:schemeClr>
                </a:solidFill>
              </a:rPr>
              <a:t>, then </a:t>
            </a:r>
            <a:r>
              <a:rPr lang="en-GB" sz="3600" dirty="0" smtClean="0">
                <a:solidFill>
                  <a:schemeClr val="accent1">
                    <a:lumMod val="75000"/>
                  </a:schemeClr>
                </a:solidFill>
              </a:rPr>
              <a:t>the poorest person in the UK would be… </a:t>
            </a:r>
            <a:endParaRPr lang="en-GB" sz="3600" dirty="0">
              <a:solidFill>
                <a:schemeClr val="accent1">
                  <a:lumMod val="75000"/>
                </a:schemeClr>
              </a:solidFill>
            </a:endParaRPr>
          </a:p>
          <a:p>
            <a:pPr lvl="1"/>
            <a:endParaRPr lang="en-GB" dirty="0" smtClean="0"/>
          </a:p>
          <a:p>
            <a:pPr lvl="1"/>
            <a:endParaRPr lang="en-GB" dirty="0"/>
          </a:p>
        </p:txBody>
      </p:sp>
      <p:sp>
        <p:nvSpPr>
          <p:cNvPr id="4" name="Slide Number Placeholder 3"/>
          <p:cNvSpPr>
            <a:spLocks noGrp="1"/>
          </p:cNvSpPr>
          <p:nvPr>
            <p:ph type="sldNum" sz="quarter" idx="12"/>
          </p:nvPr>
        </p:nvSpPr>
        <p:spPr/>
        <p:txBody>
          <a:bodyPr/>
          <a:lstStyle/>
          <a:p>
            <a:fld id="{71996D03-F354-4CE1-BCF3-333D4E295C61}" type="slidenum">
              <a:rPr lang="en-GB" smtClean="0"/>
              <a:t>3</a:t>
            </a:fld>
            <a:endParaRPr lang="en-GB"/>
          </a:p>
        </p:txBody>
      </p:sp>
    </p:spTree>
    <p:extLst>
      <p:ext uri="{BB962C8B-B14F-4D97-AF65-F5344CB8AC3E}">
        <p14:creationId xmlns:p14="http://schemas.microsoft.com/office/powerpoint/2010/main" val="102326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Content Placeholder 3">
            <a:hlinkClick r:id="rId2"/>
          </p:cNvPr>
          <p:cNvPicPr>
            <a:picLocks noGrp="1" noChangeAspect="1"/>
          </p:cNvPicPr>
          <p:nvPr>
            <p:ph idx="1"/>
          </p:nvPr>
        </p:nvPicPr>
        <p:blipFill>
          <a:blip r:embed="rId3"/>
          <a:stretch>
            <a:fillRect/>
          </a:stretch>
        </p:blipFill>
        <p:spPr>
          <a:xfrm>
            <a:off x="425850" y="1108181"/>
            <a:ext cx="11352412" cy="5562111"/>
          </a:xfrm>
          <a:prstGeom prst="rect">
            <a:avLst/>
          </a:prstGeom>
        </p:spPr>
      </p:pic>
      <p:sp>
        <p:nvSpPr>
          <p:cNvPr id="5" name="Title 1"/>
          <p:cNvSpPr>
            <a:spLocks noGrp="1"/>
          </p:cNvSpPr>
          <p:nvPr>
            <p:ph type="title"/>
          </p:nvPr>
        </p:nvSpPr>
        <p:spPr>
          <a:xfrm>
            <a:off x="523306" y="110790"/>
            <a:ext cx="11454727" cy="852056"/>
          </a:xfrm>
        </p:spPr>
        <p:txBody>
          <a:bodyPr>
            <a:normAutofit/>
          </a:bodyPr>
          <a:lstStyle/>
          <a:p>
            <a:r>
              <a:rPr lang="en-GB" b="1" dirty="0" smtClean="0">
                <a:solidFill>
                  <a:schemeClr val="accent6">
                    <a:lumMod val="75000"/>
                  </a:schemeClr>
                </a:solidFill>
              </a:rPr>
              <a:t>Health example - Healthier Wealthier Children</a:t>
            </a:r>
            <a:endParaRPr lang="en-GB" b="1" dirty="0">
              <a:solidFill>
                <a:schemeClr val="accent6">
                  <a:lumMod val="75000"/>
                </a:schemeClr>
              </a:solidFill>
            </a:endParaRPr>
          </a:p>
        </p:txBody>
      </p:sp>
    </p:spTree>
    <p:extLst>
      <p:ext uri="{BB962C8B-B14F-4D97-AF65-F5344CB8AC3E}">
        <p14:creationId xmlns:p14="http://schemas.microsoft.com/office/powerpoint/2010/main" val="24925292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11824"/>
            <a:ext cx="10515600" cy="4565139"/>
          </a:xfrm>
        </p:spPr>
        <p:txBody>
          <a:bodyPr/>
          <a:lstStyle/>
          <a:p>
            <a:r>
              <a:rPr lang="en-GB" dirty="0" smtClean="0">
                <a:solidFill>
                  <a:schemeClr val="accent1">
                    <a:lumMod val="75000"/>
                  </a:schemeClr>
                </a:solidFill>
              </a:rPr>
              <a:t>The following slides were taken from What Works Scotland with the Glasgow Centre for Population Health:</a:t>
            </a:r>
          </a:p>
          <a:p>
            <a:r>
              <a:rPr lang="en-GB" dirty="0" smtClean="0">
                <a:hlinkClick r:id="rId2"/>
              </a:rPr>
              <a:t>http://whatworksscotland.ac.uk/wp-content/uploads/2017/09/HWC-outcomes1.pdf</a:t>
            </a:r>
            <a:r>
              <a:rPr lang="en-GB" dirty="0" smtClean="0"/>
              <a:t> </a:t>
            </a:r>
            <a:endParaRPr lang="en-GB" dirty="0"/>
          </a:p>
        </p:txBody>
      </p:sp>
      <p:sp>
        <p:nvSpPr>
          <p:cNvPr id="5" name="Title 1"/>
          <p:cNvSpPr>
            <a:spLocks noGrp="1"/>
          </p:cNvSpPr>
          <p:nvPr>
            <p:ph type="title"/>
          </p:nvPr>
        </p:nvSpPr>
        <p:spPr>
          <a:xfrm>
            <a:off x="838200" y="365125"/>
            <a:ext cx="10515600" cy="967113"/>
          </a:xfrm>
        </p:spPr>
        <p:txBody>
          <a:bodyPr>
            <a:normAutofit/>
          </a:bodyPr>
          <a:lstStyle/>
          <a:p>
            <a:r>
              <a:rPr lang="en-GB" b="1" dirty="0" smtClean="0">
                <a:solidFill>
                  <a:schemeClr val="accent6">
                    <a:lumMod val="75000"/>
                  </a:schemeClr>
                </a:solidFill>
              </a:rPr>
              <a:t>Healthier Wealthier Children</a:t>
            </a:r>
            <a:endParaRPr lang="en-GB" b="1" dirty="0">
              <a:solidFill>
                <a:schemeClr val="accent6">
                  <a:lumMod val="75000"/>
                </a:schemeClr>
              </a:solidFill>
            </a:endParaRPr>
          </a:p>
        </p:txBody>
      </p:sp>
    </p:spTree>
    <p:extLst>
      <p:ext uri="{BB962C8B-B14F-4D97-AF65-F5344CB8AC3E}">
        <p14:creationId xmlns:p14="http://schemas.microsoft.com/office/powerpoint/2010/main" val="8761209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lumMod val="100000"/>
              </a:srgbClr>
            </a:gs>
            <a:gs pos="0">
              <a:schemeClr val="accent1">
                <a:lumMod val="30000"/>
                <a:lumOff val="70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179162" y="72325"/>
            <a:ext cx="9933308" cy="6705600"/>
          </a:xfrm>
          <a:prstGeom prst="rect">
            <a:avLst/>
          </a:prstGeom>
        </p:spPr>
      </p:pic>
      <p:sp>
        <p:nvSpPr>
          <p:cNvPr id="5" name="Rectangle 4"/>
          <p:cNvSpPr/>
          <p:nvPr/>
        </p:nvSpPr>
        <p:spPr>
          <a:xfrm>
            <a:off x="1439917" y="1690688"/>
            <a:ext cx="3137338" cy="285257"/>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577721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5" name="Content Placeholder 4"/>
          <p:cNvSpPr>
            <a:spLocks noGrp="1"/>
          </p:cNvSpPr>
          <p:nvPr>
            <p:ph idx="1"/>
          </p:nvPr>
        </p:nvSpPr>
        <p:spPr/>
        <p:txBody>
          <a:bodyPr/>
          <a:lstStyle/>
          <a:p>
            <a:endParaRPr lang="en-GB"/>
          </a:p>
        </p:txBody>
      </p:sp>
      <p:pic>
        <p:nvPicPr>
          <p:cNvPr id="6" name="Picture 5"/>
          <p:cNvPicPr>
            <a:picLocks noChangeAspect="1"/>
          </p:cNvPicPr>
          <p:nvPr/>
        </p:nvPicPr>
        <p:blipFill>
          <a:blip r:embed="rId2"/>
          <a:stretch>
            <a:fillRect/>
          </a:stretch>
        </p:blipFill>
        <p:spPr>
          <a:xfrm>
            <a:off x="895027" y="139485"/>
            <a:ext cx="10070881" cy="6622942"/>
          </a:xfrm>
          <a:prstGeom prst="rect">
            <a:avLst/>
          </a:prstGeom>
        </p:spPr>
      </p:pic>
      <p:sp>
        <p:nvSpPr>
          <p:cNvPr id="7" name="Rectangle 6"/>
          <p:cNvSpPr/>
          <p:nvPr/>
        </p:nvSpPr>
        <p:spPr>
          <a:xfrm>
            <a:off x="1371598" y="4854302"/>
            <a:ext cx="3746939" cy="49546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1371598" y="5484703"/>
            <a:ext cx="5302471" cy="495464"/>
          </a:xfrm>
          <a:prstGeom prst="rect">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345351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91500"/>
          </a:xfrm>
        </p:spPr>
        <p:txBody>
          <a:bodyPr>
            <a:normAutofit/>
          </a:bodyPr>
          <a:lstStyle/>
          <a:p>
            <a:r>
              <a:rPr lang="en-GB" sz="4000" b="1" dirty="0">
                <a:solidFill>
                  <a:schemeClr val="accent6">
                    <a:lumMod val="75000"/>
                  </a:schemeClr>
                </a:solidFill>
              </a:rPr>
              <a:t>Income maximisation in schools</a:t>
            </a:r>
          </a:p>
        </p:txBody>
      </p:sp>
      <p:pic>
        <p:nvPicPr>
          <p:cNvPr id="4" name="Content Placeholder 3">
            <a:hlinkClick r:id="rId3"/>
          </p:cNvPr>
          <p:cNvPicPr>
            <a:picLocks noGrp="1" noChangeAspect="1"/>
          </p:cNvPicPr>
          <p:nvPr>
            <p:ph idx="1"/>
          </p:nvPr>
        </p:nvPicPr>
        <p:blipFill>
          <a:blip r:embed="rId4"/>
          <a:stretch>
            <a:fillRect/>
          </a:stretch>
        </p:blipFill>
        <p:spPr>
          <a:xfrm>
            <a:off x="763009" y="1034637"/>
            <a:ext cx="10527690" cy="5596277"/>
          </a:xfrm>
          <a:prstGeom prst="rect">
            <a:avLst/>
          </a:prstGeom>
        </p:spPr>
      </p:pic>
    </p:spTree>
    <p:extLst>
      <p:ext uri="{BB962C8B-B14F-4D97-AF65-F5344CB8AC3E}">
        <p14:creationId xmlns:p14="http://schemas.microsoft.com/office/powerpoint/2010/main" val="20548346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40421"/>
          </a:xfrm>
        </p:spPr>
        <p:txBody>
          <a:bodyPr>
            <a:normAutofit/>
          </a:bodyPr>
          <a:lstStyle/>
          <a:p>
            <a:r>
              <a:rPr lang="en-GB" sz="4000" b="1" dirty="0">
                <a:solidFill>
                  <a:schemeClr val="accent6">
                    <a:lumMod val="75000"/>
                  </a:schemeClr>
                </a:solidFill>
              </a:rPr>
              <a:t>New in Scotland - Best Start Grant</a:t>
            </a:r>
          </a:p>
        </p:txBody>
      </p:sp>
      <p:sp>
        <p:nvSpPr>
          <p:cNvPr id="3" name="Content Placeholder 2"/>
          <p:cNvSpPr>
            <a:spLocks noGrp="1"/>
          </p:cNvSpPr>
          <p:nvPr>
            <p:ph idx="1"/>
          </p:nvPr>
        </p:nvSpPr>
        <p:spPr>
          <a:xfrm>
            <a:off x="247973" y="1756475"/>
            <a:ext cx="5129939" cy="4420487"/>
          </a:xfrm>
        </p:spPr>
        <p:txBody>
          <a:bodyPr>
            <a:normAutofit/>
          </a:bodyPr>
          <a:lstStyle/>
          <a:p>
            <a:pPr marL="0" indent="0">
              <a:buNone/>
            </a:pPr>
            <a:r>
              <a:rPr lang="en-GB" sz="3200" dirty="0" smtClean="0">
                <a:solidFill>
                  <a:schemeClr val="accent1">
                    <a:lumMod val="75000"/>
                  </a:schemeClr>
                </a:solidFill>
              </a:rPr>
              <a:t>Current:</a:t>
            </a:r>
          </a:p>
          <a:p>
            <a:r>
              <a:rPr lang="en-GB" sz="3200" dirty="0" smtClean="0">
                <a:solidFill>
                  <a:schemeClr val="accent1">
                    <a:lumMod val="75000"/>
                  </a:schemeClr>
                </a:solidFill>
              </a:rPr>
              <a:t>SSMG		=	£500</a:t>
            </a:r>
          </a:p>
          <a:p>
            <a:r>
              <a:rPr lang="en-GB" sz="3200" dirty="0" smtClean="0">
                <a:solidFill>
                  <a:schemeClr val="accent1">
                    <a:lumMod val="75000"/>
                  </a:schemeClr>
                </a:solidFill>
              </a:rPr>
              <a:t>(First  child only)</a:t>
            </a:r>
          </a:p>
          <a:p>
            <a:endParaRPr lang="en-GB" sz="3200" dirty="0">
              <a:solidFill>
                <a:schemeClr val="accent1">
                  <a:lumMod val="75000"/>
                </a:schemeClr>
              </a:solidFill>
            </a:endParaRPr>
          </a:p>
          <a:p>
            <a:r>
              <a:rPr lang="en-GB" sz="3200" dirty="0" smtClean="0">
                <a:solidFill>
                  <a:schemeClr val="accent1">
                    <a:lumMod val="75000"/>
                  </a:schemeClr>
                </a:solidFill>
              </a:rPr>
              <a:t>Total (2 kids)	=	£500</a:t>
            </a:r>
            <a:endParaRPr lang="en-GB" sz="3200" dirty="0">
              <a:solidFill>
                <a:schemeClr val="accent1">
                  <a:lumMod val="75000"/>
                </a:schemeClr>
              </a:solidFill>
            </a:endParaRPr>
          </a:p>
        </p:txBody>
      </p:sp>
      <p:sp>
        <p:nvSpPr>
          <p:cNvPr id="7" name="Content Placeholder 2"/>
          <p:cNvSpPr txBox="1">
            <a:spLocks/>
          </p:cNvSpPr>
          <p:nvPr/>
        </p:nvSpPr>
        <p:spPr>
          <a:xfrm>
            <a:off x="5832529" y="1797804"/>
            <a:ext cx="5894522" cy="437915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3200" dirty="0" smtClean="0">
                <a:solidFill>
                  <a:schemeClr val="accent1">
                    <a:lumMod val="75000"/>
                  </a:schemeClr>
                </a:solidFill>
              </a:rPr>
              <a:t>From 2019 (now Dec 2018)</a:t>
            </a:r>
          </a:p>
          <a:p>
            <a:r>
              <a:rPr lang="en-GB" sz="3200" dirty="0" smtClean="0">
                <a:solidFill>
                  <a:schemeClr val="accent1">
                    <a:lumMod val="75000"/>
                  </a:schemeClr>
                </a:solidFill>
              </a:rPr>
              <a:t>BSG (first child)		=	£600</a:t>
            </a:r>
          </a:p>
          <a:p>
            <a:r>
              <a:rPr lang="en-GB" sz="3200" dirty="0" smtClean="0">
                <a:solidFill>
                  <a:schemeClr val="accent1">
                    <a:lumMod val="75000"/>
                  </a:schemeClr>
                </a:solidFill>
              </a:rPr>
              <a:t>BSG (subs children)	=	£300</a:t>
            </a:r>
          </a:p>
          <a:p>
            <a:r>
              <a:rPr lang="en-GB" sz="3200" dirty="0" smtClean="0">
                <a:solidFill>
                  <a:schemeClr val="accent1">
                    <a:lumMod val="75000"/>
                  </a:schemeClr>
                </a:solidFill>
              </a:rPr>
              <a:t>Payment at nursery	=	£250</a:t>
            </a:r>
          </a:p>
          <a:p>
            <a:r>
              <a:rPr lang="en-GB" sz="3200" dirty="0" smtClean="0">
                <a:solidFill>
                  <a:schemeClr val="accent1">
                    <a:lumMod val="75000"/>
                  </a:schemeClr>
                </a:solidFill>
              </a:rPr>
              <a:t>Payment at P1	 	=	£250</a:t>
            </a:r>
          </a:p>
          <a:p>
            <a:endParaRPr lang="en-GB" sz="3200" dirty="0">
              <a:solidFill>
                <a:schemeClr val="accent1">
                  <a:lumMod val="75000"/>
                </a:schemeClr>
              </a:solidFill>
            </a:endParaRPr>
          </a:p>
          <a:p>
            <a:r>
              <a:rPr lang="en-GB" sz="3200" dirty="0" smtClean="0">
                <a:solidFill>
                  <a:schemeClr val="accent1">
                    <a:lumMod val="75000"/>
                  </a:schemeClr>
                </a:solidFill>
              </a:rPr>
              <a:t>Total (2 kids)		=	£1900</a:t>
            </a:r>
          </a:p>
          <a:p>
            <a:endParaRPr lang="en-GB" dirty="0" smtClean="0"/>
          </a:p>
        </p:txBody>
      </p:sp>
      <p:cxnSp>
        <p:nvCxnSpPr>
          <p:cNvPr id="9" name="Straight Connector 8"/>
          <p:cNvCxnSpPr/>
          <p:nvPr/>
        </p:nvCxnSpPr>
        <p:spPr>
          <a:xfrm flipV="1">
            <a:off x="521776" y="4600602"/>
            <a:ext cx="4375688" cy="2583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521776" y="4512897"/>
            <a:ext cx="4375688" cy="25830"/>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4" name="Straight Connector 13"/>
          <p:cNvCxnSpPr/>
          <p:nvPr/>
        </p:nvCxnSpPr>
        <p:spPr>
          <a:xfrm flipV="1">
            <a:off x="6156701" y="6067740"/>
            <a:ext cx="5379273" cy="31681"/>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flipV="1">
            <a:off x="6156701" y="6176962"/>
            <a:ext cx="5379273" cy="31681"/>
          </a:xfrm>
          <a:prstGeom prst="line">
            <a:avLst/>
          </a:prstGeom>
          <a:ln>
            <a:solidFill>
              <a:srgbClr val="C0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122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606101"/>
          </a:xfrm>
        </p:spPr>
        <p:txBody>
          <a:bodyPr>
            <a:noAutofit/>
          </a:bodyPr>
          <a:lstStyle/>
          <a:p>
            <a:r>
              <a:rPr lang="en-GB" b="1" dirty="0">
                <a:solidFill>
                  <a:schemeClr val="accent6">
                    <a:lumMod val="75000"/>
                  </a:schemeClr>
                </a:solidFill>
              </a:rPr>
              <a:t>What can you do?</a:t>
            </a:r>
          </a:p>
        </p:txBody>
      </p:sp>
      <p:sp>
        <p:nvSpPr>
          <p:cNvPr id="3" name="Content Placeholder 2"/>
          <p:cNvSpPr>
            <a:spLocks noGrp="1"/>
          </p:cNvSpPr>
          <p:nvPr>
            <p:ph idx="1"/>
          </p:nvPr>
        </p:nvSpPr>
        <p:spPr>
          <a:xfrm>
            <a:off x="838200" y="1069383"/>
            <a:ext cx="10515600" cy="5300420"/>
          </a:xfrm>
        </p:spPr>
        <p:txBody>
          <a:bodyPr>
            <a:normAutofit lnSpcReduction="10000"/>
          </a:bodyPr>
          <a:lstStyle/>
          <a:p>
            <a:r>
              <a:rPr lang="en-GB" sz="3600" dirty="0">
                <a:solidFill>
                  <a:schemeClr val="accent1">
                    <a:lumMod val="75000"/>
                  </a:schemeClr>
                </a:solidFill>
              </a:rPr>
              <a:t>T</a:t>
            </a:r>
            <a:r>
              <a:rPr lang="en-GB" sz="3600" dirty="0" smtClean="0">
                <a:solidFill>
                  <a:schemeClr val="accent1">
                    <a:lumMod val="75000"/>
                  </a:schemeClr>
                </a:solidFill>
              </a:rPr>
              <a:t>here’s much that you can do:</a:t>
            </a:r>
          </a:p>
          <a:p>
            <a:pPr lvl="1"/>
            <a:r>
              <a:rPr lang="en-GB" sz="2800" dirty="0">
                <a:solidFill>
                  <a:schemeClr val="accent1">
                    <a:lumMod val="75000"/>
                  </a:schemeClr>
                </a:solidFill>
              </a:rPr>
              <a:t>Understand what the real causes of poverty are and what results from it</a:t>
            </a:r>
          </a:p>
          <a:p>
            <a:pPr lvl="1"/>
            <a:r>
              <a:rPr lang="en-GB" sz="2800" dirty="0" smtClean="0">
                <a:solidFill>
                  <a:schemeClr val="accent1">
                    <a:lumMod val="75000"/>
                  </a:schemeClr>
                </a:solidFill>
              </a:rPr>
              <a:t>Understand that welfare reform adversely affects family income </a:t>
            </a:r>
          </a:p>
          <a:p>
            <a:pPr lvl="1"/>
            <a:r>
              <a:rPr lang="en-GB" sz="2800" dirty="0">
                <a:solidFill>
                  <a:schemeClr val="accent1">
                    <a:lumMod val="75000"/>
                  </a:schemeClr>
                </a:solidFill>
              </a:rPr>
              <a:t>Understand that people mask their poverty out of shame or fear of unwanted service </a:t>
            </a:r>
            <a:r>
              <a:rPr lang="en-GB" sz="2800" dirty="0" smtClean="0">
                <a:solidFill>
                  <a:schemeClr val="accent1">
                    <a:lumMod val="75000"/>
                  </a:schemeClr>
                </a:solidFill>
              </a:rPr>
              <a:t>intervention</a:t>
            </a:r>
          </a:p>
          <a:p>
            <a:pPr lvl="1"/>
            <a:r>
              <a:rPr lang="en-GB" sz="2800" dirty="0" smtClean="0">
                <a:solidFill>
                  <a:schemeClr val="accent1">
                    <a:lumMod val="75000"/>
                  </a:schemeClr>
                </a:solidFill>
              </a:rPr>
              <a:t>Address impacts of poverty on children’s schooling</a:t>
            </a:r>
            <a:endParaRPr lang="en-GB" sz="2800" dirty="0">
              <a:solidFill>
                <a:schemeClr val="accent1">
                  <a:lumMod val="75000"/>
                </a:schemeClr>
              </a:solidFill>
            </a:endParaRPr>
          </a:p>
          <a:p>
            <a:pPr lvl="1"/>
            <a:r>
              <a:rPr lang="en-GB" sz="2800" dirty="0" smtClean="0">
                <a:solidFill>
                  <a:schemeClr val="accent1">
                    <a:lumMod val="75000"/>
                  </a:schemeClr>
                </a:solidFill>
              </a:rPr>
              <a:t>Build relationships based on dignity, equity and respect</a:t>
            </a:r>
          </a:p>
          <a:p>
            <a:pPr lvl="1"/>
            <a:r>
              <a:rPr lang="en-GB" sz="2800" dirty="0" smtClean="0">
                <a:solidFill>
                  <a:schemeClr val="accent1">
                    <a:lumMod val="75000"/>
                  </a:schemeClr>
                </a:solidFill>
              </a:rPr>
              <a:t>Know </a:t>
            </a:r>
            <a:r>
              <a:rPr lang="en-GB" sz="2800" dirty="0">
                <a:solidFill>
                  <a:schemeClr val="accent1">
                    <a:lumMod val="75000"/>
                  </a:schemeClr>
                </a:solidFill>
              </a:rPr>
              <a:t>who you can refer on to </a:t>
            </a:r>
          </a:p>
          <a:p>
            <a:pPr lvl="1"/>
            <a:r>
              <a:rPr lang="en-GB" sz="2800" dirty="0" smtClean="0">
                <a:solidFill>
                  <a:schemeClr val="accent1">
                    <a:lumMod val="75000"/>
                  </a:schemeClr>
                </a:solidFill>
              </a:rPr>
              <a:t>Refer for money advice and maximisation</a:t>
            </a:r>
          </a:p>
          <a:p>
            <a:pPr lvl="1"/>
            <a:r>
              <a:rPr lang="en-GB" sz="2800" dirty="0">
                <a:solidFill>
                  <a:schemeClr val="accent1">
                    <a:lumMod val="75000"/>
                  </a:schemeClr>
                </a:solidFill>
              </a:rPr>
              <a:t>Financial Inclusion &amp; Capability </a:t>
            </a:r>
            <a:r>
              <a:rPr lang="en-GB" sz="2800" dirty="0" smtClean="0">
                <a:solidFill>
                  <a:schemeClr val="accent1">
                    <a:lumMod val="75000"/>
                  </a:schemeClr>
                </a:solidFill>
              </a:rPr>
              <a:t>Service</a:t>
            </a:r>
          </a:p>
          <a:p>
            <a:pPr lvl="1"/>
            <a:r>
              <a:rPr lang="en-GB" sz="2800" dirty="0" smtClean="0">
                <a:solidFill>
                  <a:schemeClr val="accent1">
                    <a:lumMod val="75000"/>
                  </a:schemeClr>
                </a:solidFill>
              </a:rPr>
              <a:t>Provide training in ITE and as CPD on poverty and education</a:t>
            </a:r>
            <a:endParaRPr lang="en-GB" sz="2800" dirty="0">
              <a:solidFill>
                <a:schemeClr val="accent1">
                  <a:lumMod val="75000"/>
                </a:schemeClr>
              </a:solidFill>
            </a:endParaRPr>
          </a:p>
          <a:p>
            <a:pPr lvl="1"/>
            <a:endParaRPr lang="en-GB" dirty="0" smtClean="0"/>
          </a:p>
          <a:p>
            <a:pPr lvl="1"/>
            <a:endParaRPr lang="en-GB" dirty="0"/>
          </a:p>
        </p:txBody>
      </p:sp>
    </p:spTree>
    <p:extLst>
      <p:ext uri="{BB962C8B-B14F-4D97-AF65-F5344CB8AC3E}">
        <p14:creationId xmlns:p14="http://schemas.microsoft.com/office/powerpoint/2010/main" val="3738155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fade">
                                      <p:cBhvr>
                                        <p:cTn id="3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hlinkClick r:id="rId2" action="ppaction://hlinkfile"/>
          </p:cNvPr>
          <p:cNvPicPr>
            <a:picLocks noChangeAspect="1"/>
          </p:cNvPicPr>
          <p:nvPr/>
        </p:nvPicPr>
        <p:blipFill>
          <a:blip r:embed="rId3"/>
          <a:stretch>
            <a:fillRect/>
          </a:stretch>
        </p:blipFill>
        <p:spPr>
          <a:xfrm>
            <a:off x="1556297" y="60556"/>
            <a:ext cx="8707995" cy="6732084"/>
          </a:xfrm>
          <a:prstGeom prst="rect">
            <a:avLst/>
          </a:prstGeom>
        </p:spPr>
      </p:pic>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spTree>
    <p:extLst>
      <p:ext uri="{BB962C8B-B14F-4D97-AF65-F5344CB8AC3E}">
        <p14:creationId xmlns:p14="http://schemas.microsoft.com/office/powerpoint/2010/main" val="9824026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7232" y="183472"/>
            <a:ext cx="10245845" cy="1191156"/>
          </a:xfrm>
        </p:spPr>
        <p:txBody>
          <a:bodyPr>
            <a:noAutofit/>
          </a:bodyPr>
          <a:lstStyle/>
          <a:p>
            <a:r>
              <a:rPr lang="en-US" b="1" dirty="0" smtClean="0">
                <a:solidFill>
                  <a:schemeClr val="accent6">
                    <a:lumMod val="75000"/>
                  </a:schemeClr>
                </a:solidFill>
              </a:rPr>
              <a:t>Last words:</a:t>
            </a:r>
            <a:br>
              <a:rPr lang="en-US" b="1" dirty="0" smtClean="0">
                <a:solidFill>
                  <a:schemeClr val="accent6">
                    <a:lumMod val="75000"/>
                  </a:schemeClr>
                </a:solidFill>
              </a:rPr>
            </a:br>
            <a:r>
              <a:rPr lang="en-US" b="1" dirty="0" smtClean="0">
                <a:solidFill>
                  <a:schemeClr val="accent6">
                    <a:lumMod val="75000"/>
                  </a:schemeClr>
                </a:solidFill>
              </a:rPr>
              <a:t>Who </a:t>
            </a:r>
            <a:r>
              <a:rPr lang="en-US" b="1" dirty="0">
                <a:solidFill>
                  <a:schemeClr val="accent6">
                    <a:lumMod val="75000"/>
                  </a:schemeClr>
                </a:solidFill>
              </a:rPr>
              <a:t>knows what document this is from?</a:t>
            </a:r>
            <a:endParaRPr lang="en-GB" b="1" dirty="0">
              <a:solidFill>
                <a:schemeClr val="accent6">
                  <a:lumMod val="75000"/>
                </a:schemeClr>
              </a:solidFill>
            </a:endParaRPr>
          </a:p>
        </p:txBody>
      </p:sp>
      <p:sp>
        <p:nvSpPr>
          <p:cNvPr id="3" name="Content Placeholder 2"/>
          <p:cNvSpPr>
            <a:spLocks noGrp="1"/>
          </p:cNvSpPr>
          <p:nvPr>
            <p:ph idx="1"/>
          </p:nvPr>
        </p:nvSpPr>
        <p:spPr>
          <a:xfrm>
            <a:off x="659167" y="1439183"/>
            <a:ext cx="10153576" cy="5038185"/>
          </a:xfrm>
        </p:spPr>
        <p:txBody>
          <a:bodyPr>
            <a:normAutofit lnSpcReduction="10000"/>
          </a:bodyPr>
          <a:lstStyle/>
          <a:p>
            <a:endParaRPr lang="en-US" sz="2400" b="1" dirty="0"/>
          </a:p>
          <a:p>
            <a:pPr marL="0" indent="0">
              <a:buNone/>
            </a:pPr>
            <a:r>
              <a:rPr lang="en-US" sz="3200" b="1" dirty="0">
                <a:solidFill>
                  <a:schemeClr val="accent1">
                    <a:lumMod val="75000"/>
                  </a:schemeClr>
                </a:solidFill>
              </a:rPr>
              <a:t>‘</a:t>
            </a:r>
            <a:r>
              <a:rPr lang="en-US" sz="3200" dirty="0">
                <a:solidFill>
                  <a:schemeClr val="accent1">
                    <a:lumMod val="75000"/>
                  </a:schemeClr>
                </a:solidFill>
              </a:rPr>
              <a:t>The Group are concerned that the </a:t>
            </a:r>
            <a:r>
              <a:rPr lang="en-US" sz="3200" dirty="0">
                <a:solidFill>
                  <a:schemeClr val="accent5"/>
                </a:solidFill>
              </a:rPr>
              <a:t>attitude of professionals and planners for children appears to be influenced by dated personal theory and prejudice</a:t>
            </a:r>
            <a:r>
              <a:rPr lang="en-US" sz="3200" dirty="0">
                <a:solidFill>
                  <a:schemeClr val="accent1">
                    <a:lumMod val="75000"/>
                  </a:schemeClr>
                </a:solidFill>
              </a:rPr>
              <a:t>. The end result of this process is that policy and professional action evolve in some mysterious fashion because there is no agreed view on basic child care needs and objectives… </a:t>
            </a:r>
            <a:endParaRPr lang="en-US" sz="3200" dirty="0" smtClean="0">
              <a:solidFill>
                <a:schemeClr val="accent1">
                  <a:lumMod val="75000"/>
                </a:schemeClr>
              </a:solidFill>
            </a:endParaRPr>
          </a:p>
          <a:p>
            <a:pPr marL="0" indent="0">
              <a:buNone/>
            </a:pPr>
            <a:endParaRPr lang="en-GB" sz="3200" dirty="0">
              <a:solidFill>
                <a:schemeClr val="accent1">
                  <a:lumMod val="75000"/>
                </a:schemeClr>
              </a:solidFill>
            </a:endParaRPr>
          </a:p>
          <a:p>
            <a:pPr marL="0" indent="0">
              <a:buNone/>
            </a:pPr>
            <a:r>
              <a:rPr lang="en-US" sz="3200" b="1" dirty="0">
                <a:solidFill>
                  <a:schemeClr val="accent1">
                    <a:lumMod val="75000"/>
                  </a:schemeClr>
                </a:solidFill>
              </a:rPr>
              <a:t>…</a:t>
            </a:r>
            <a:r>
              <a:rPr lang="en-US" sz="3200" dirty="0">
                <a:solidFill>
                  <a:schemeClr val="accent1">
                    <a:lumMod val="75000"/>
                  </a:schemeClr>
                </a:solidFill>
              </a:rPr>
              <a:t>The Group hopes to improve policy development for children by stimulating debate and discussion, culminating in </a:t>
            </a:r>
            <a:r>
              <a:rPr lang="en-US" sz="3200" dirty="0">
                <a:solidFill>
                  <a:schemeClr val="accent5"/>
                </a:solidFill>
              </a:rPr>
              <a:t>a minimum declared charter of rights for all children</a:t>
            </a:r>
            <a:r>
              <a:rPr lang="en-US" sz="3200" dirty="0">
                <a:solidFill>
                  <a:schemeClr val="accent1">
                    <a:lumMod val="75000"/>
                  </a:schemeClr>
                </a:solidFill>
              </a:rPr>
              <a:t> in …’  </a:t>
            </a:r>
          </a:p>
          <a:p>
            <a:endParaRPr lang="en-GB" dirty="0"/>
          </a:p>
          <a:p>
            <a:endParaRPr lang="en-GB" dirty="0"/>
          </a:p>
        </p:txBody>
      </p:sp>
    </p:spTree>
    <p:extLst>
      <p:ext uri="{BB962C8B-B14F-4D97-AF65-F5344CB8AC3E}">
        <p14:creationId xmlns:p14="http://schemas.microsoft.com/office/powerpoint/2010/main" val="216650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5792" y="1010409"/>
            <a:ext cx="8596668" cy="4958286"/>
          </a:xfrm>
        </p:spPr>
        <p:txBody>
          <a:bodyPr/>
          <a:lstStyle/>
          <a:p>
            <a:pPr marL="0" indent="0" algn="ctr">
              <a:buNone/>
            </a:pPr>
            <a:endParaRPr lang="en-US" sz="2800" b="1" i="1" dirty="0" smtClean="0"/>
          </a:p>
          <a:p>
            <a:pPr marL="0" indent="0" algn="ctr">
              <a:buNone/>
            </a:pPr>
            <a:endParaRPr lang="en-US" sz="2800" b="1" i="1" dirty="0"/>
          </a:p>
          <a:p>
            <a:pPr marL="0" indent="0" algn="ctr">
              <a:buNone/>
            </a:pPr>
            <a:endParaRPr lang="en-US" sz="2800" b="1" i="1" dirty="0" smtClean="0"/>
          </a:p>
          <a:p>
            <a:pPr marL="0" indent="0" algn="ctr">
              <a:buNone/>
            </a:pPr>
            <a:r>
              <a:rPr lang="en-US" sz="4000" b="1" i="1" dirty="0" smtClean="0">
                <a:solidFill>
                  <a:schemeClr val="accent1">
                    <a:lumMod val="75000"/>
                  </a:schemeClr>
                </a:solidFill>
              </a:rPr>
              <a:t>Room </a:t>
            </a:r>
            <a:r>
              <a:rPr lang="en-US" sz="4000" b="1" i="1" dirty="0">
                <a:solidFill>
                  <a:schemeClr val="accent1">
                    <a:lumMod val="75000"/>
                  </a:schemeClr>
                </a:solidFill>
              </a:rPr>
              <a:t>to Grow</a:t>
            </a:r>
            <a:endParaRPr lang="en-GB" sz="4000" i="1" dirty="0">
              <a:solidFill>
                <a:schemeClr val="accent1">
                  <a:lumMod val="75000"/>
                </a:schemeClr>
              </a:solidFill>
            </a:endParaRPr>
          </a:p>
          <a:p>
            <a:pPr marL="0" indent="0" algn="ctr">
              <a:buNone/>
            </a:pPr>
            <a:r>
              <a:rPr lang="en-US" sz="2800" b="1" dirty="0" smtClean="0">
                <a:solidFill>
                  <a:schemeClr val="accent1">
                    <a:lumMod val="75000"/>
                  </a:schemeClr>
                </a:solidFill>
              </a:rPr>
              <a:t>Strathclyde </a:t>
            </a:r>
            <a:r>
              <a:rPr lang="en-US" sz="2800" b="1" dirty="0">
                <a:solidFill>
                  <a:schemeClr val="accent1">
                    <a:lumMod val="75000"/>
                  </a:schemeClr>
                </a:solidFill>
              </a:rPr>
              <a:t>Regional Council (1979) </a:t>
            </a:r>
          </a:p>
          <a:p>
            <a:endParaRPr lang="en-GB" dirty="0"/>
          </a:p>
        </p:txBody>
      </p:sp>
    </p:spTree>
    <p:extLst>
      <p:ext uri="{BB962C8B-B14F-4D97-AF65-F5344CB8AC3E}">
        <p14:creationId xmlns:p14="http://schemas.microsoft.com/office/powerpoint/2010/main" val="40799543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58372" y="274638"/>
            <a:ext cx="8229600" cy="634082"/>
          </a:xfrm>
        </p:spPr>
        <p:txBody>
          <a:bodyPr>
            <a:normAutofit fontScale="90000"/>
          </a:bodyPr>
          <a:lstStyle/>
          <a:p>
            <a:r>
              <a:rPr lang="en-GB" b="1" dirty="0" smtClean="0">
                <a:solidFill>
                  <a:schemeClr val="accent1">
                    <a:lumMod val="75000"/>
                  </a:schemeClr>
                </a:solidFill>
              </a:rPr>
              <a:t>Poor Sarah…</a:t>
            </a:r>
            <a:endParaRPr lang="en-GB" b="1" dirty="0">
              <a:solidFill>
                <a:schemeClr val="accent1">
                  <a:lumMod val="75000"/>
                </a:schemeClr>
              </a:solidFill>
            </a:endParaRPr>
          </a:p>
        </p:txBody>
      </p:sp>
      <p:sp>
        <p:nvSpPr>
          <p:cNvPr id="4" name="Slide Number Placeholder 3"/>
          <p:cNvSpPr>
            <a:spLocks noGrp="1"/>
          </p:cNvSpPr>
          <p:nvPr>
            <p:ph type="sldNum" sz="quarter" idx="12"/>
          </p:nvPr>
        </p:nvSpPr>
        <p:spPr/>
        <p:txBody>
          <a:bodyPr/>
          <a:lstStyle/>
          <a:p>
            <a:fld id="{71996D03-F354-4CE1-BCF3-333D4E295C61}" type="slidenum">
              <a:rPr lang="en-GB" smtClean="0"/>
              <a:t>4</a:t>
            </a:fld>
            <a:endParaRPr lang="en-GB"/>
          </a:p>
        </p:txBody>
      </p:sp>
      <p:pic>
        <p:nvPicPr>
          <p:cNvPr id="3" name="Picture 2" descr="Image result for sarah fergu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568" y="1267090"/>
            <a:ext cx="3311518" cy="4323820"/>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a:xfrm>
            <a:off x="4440780" y="356461"/>
            <a:ext cx="7456929" cy="6175718"/>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accent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GB" sz="1800" i="1" dirty="0">
                <a:solidFill>
                  <a:schemeClr val="accent6">
                    <a:lumMod val="75000"/>
                  </a:schemeClr>
                </a:solidFill>
              </a:rPr>
              <a:t>“Had I not just chosen food as my friend, I would have chosen something else. I mean a lot of people turn to shopping, alcohol, smoking, any other addiction. My addiction was food</a:t>
            </a:r>
            <a:r>
              <a:rPr lang="en-GB" sz="1800" i="1" dirty="0" smtClean="0">
                <a:solidFill>
                  <a:schemeClr val="accent6">
                    <a:lumMod val="75000"/>
                  </a:schemeClr>
                </a:solidFill>
              </a:rPr>
              <a:t>.”</a:t>
            </a:r>
          </a:p>
          <a:p>
            <a:pPr marL="0" indent="0" algn="ctr">
              <a:buNone/>
            </a:pPr>
            <a:endParaRPr lang="en-GB" sz="1800" i="1" dirty="0" smtClean="0">
              <a:solidFill>
                <a:schemeClr val="accent6">
                  <a:lumMod val="75000"/>
                </a:schemeClr>
              </a:solidFill>
            </a:endParaRPr>
          </a:p>
          <a:p>
            <a:pPr marL="0" indent="0" algn="ctr">
              <a:buNone/>
            </a:pPr>
            <a:r>
              <a:rPr lang="en-GB" sz="1800" i="1" dirty="0">
                <a:solidFill>
                  <a:schemeClr val="accent6">
                    <a:lumMod val="75000"/>
                  </a:schemeClr>
                </a:solidFill>
              </a:rPr>
              <a:t> </a:t>
            </a:r>
            <a:r>
              <a:rPr lang="en-GB" sz="1800" i="1" dirty="0" smtClean="0">
                <a:solidFill>
                  <a:schemeClr val="accent6">
                    <a:lumMod val="75000"/>
                  </a:schemeClr>
                </a:solidFill>
              </a:rPr>
              <a:t>“I’m a </a:t>
            </a:r>
            <a:r>
              <a:rPr lang="en-GB" sz="1800" i="1" dirty="0">
                <a:solidFill>
                  <a:schemeClr val="accent6">
                    <a:lumMod val="75000"/>
                  </a:schemeClr>
                </a:solidFill>
              </a:rPr>
              <a:t>hardworking single mum”.</a:t>
            </a:r>
          </a:p>
          <a:p>
            <a:pPr marL="0" indent="0" algn="ctr">
              <a:buNone/>
            </a:pPr>
            <a:endParaRPr lang="en-GB" sz="1800" i="1" dirty="0">
              <a:solidFill>
                <a:schemeClr val="accent6">
                  <a:lumMod val="75000"/>
                </a:schemeClr>
              </a:solidFill>
            </a:endParaRPr>
          </a:p>
          <a:p>
            <a:pPr marL="0" indent="0" algn="ctr">
              <a:buNone/>
            </a:pPr>
            <a:r>
              <a:rPr lang="en-GB" sz="1800" i="1" dirty="0">
                <a:solidFill>
                  <a:schemeClr val="accent6">
                    <a:lumMod val="75000"/>
                  </a:schemeClr>
                </a:solidFill>
              </a:rPr>
              <a:t>“I’m continually on the verge of financial bankruptcy.”</a:t>
            </a:r>
          </a:p>
          <a:p>
            <a:pPr marL="0" indent="0" algn="ctr">
              <a:buNone/>
            </a:pPr>
            <a:endParaRPr lang="en-GB" sz="1800" i="1" dirty="0">
              <a:solidFill>
                <a:schemeClr val="accent6">
                  <a:lumMod val="75000"/>
                </a:schemeClr>
              </a:solidFill>
            </a:endParaRPr>
          </a:p>
          <a:p>
            <a:pPr marL="0" indent="0" algn="ctr">
              <a:buNone/>
            </a:pPr>
            <a:r>
              <a:rPr lang="en-GB" sz="1800" i="1" dirty="0">
                <a:solidFill>
                  <a:schemeClr val="accent6">
                    <a:lumMod val="75000"/>
                  </a:schemeClr>
                </a:solidFill>
              </a:rPr>
              <a:t>"Do you understand that I absolutely have not a pot to piss in?“</a:t>
            </a:r>
          </a:p>
          <a:p>
            <a:pPr marL="0" indent="0" algn="ctr">
              <a:buNone/>
            </a:pPr>
            <a:r>
              <a:rPr lang="en-GB" sz="1800" i="1" dirty="0">
                <a:solidFill>
                  <a:schemeClr val="accent6">
                    <a:lumMod val="75000"/>
                  </a:schemeClr>
                </a:solidFill>
              </a:rPr>
              <a:t/>
            </a:r>
            <a:br>
              <a:rPr lang="en-GB" sz="1800" i="1" dirty="0">
                <a:solidFill>
                  <a:schemeClr val="accent6">
                    <a:lumMod val="75000"/>
                  </a:schemeClr>
                </a:solidFill>
              </a:rPr>
            </a:br>
            <a:r>
              <a:rPr lang="en-GB" sz="1800" i="1" dirty="0">
                <a:solidFill>
                  <a:schemeClr val="accent6">
                    <a:lumMod val="75000"/>
                  </a:schemeClr>
                </a:solidFill>
              </a:rPr>
              <a:t>“It’s just because my ex-husband’s so nice that he lets me be a guest at his house. If I didn’t have him I’d be homeless.”</a:t>
            </a:r>
          </a:p>
          <a:p>
            <a:pPr marL="0" indent="0" algn="ctr">
              <a:buNone/>
            </a:pPr>
            <a:endParaRPr lang="en-GB" sz="1800" i="1" dirty="0">
              <a:solidFill>
                <a:schemeClr val="accent6">
                  <a:lumMod val="75000"/>
                </a:schemeClr>
              </a:solidFill>
            </a:endParaRPr>
          </a:p>
          <a:p>
            <a:pPr marL="0" indent="0" algn="ctr">
              <a:buNone/>
            </a:pPr>
            <a:r>
              <a:rPr lang="en-GB" sz="1800" i="1" dirty="0">
                <a:solidFill>
                  <a:schemeClr val="accent6">
                    <a:lumMod val="75000"/>
                  </a:schemeClr>
                </a:solidFill>
              </a:rPr>
              <a:t>"happiest divorced couple in the world</a:t>
            </a:r>
            <a:r>
              <a:rPr lang="en-GB" sz="1800" i="1" dirty="0" smtClean="0">
                <a:solidFill>
                  <a:schemeClr val="accent6">
                    <a:lumMod val="75000"/>
                  </a:schemeClr>
                </a:solidFill>
              </a:rPr>
              <a:t>".</a:t>
            </a:r>
          </a:p>
          <a:p>
            <a:pPr marL="0" indent="0" algn="ctr">
              <a:buNone/>
            </a:pPr>
            <a:endParaRPr lang="en-GB" sz="1800" i="1" dirty="0" smtClean="0">
              <a:solidFill>
                <a:schemeClr val="accent6">
                  <a:lumMod val="75000"/>
                </a:schemeClr>
              </a:solidFill>
            </a:endParaRPr>
          </a:p>
          <a:p>
            <a:pPr marL="0" indent="0" algn="ctr">
              <a:buNone/>
            </a:pPr>
            <a:r>
              <a:rPr lang="en-GB" sz="1800" i="1" dirty="0">
                <a:solidFill>
                  <a:schemeClr val="accent6">
                    <a:lumMod val="75000"/>
                  </a:schemeClr>
                </a:solidFill>
              </a:rPr>
              <a:t>Sarah, Duchess of York is left 'devastated' after being ditched by her </a:t>
            </a:r>
            <a:r>
              <a:rPr lang="en-GB" sz="1800" i="1" dirty="0" err="1">
                <a:solidFill>
                  <a:schemeClr val="accent6">
                    <a:lumMod val="75000"/>
                  </a:schemeClr>
                </a:solidFill>
              </a:rPr>
              <a:t>toyboy</a:t>
            </a:r>
            <a:r>
              <a:rPr lang="en-GB" sz="1800" i="1" dirty="0">
                <a:solidFill>
                  <a:schemeClr val="accent6">
                    <a:lumMod val="75000"/>
                  </a:schemeClr>
                </a:solidFill>
              </a:rPr>
              <a:t> lover Manuel Fernandez after two years </a:t>
            </a:r>
            <a:r>
              <a:rPr lang="en-GB" sz="1800" i="1" dirty="0" smtClean="0">
                <a:solidFill>
                  <a:schemeClr val="accent6">
                    <a:lumMod val="75000"/>
                  </a:schemeClr>
                </a:solidFill>
              </a:rPr>
              <a:t>together.</a:t>
            </a:r>
          </a:p>
          <a:p>
            <a:pPr marL="0" indent="0" algn="ctr">
              <a:buNone/>
            </a:pPr>
            <a:endParaRPr lang="en-GB" sz="1800" i="1" dirty="0">
              <a:solidFill>
                <a:schemeClr val="accent6">
                  <a:lumMod val="75000"/>
                </a:schemeClr>
              </a:solidFill>
            </a:endParaRPr>
          </a:p>
          <a:p>
            <a:pPr marL="0" indent="0" algn="ctr">
              <a:buNone/>
            </a:pPr>
            <a:r>
              <a:rPr lang="en-GB" sz="1800" i="1" dirty="0">
                <a:solidFill>
                  <a:schemeClr val="accent6">
                    <a:lumMod val="75000"/>
                  </a:schemeClr>
                </a:solidFill>
              </a:rPr>
              <a:t>A university education might have helped her navigate her adult life with less drama, she says</a:t>
            </a:r>
            <a:r>
              <a:rPr lang="en-GB" sz="1800" i="1" dirty="0" smtClean="0">
                <a:solidFill>
                  <a:schemeClr val="accent6">
                    <a:lumMod val="75000"/>
                  </a:schemeClr>
                </a:solidFill>
              </a:rPr>
              <a:t>.</a:t>
            </a:r>
            <a:endParaRPr lang="en-GB" sz="1800" i="1" dirty="0"/>
          </a:p>
        </p:txBody>
      </p:sp>
      <p:sp>
        <p:nvSpPr>
          <p:cNvPr id="6" name="TextBox 5"/>
          <p:cNvSpPr txBox="1"/>
          <p:nvPr/>
        </p:nvSpPr>
        <p:spPr>
          <a:xfrm>
            <a:off x="220071" y="5718196"/>
            <a:ext cx="3512512" cy="646331"/>
          </a:xfrm>
          <a:prstGeom prst="rect">
            <a:avLst/>
          </a:prstGeom>
          <a:noFill/>
        </p:spPr>
        <p:txBody>
          <a:bodyPr wrap="square" rtlCol="0">
            <a:spAutoFit/>
          </a:bodyPr>
          <a:lstStyle/>
          <a:p>
            <a:r>
              <a:rPr lang="en-GB" dirty="0">
                <a:solidFill>
                  <a:schemeClr val="accent3">
                    <a:lumMod val="75000"/>
                  </a:schemeClr>
                </a:solidFill>
              </a:rPr>
              <a:t>Sarah Ferguson, Duchess of York</a:t>
            </a:r>
            <a:endParaRPr lang="en-GB" i="1" dirty="0">
              <a:solidFill>
                <a:schemeClr val="accent3">
                  <a:lumMod val="75000"/>
                </a:schemeClr>
              </a:solidFill>
            </a:endParaRPr>
          </a:p>
          <a:p>
            <a:endParaRPr lang="en-GB" dirty="0"/>
          </a:p>
        </p:txBody>
      </p:sp>
      <p:pic>
        <p:nvPicPr>
          <p:cNvPr id="8" name="Picture 7"/>
          <p:cNvPicPr>
            <a:picLocks noChangeAspect="1"/>
          </p:cNvPicPr>
          <p:nvPr/>
        </p:nvPicPr>
        <p:blipFill>
          <a:blip r:embed="rId4"/>
          <a:stretch>
            <a:fillRect/>
          </a:stretch>
        </p:blipFill>
        <p:spPr>
          <a:xfrm>
            <a:off x="320567" y="1267090"/>
            <a:ext cx="3586805" cy="4323820"/>
          </a:xfrm>
          <a:prstGeom prst="rect">
            <a:avLst/>
          </a:prstGeom>
        </p:spPr>
      </p:pic>
    </p:spTree>
    <p:extLst>
      <p:ext uri="{BB962C8B-B14F-4D97-AF65-F5344CB8AC3E}">
        <p14:creationId xmlns:p14="http://schemas.microsoft.com/office/powerpoint/2010/main" val="106181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a:hlinkClick r:id="rId2"/>
          </p:cNvPr>
          <p:cNvPicPr>
            <a:picLocks noGrp="1" noChangeAspect="1"/>
          </p:cNvPicPr>
          <p:nvPr>
            <p:ph idx="1"/>
          </p:nvPr>
        </p:nvPicPr>
        <p:blipFill>
          <a:blip r:embed="rId3"/>
          <a:stretch>
            <a:fillRect/>
          </a:stretch>
        </p:blipFill>
        <p:spPr>
          <a:xfrm>
            <a:off x="1381422" y="0"/>
            <a:ext cx="9429155" cy="6858000"/>
          </a:xfrm>
          <a:prstGeom prst="rect">
            <a:avLst/>
          </a:prstGeom>
        </p:spPr>
      </p:pic>
    </p:spTree>
    <p:extLst>
      <p:ext uri="{BB962C8B-B14F-4D97-AF65-F5344CB8AC3E}">
        <p14:creationId xmlns:p14="http://schemas.microsoft.com/office/powerpoint/2010/main" val="8603858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2732" y="203616"/>
            <a:ext cx="8229600" cy="706090"/>
          </a:xfrm>
        </p:spPr>
        <p:txBody>
          <a:bodyPr/>
          <a:lstStyle/>
          <a:p>
            <a:r>
              <a:rPr lang="en-GB" b="1" dirty="0" smtClean="0">
                <a:solidFill>
                  <a:schemeClr val="accent6">
                    <a:lumMod val="75000"/>
                  </a:schemeClr>
                </a:solidFill>
              </a:rPr>
              <a:t>Risks, causes and consequences</a:t>
            </a:r>
            <a:endParaRPr lang="en-GB" b="1" dirty="0">
              <a:solidFill>
                <a:schemeClr val="accent6">
                  <a:lumMod val="75000"/>
                </a:schemeClr>
              </a:solidFill>
            </a:endParaRPr>
          </a:p>
        </p:txBody>
      </p:sp>
      <p:sp>
        <p:nvSpPr>
          <p:cNvPr id="3" name="Content Placeholder 2"/>
          <p:cNvSpPr>
            <a:spLocks noGrp="1"/>
          </p:cNvSpPr>
          <p:nvPr>
            <p:ph idx="1"/>
          </p:nvPr>
        </p:nvSpPr>
        <p:spPr>
          <a:xfrm>
            <a:off x="907002" y="1183364"/>
            <a:ext cx="10512488" cy="5040560"/>
          </a:xfrm>
        </p:spPr>
        <p:txBody>
          <a:bodyPr>
            <a:normAutofit/>
          </a:bodyPr>
          <a:lstStyle/>
          <a:p>
            <a:pPr marL="514350" indent="-514350">
              <a:defRPr/>
            </a:pPr>
            <a:r>
              <a:rPr lang="en-GB" dirty="0">
                <a:solidFill>
                  <a:schemeClr val="accent1">
                    <a:lumMod val="75000"/>
                  </a:schemeClr>
                </a:solidFill>
              </a:rPr>
              <a:t>T</a:t>
            </a:r>
            <a:r>
              <a:rPr lang="en-GB" dirty="0" smtClean="0">
                <a:solidFill>
                  <a:schemeClr val="accent1">
                    <a:lumMod val="75000"/>
                  </a:schemeClr>
                </a:solidFill>
              </a:rPr>
              <a:t>hese </a:t>
            </a:r>
            <a:r>
              <a:rPr lang="en-GB" dirty="0">
                <a:solidFill>
                  <a:schemeClr val="accent1">
                    <a:lumMod val="75000"/>
                  </a:schemeClr>
                </a:solidFill>
              </a:rPr>
              <a:t>characteristics do not distinguish the poor from the non-poor</a:t>
            </a:r>
          </a:p>
          <a:p>
            <a:pPr marL="514350" indent="-514350">
              <a:defRPr/>
            </a:pPr>
            <a:r>
              <a:rPr lang="en-GB" dirty="0">
                <a:solidFill>
                  <a:schemeClr val="accent1">
                    <a:lumMod val="75000"/>
                  </a:schemeClr>
                </a:solidFill>
              </a:rPr>
              <a:t>They do not measure poverty</a:t>
            </a:r>
          </a:p>
          <a:p>
            <a:pPr marL="514350" indent="-514350">
              <a:defRPr/>
            </a:pPr>
            <a:r>
              <a:rPr lang="en-GB" dirty="0">
                <a:solidFill>
                  <a:schemeClr val="accent1">
                    <a:lumMod val="75000"/>
                  </a:schemeClr>
                </a:solidFill>
              </a:rPr>
              <a:t>Anyone at any level of income can experience these situations</a:t>
            </a:r>
          </a:p>
          <a:p>
            <a:pPr marL="514350" indent="-514350">
              <a:defRPr/>
            </a:pPr>
            <a:r>
              <a:rPr lang="en-GB" dirty="0">
                <a:solidFill>
                  <a:schemeClr val="accent1">
                    <a:lumMod val="75000"/>
                  </a:schemeClr>
                </a:solidFill>
              </a:rPr>
              <a:t>T</a:t>
            </a:r>
            <a:r>
              <a:rPr lang="en-GB" dirty="0" smtClean="0">
                <a:solidFill>
                  <a:schemeClr val="accent1">
                    <a:lumMod val="75000"/>
                  </a:schemeClr>
                </a:solidFill>
              </a:rPr>
              <a:t>hese </a:t>
            </a:r>
            <a:r>
              <a:rPr lang="en-GB" dirty="0">
                <a:solidFill>
                  <a:schemeClr val="accent1">
                    <a:lumMod val="75000"/>
                  </a:schemeClr>
                </a:solidFill>
              </a:rPr>
              <a:t>can pose a risk of poverty but it’s not inevitable </a:t>
            </a:r>
          </a:p>
          <a:p>
            <a:pPr marL="514350" indent="-514350">
              <a:defRPr/>
            </a:pPr>
            <a:r>
              <a:rPr lang="en-GB" dirty="0">
                <a:solidFill>
                  <a:schemeClr val="accent1">
                    <a:lumMod val="75000"/>
                  </a:schemeClr>
                </a:solidFill>
              </a:rPr>
              <a:t>T</a:t>
            </a:r>
            <a:r>
              <a:rPr lang="en-GB" dirty="0" smtClean="0">
                <a:solidFill>
                  <a:schemeClr val="accent1">
                    <a:lumMod val="75000"/>
                  </a:schemeClr>
                </a:solidFill>
              </a:rPr>
              <a:t>hese </a:t>
            </a:r>
            <a:r>
              <a:rPr lang="en-GB" dirty="0">
                <a:solidFill>
                  <a:schemeClr val="accent1">
                    <a:lumMod val="75000"/>
                  </a:schemeClr>
                </a:solidFill>
              </a:rPr>
              <a:t>are more likely to be </a:t>
            </a:r>
            <a:r>
              <a:rPr lang="en-GB" dirty="0" smtClean="0">
                <a:solidFill>
                  <a:schemeClr val="accent1">
                    <a:lumMod val="75000"/>
                  </a:schemeClr>
                </a:solidFill>
              </a:rPr>
              <a:t>consequences </a:t>
            </a:r>
            <a:r>
              <a:rPr lang="en-GB" dirty="0">
                <a:solidFill>
                  <a:schemeClr val="accent1">
                    <a:lumMod val="75000"/>
                  </a:schemeClr>
                </a:solidFill>
              </a:rPr>
              <a:t>of poverty</a:t>
            </a:r>
          </a:p>
          <a:p>
            <a:pPr marL="514350" indent="-514350">
              <a:defRPr/>
            </a:pPr>
            <a:r>
              <a:rPr lang="en-GB" dirty="0">
                <a:solidFill>
                  <a:schemeClr val="accent1">
                    <a:lumMod val="75000"/>
                  </a:schemeClr>
                </a:solidFill>
              </a:rPr>
              <a:t>Media, government and the general public </a:t>
            </a:r>
            <a:r>
              <a:rPr lang="en-GB" dirty="0" smtClean="0">
                <a:solidFill>
                  <a:schemeClr val="accent1">
                    <a:lumMod val="75000"/>
                  </a:schemeClr>
                </a:solidFill>
              </a:rPr>
              <a:t>confuse this</a:t>
            </a:r>
          </a:p>
          <a:p>
            <a:pPr marL="514350" indent="-514350">
              <a:defRPr/>
            </a:pPr>
            <a:r>
              <a:rPr lang="en-GB" dirty="0" smtClean="0">
                <a:solidFill>
                  <a:schemeClr val="accent1">
                    <a:lumMod val="75000"/>
                  </a:schemeClr>
                </a:solidFill>
              </a:rPr>
              <a:t>However, some of these characteristics, when combined with poverty, are especially devastating for children and need a targeted response, </a:t>
            </a:r>
            <a:r>
              <a:rPr lang="en-GB" dirty="0" err="1" smtClean="0">
                <a:solidFill>
                  <a:schemeClr val="accent1">
                    <a:lumMod val="75000"/>
                  </a:schemeClr>
                </a:solidFill>
              </a:rPr>
              <a:t>eg</a:t>
            </a:r>
            <a:r>
              <a:rPr lang="en-GB" dirty="0" smtClean="0">
                <a:solidFill>
                  <a:schemeClr val="accent1">
                    <a:lumMod val="75000"/>
                  </a:schemeClr>
                </a:solidFill>
              </a:rPr>
              <a:t> addiction (ACEs)</a:t>
            </a:r>
            <a:endParaRPr lang="en-GB" dirty="0">
              <a:solidFill>
                <a:schemeClr val="accent1">
                  <a:lumMod val="75000"/>
                </a:schemeClr>
              </a:solidFill>
            </a:endParaRPr>
          </a:p>
          <a:p>
            <a:pPr marL="0" indent="0">
              <a:spcBef>
                <a:spcPts val="0"/>
              </a:spcBef>
              <a:buNone/>
              <a:defRPr/>
            </a:pPr>
            <a:endParaRPr lang="en-GB" dirty="0"/>
          </a:p>
          <a:p>
            <a:endParaRPr lang="en-GB" dirty="0"/>
          </a:p>
        </p:txBody>
      </p:sp>
      <p:sp>
        <p:nvSpPr>
          <p:cNvPr id="4" name="Slide Number Placeholder 3"/>
          <p:cNvSpPr>
            <a:spLocks noGrp="1"/>
          </p:cNvSpPr>
          <p:nvPr>
            <p:ph type="sldNum" sz="quarter" idx="12"/>
          </p:nvPr>
        </p:nvSpPr>
        <p:spPr/>
        <p:txBody>
          <a:bodyPr/>
          <a:lstStyle/>
          <a:p>
            <a:fld id="{71996D03-F354-4CE1-BCF3-333D4E295C61}" type="slidenum">
              <a:rPr lang="en-GB" smtClean="0"/>
              <a:t>5</a:t>
            </a:fld>
            <a:endParaRPr lang="en-GB"/>
          </a:p>
        </p:txBody>
      </p:sp>
    </p:spTree>
    <p:extLst>
      <p:ext uri="{BB962C8B-B14F-4D97-AF65-F5344CB8AC3E}">
        <p14:creationId xmlns:p14="http://schemas.microsoft.com/office/powerpoint/2010/main" val="33727128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27" y="229601"/>
            <a:ext cx="11618752" cy="704470"/>
          </a:xfrm>
        </p:spPr>
        <p:txBody>
          <a:bodyPr>
            <a:noAutofit/>
          </a:bodyPr>
          <a:lstStyle/>
          <a:p>
            <a:r>
              <a:rPr lang="en-GB" sz="4000" b="1" dirty="0" smtClean="0">
                <a:solidFill>
                  <a:schemeClr val="accent6">
                    <a:lumMod val="75000"/>
                  </a:schemeClr>
                </a:solidFill>
              </a:rPr>
              <a:t>Why is it important to understand the difference?</a:t>
            </a:r>
            <a:endParaRPr lang="en-GB" sz="4000" b="1" dirty="0">
              <a:solidFill>
                <a:schemeClr val="accent6">
                  <a:lumMod val="75000"/>
                </a:schemeClr>
              </a:solidFill>
            </a:endParaRPr>
          </a:p>
        </p:txBody>
      </p:sp>
      <p:sp>
        <p:nvSpPr>
          <p:cNvPr id="3" name="Content Placeholder 2"/>
          <p:cNvSpPr>
            <a:spLocks noGrp="1"/>
          </p:cNvSpPr>
          <p:nvPr>
            <p:ph idx="1"/>
          </p:nvPr>
        </p:nvSpPr>
        <p:spPr>
          <a:xfrm>
            <a:off x="360727" y="1156138"/>
            <a:ext cx="11425805" cy="5457725"/>
          </a:xfrm>
        </p:spPr>
        <p:txBody>
          <a:bodyPr>
            <a:normAutofit fontScale="92500" lnSpcReduction="10000"/>
          </a:bodyPr>
          <a:lstStyle/>
          <a:p>
            <a:r>
              <a:rPr lang="en-GB" dirty="0" smtClean="0">
                <a:solidFill>
                  <a:schemeClr val="accent1">
                    <a:lumMod val="75000"/>
                  </a:schemeClr>
                </a:solidFill>
              </a:rPr>
              <a:t>How we understand the causes of poverty will determine how we define, measure and tackle it.</a:t>
            </a:r>
            <a:endParaRPr lang="en-GB" dirty="0">
              <a:solidFill>
                <a:schemeClr val="accent1">
                  <a:lumMod val="75000"/>
                </a:schemeClr>
              </a:solidFill>
            </a:endParaRPr>
          </a:p>
          <a:p>
            <a:pPr lvl="1"/>
            <a:r>
              <a:rPr lang="en-GB" sz="2600" dirty="0" err="1">
                <a:solidFill>
                  <a:schemeClr val="accent6">
                    <a:lumMod val="75000"/>
                  </a:schemeClr>
                </a:solidFill>
                <a:latin typeface="+mj-lt"/>
                <a:ea typeface="+mj-ea"/>
                <a:cs typeface="+mj-cs"/>
              </a:rPr>
              <a:t>Eg</a:t>
            </a:r>
            <a:r>
              <a:rPr lang="en-GB" sz="2600" dirty="0">
                <a:solidFill>
                  <a:schemeClr val="accent6">
                    <a:lumMod val="75000"/>
                  </a:schemeClr>
                </a:solidFill>
                <a:latin typeface="+mj-lt"/>
                <a:ea typeface="+mj-ea"/>
                <a:cs typeface="+mj-cs"/>
              </a:rPr>
              <a:t> - If a government decides that poverty is not about money then they will have the perfect reason not to give people in poverty more money.</a:t>
            </a:r>
          </a:p>
          <a:p>
            <a:pPr marL="228600" lvl="1">
              <a:spcBef>
                <a:spcPts val="1000"/>
              </a:spcBef>
            </a:pPr>
            <a:r>
              <a:rPr lang="en-GB" sz="2800" dirty="0">
                <a:solidFill>
                  <a:schemeClr val="accent1">
                    <a:lumMod val="75000"/>
                  </a:schemeClr>
                </a:solidFill>
              </a:rPr>
              <a:t>The </a:t>
            </a:r>
            <a:r>
              <a:rPr lang="en-GB" sz="2800" dirty="0" smtClean="0">
                <a:solidFill>
                  <a:schemeClr val="accent1">
                    <a:lumMod val="75000"/>
                  </a:schemeClr>
                </a:solidFill>
              </a:rPr>
              <a:t>Coalition </a:t>
            </a:r>
            <a:r>
              <a:rPr lang="en-GB" sz="2800" dirty="0">
                <a:solidFill>
                  <a:schemeClr val="accent1">
                    <a:lumMod val="75000"/>
                  </a:schemeClr>
                </a:solidFill>
              </a:rPr>
              <a:t>government (2010-2015) and the Conservative government (2015-present) </a:t>
            </a:r>
            <a:r>
              <a:rPr lang="en-GB" sz="2800" dirty="0" smtClean="0">
                <a:solidFill>
                  <a:schemeClr val="accent1">
                    <a:lumMod val="75000"/>
                  </a:schemeClr>
                </a:solidFill>
              </a:rPr>
              <a:t>changed </a:t>
            </a:r>
            <a:r>
              <a:rPr lang="en-GB" sz="2800" dirty="0">
                <a:solidFill>
                  <a:schemeClr val="accent1">
                    <a:lumMod val="75000"/>
                  </a:schemeClr>
                </a:solidFill>
              </a:rPr>
              <a:t>the definition </a:t>
            </a:r>
            <a:r>
              <a:rPr lang="en-GB" sz="2800" dirty="0" smtClean="0">
                <a:solidFill>
                  <a:schemeClr val="accent1">
                    <a:lumMod val="75000"/>
                  </a:schemeClr>
                </a:solidFill>
              </a:rPr>
              <a:t>of poverty away from income.</a:t>
            </a:r>
          </a:p>
          <a:p>
            <a:r>
              <a:rPr lang="en-GB" dirty="0">
                <a:solidFill>
                  <a:schemeClr val="accent1">
                    <a:lumMod val="75000"/>
                  </a:schemeClr>
                </a:solidFill>
              </a:rPr>
              <a:t>Government policy is not neutral</a:t>
            </a:r>
            <a:r>
              <a:rPr lang="en-GB" dirty="0" smtClean="0">
                <a:solidFill>
                  <a:schemeClr val="accent1">
                    <a:lumMod val="75000"/>
                  </a:schemeClr>
                </a:solidFill>
              </a:rPr>
              <a:t>. How a government responds sets the tone.</a:t>
            </a:r>
            <a:endParaRPr lang="en-GB" dirty="0">
              <a:solidFill>
                <a:schemeClr val="accent1">
                  <a:lumMod val="75000"/>
                </a:schemeClr>
              </a:solidFill>
            </a:endParaRPr>
          </a:p>
          <a:p>
            <a:r>
              <a:rPr lang="en-GB" dirty="0" smtClean="0">
                <a:solidFill>
                  <a:schemeClr val="accent1">
                    <a:lumMod val="75000"/>
                  </a:schemeClr>
                </a:solidFill>
              </a:rPr>
              <a:t>We mustn’t be distracted </a:t>
            </a:r>
            <a:r>
              <a:rPr lang="en-GB" dirty="0">
                <a:solidFill>
                  <a:schemeClr val="accent1">
                    <a:lumMod val="75000"/>
                  </a:schemeClr>
                </a:solidFill>
              </a:rPr>
              <a:t>by behavioural, individualised explanations of poverty.</a:t>
            </a:r>
          </a:p>
          <a:p>
            <a:r>
              <a:rPr lang="en-GB" dirty="0">
                <a:solidFill>
                  <a:schemeClr val="accent1">
                    <a:lumMod val="75000"/>
                  </a:schemeClr>
                </a:solidFill>
              </a:rPr>
              <a:t>If we do we will have the wrong response and try to change the wrong things.</a:t>
            </a:r>
          </a:p>
          <a:p>
            <a:r>
              <a:rPr lang="en-GB" dirty="0">
                <a:solidFill>
                  <a:schemeClr val="accent1">
                    <a:lumMod val="75000"/>
                  </a:schemeClr>
                </a:solidFill>
              </a:rPr>
              <a:t>Misunderstandings about poverty can: </a:t>
            </a:r>
          </a:p>
          <a:p>
            <a:pPr lvl="1"/>
            <a:r>
              <a:rPr lang="en-GB" sz="2600" dirty="0">
                <a:solidFill>
                  <a:schemeClr val="accent6">
                    <a:lumMod val="75000"/>
                  </a:schemeClr>
                </a:solidFill>
                <a:latin typeface="+mj-lt"/>
                <a:ea typeface="+mj-ea"/>
                <a:cs typeface="+mj-cs"/>
              </a:rPr>
              <a:t>present barriers to, and direct attention away from, action required to prevent and alleviate its effects. </a:t>
            </a:r>
          </a:p>
          <a:p>
            <a:pPr lvl="1"/>
            <a:r>
              <a:rPr lang="en-GB" sz="2600" dirty="0">
                <a:solidFill>
                  <a:schemeClr val="accent6">
                    <a:lumMod val="75000"/>
                  </a:schemeClr>
                </a:solidFill>
                <a:latin typeface="+mj-lt"/>
                <a:ea typeface="+mj-ea"/>
                <a:cs typeface="+mj-cs"/>
              </a:rPr>
              <a:t>Reduce public support for policies and interventions to prevent and alleviate it.</a:t>
            </a:r>
          </a:p>
          <a:p>
            <a:pPr lvl="1"/>
            <a:r>
              <a:rPr lang="en-GB" sz="2600" dirty="0">
                <a:solidFill>
                  <a:schemeClr val="accent6">
                    <a:lumMod val="75000"/>
                  </a:schemeClr>
                </a:solidFill>
                <a:latin typeface="+mj-lt"/>
                <a:ea typeface="+mj-ea"/>
                <a:cs typeface="+mj-cs"/>
              </a:rPr>
              <a:t>Cause stigma, blame, shame and lead to concealment.</a:t>
            </a:r>
          </a:p>
          <a:p>
            <a:pPr marL="228600" lvl="1">
              <a:spcBef>
                <a:spcPts val="1000"/>
              </a:spcBef>
            </a:pPr>
            <a:endParaRPr lang="en-GB" dirty="0">
              <a:solidFill>
                <a:schemeClr val="accent6">
                  <a:lumMod val="75000"/>
                </a:schemeClr>
              </a:solidFill>
            </a:endParaRPr>
          </a:p>
        </p:txBody>
      </p:sp>
    </p:spTree>
    <p:extLst>
      <p:ext uri="{BB962C8B-B14F-4D97-AF65-F5344CB8AC3E}">
        <p14:creationId xmlns:p14="http://schemas.microsoft.com/office/powerpoint/2010/main" val="275791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90074" y="211121"/>
            <a:ext cx="10515600" cy="626277"/>
          </a:xfrm>
        </p:spPr>
        <p:txBody>
          <a:bodyPr>
            <a:noAutofit/>
          </a:bodyPr>
          <a:lstStyle/>
          <a:p>
            <a:r>
              <a:rPr lang="en-GB" sz="4000" b="1" dirty="0" smtClean="0">
                <a:solidFill>
                  <a:schemeClr val="accent6">
                    <a:lumMod val="75000"/>
                  </a:schemeClr>
                </a:solidFill>
              </a:rPr>
              <a:t>2.	Austerity </a:t>
            </a:r>
            <a:r>
              <a:rPr lang="en-GB" sz="4000" b="1" dirty="0">
                <a:solidFill>
                  <a:schemeClr val="accent6">
                    <a:lumMod val="75000"/>
                  </a:schemeClr>
                </a:solidFill>
              </a:rPr>
              <a:t>and welfare reform – UK level</a:t>
            </a:r>
          </a:p>
        </p:txBody>
      </p:sp>
      <p:sp>
        <p:nvSpPr>
          <p:cNvPr id="3" name="Content Placeholder 2"/>
          <p:cNvSpPr>
            <a:spLocks noGrp="1"/>
          </p:cNvSpPr>
          <p:nvPr>
            <p:ph idx="1"/>
          </p:nvPr>
        </p:nvSpPr>
        <p:spPr>
          <a:xfrm>
            <a:off x="838200" y="943275"/>
            <a:ext cx="10515600" cy="5544151"/>
          </a:xfrm>
        </p:spPr>
        <p:txBody>
          <a:bodyPr>
            <a:normAutofit fontScale="70000" lnSpcReduction="20000"/>
          </a:bodyPr>
          <a:lstStyle/>
          <a:p>
            <a:r>
              <a:rPr lang="en-GB" sz="3600" dirty="0">
                <a:solidFill>
                  <a:schemeClr val="accent1">
                    <a:lumMod val="75000"/>
                  </a:schemeClr>
                </a:solidFill>
                <a:latin typeface="+mj-lt"/>
                <a:ea typeface="+mj-ea"/>
                <a:cs typeface="+mj-cs"/>
              </a:rPr>
              <a:t>Couple families with dependent children in Scotland losing an average of more than £1,400 a year, and lone parent families around £1,800 a year. </a:t>
            </a:r>
          </a:p>
          <a:p>
            <a:r>
              <a:rPr lang="en-GB" sz="3600" dirty="0">
                <a:solidFill>
                  <a:schemeClr val="accent1">
                    <a:lumMod val="75000"/>
                  </a:schemeClr>
                </a:solidFill>
                <a:latin typeface="+mj-lt"/>
                <a:ea typeface="+mj-ea"/>
                <a:cs typeface="+mj-cs"/>
              </a:rPr>
              <a:t>Tax credits cuts (only a few):</a:t>
            </a:r>
          </a:p>
          <a:p>
            <a:pPr lvl="1"/>
            <a:r>
              <a:rPr lang="en-GB" sz="3600" dirty="0">
                <a:solidFill>
                  <a:schemeClr val="accent6">
                    <a:lumMod val="75000"/>
                  </a:schemeClr>
                </a:solidFill>
                <a:latin typeface="+mj-lt"/>
                <a:ea typeface="+mj-ea"/>
                <a:cs typeface="+mj-cs"/>
              </a:rPr>
              <a:t>Family element removed  (April 2017 - losing up to £545) </a:t>
            </a:r>
          </a:p>
          <a:p>
            <a:pPr lvl="1"/>
            <a:r>
              <a:rPr lang="en-GB" sz="3600" dirty="0">
                <a:solidFill>
                  <a:schemeClr val="accent6">
                    <a:lumMod val="75000"/>
                  </a:schemeClr>
                </a:solidFill>
                <a:latin typeface="+mj-lt"/>
                <a:ea typeface="+mj-ea"/>
                <a:cs typeface="+mj-cs"/>
              </a:rPr>
              <a:t>Two child limit  (April 2017 - losing up to £2,780 per child a year)</a:t>
            </a:r>
          </a:p>
          <a:p>
            <a:pPr lvl="1"/>
            <a:r>
              <a:rPr lang="en-GB" sz="3600" dirty="0">
                <a:solidFill>
                  <a:schemeClr val="accent6">
                    <a:lumMod val="75000"/>
                  </a:schemeClr>
                </a:solidFill>
                <a:latin typeface="+mj-lt"/>
                <a:ea typeface="+mj-ea"/>
                <a:cs typeface="+mj-cs"/>
              </a:rPr>
              <a:t>Reduction in income increase disregard  (April 2017 £5,000 to £2,500)</a:t>
            </a:r>
          </a:p>
          <a:p>
            <a:pPr lvl="1"/>
            <a:r>
              <a:rPr lang="en-GB" sz="3600" dirty="0">
                <a:solidFill>
                  <a:schemeClr val="accent6">
                    <a:lumMod val="75000"/>
                  </a:schemeClr>
                </a:solidFill>
                <a:latin typeface="+mj-lt"/>
                <a:ea typeface="+mj-ea"/>
                <a:cs typeface="+mj-cs"/>
              </a:rPr>
              <a:t>Minimum hours worked (April 2012)</a:t>
            </a:r>
          </a:p>
          <a:p>
            <a:pPr lvl="1"/>
            <a:r>
              <a:rPr lang="en-GB" sz="3600" dirty="0">
                <a:solidFill>
                  <a:schemeClr val="accent6">
                    <a:lumMod val="75000"/>
                  </a:schemeClr>
                </a:solidFill>
                <a:latin typeface="+mj-lt"/>
                <a:ea typeface="+mj-ea"/>
                <a:cs typeface="+mj-cs"/>
              </a:rPr>
              <a:t>Childcare costs (April 2012)</a:t>
            </a:r>
          </a:p>
          <a:p>
            <a:pPr lvl="1"/>
            <a:r>
              <a:rPr lang="en-GB" sz="3600" dirty="0">
                <a:solidFill>
                  <a:schemeClr val="accent6">
                    <a:lumMod val="75000"/>
                  </a:schemeClr>
                </a:solidFill>
                <a:latin typeface="+mj-lt"/>
                <a:ea typeface="+mj-ea"/>
                <a:cs typeface="+mj-cs"/>
              </a:rPr>
              <a:t>Backdating (April 2012)</a:t>
            </a:r>
          </a:p>
          <a:p>
            <a:r>
              <a:rPr lang="en-GB" sz="3600" dirty="0">
                <a:solidFill>
                  <a:schemeClr val="accent1">
                    <a:lumMod val="75000"/>
                  </a:schemeClr>
                </a:solidFill>
                <a:latin typeface="+mj-lt"/>
                <a:ea typeface="+mj-ea"/>
                <a:cs typeface="+mj-cs"/>
              </a:rPr>
              <a:t>Universal credit – lots!</a:t>
            </a:r>
          </a:p>
          <a:p>
            <a:r>
              <a:rPr lang="en-GB" sz="3600" dirty="0">
                <a:solidFill>
                  <a:schemeClr val="accent1">
                    <a:lumMod val="75000"/>
                  </a:schemeClr>
                </a:solidFill>
                <a:latin typeface="+mj-lt"/>
                <a:ea typeface="+mj-ea"/>
                <a:cs typeface="+mj-cs"/>
              </a:rPr>
              <a:t>While 9 out of 10 families with children were eligible for tax credits in 2010, and 6 out of 10 in 2015, only 5 out of 10 families with children will be eligible for universal credit by the time it is fully rolled out</a:t>
            </a:r>
            <a:r>
              <a:rPr lang="en-GB" sz="3600" dirty="0" smtClean="0">
                <a:solidFill>
                  <a:schemeClr val="accent1">
                    <a:lumMod val="75000"/>
                  </a:schemeClr>
                </a:solidFill>
                <a:latin typeface="+mj-lt"/>
                <a:ea typeface="+mj-ea"/>
                <a:cs typeface="+mj-cs"/>
              </a:rPr>
              <a:t>.</a:t>
            </a:r>
          </a:p>
          <a:p>
            <a:r>
              <a:rPr lang="en-GB" sz="3600" dirty="0" smtClean="0">
                <a:solidFill>
                  <a:schemeClr val="accent1">
                    <a:lumMod val="75000"/>
                  </a:schemeClr>
                </a:solidFill>
                <a:latin typeface="+mj-lt"/>
                <a:ea typeface="+mj-ea"/>
                <a:cs typeface="+mj-cs"/>
              </a:rPr>
              <a:t>Sanctions - benefit </a:t>
            </a:r>
            <a:r>
              <a:rPr lang="en-GB" sz="3600" dirty="0">
                <a:solidFill>
                  <a:schemeClr val="accent1">
                    <a:lumMod val="75000"/>
                  </a:schemeClr>
                </a:solidFill>
                <a:latin typeface="+mj-lt"/>
                <a:ea typeface="+mj-ea"/>
                <a:cs typeface="+mj-cs"/>
              </a:rPr>
              <a:t>payments stopped for a minimum of four weeks </a:t>
            </a:r>
            <a:r>
              <a:rPr lang="en-GB" sz="3600" dirty="0" smtClean="0">
                <a:solidFill>
                  <a:schemeClr val="accent1">
                    <a:lumMod val="75000"/>
                  </a:schemeClr>
                </a:solidFill>
                <a:latin typeface="+mj-lt"/>
                <a:ea typeface="+mj-ea"/>
                <a:cs typeface="+mj-cs"/>
              </a:rPr>
              <a:t>and </a:t>
            </a:r>
            <a:r>
              <a:rPr lang="en-GB" sz="3600" dirty="0">
                <a:solidFill>
                  <a:schemeClr val="accent1">
                    <a:lumMod val="75000"/>
                  </a:schemeClr>
                </a:solidFill>
                <a:latin typeface="+mj-lt"/>
                <a:ea typeface="+mj-ea"/>
                <a:cs typeface="+mj-cs"/>
              </a:rPr>
              <a:t>a maximum of three years.</a:t>
            </a:r>
          </a:p>
          <a:p>
            <a:endParaRPr lang="en-GB" dirty="0"/>
          </a:p>
        </p:txBody>
      </p:sp>
      <p:sp>
        <p:nvSpPr>
          <p:cNvPr id="4" name="Rectangle 3"/>
          <p:cNvSpPr/>
          <p:nvPr/>
        </p:nvSpPr>
        <p:spPr>
          <a:xfrm>
            <a:off x="283946" y="6448926"/>
            <a:ext cx="11829448" cy="276999"/>
          </a:xfrm>
          <a:prstGeom prst="rect">
            <a:avLst/>
          </a:prstGeom>
        </p:spPr>
        <p:txBody>
          <a:bodyPr wrap="square">
            <a:spAutoFit/>
          </a:bodyPr>
          <a:lstStyle/>
          <a:p>
            <a:r>
              <a:rPr lang="en-GB" sz="1200" dirty="0">
                <a:hlinkClick r:id="rId3"/>
              </a:rPr>
              <a:t>http://</a:t>
            </a:r>
            <a:r>
              <a:rPr lang="en-GB" sz="1200" dirty="0" smtClean="0">
                <a:hlinkClick r:id="rId3"/>
              </a:rPr>
              <a:t>www.cpag.org.uk/sites/default/files/CPAG-Scot-WR-impact-families%28May18%29.pdf</a:t>
            </a:r>
            <a:r>
              <a:rPr lang="en-GB" sz="1200" dirty="0" smtClean="0"/>
              <a:t> </a:t>
            </a:r>
            <a:endParaRPr lang="en-GB" sz="1200" dirty="0">
              <a:solidFill>
                <a:srgbClr val="0070C0"/>
              </a:solidFill>
            </a:endParaRPr>
          </a:p>
        </p:txBody>
      </p:sp>
    </p:spTree>
    <p:extLst>
      <p:ext uri="{BB962C8B-B14F-4D97-AF65-F5344CB8AC3E}">
        <p14:creationId xmlns:p14="http://schemas.microsoft.com/office/powerpoint/2010/main" val="148457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04258"/>
          </a:xfrm>
        </p:spPr>
        <p:txBody>
          <a:bodyPr>
            <a:normAutofit/>
          </a:bodyPr>
          <a:lstStyle/>
          <a:p>
            <a:pPr marL="742950" indent="-742950">
              <a:buFont typeface="+mj-lt"/>
              <a:buAutoNum type="arabicPeriod" startAt="3"/>
            </a:pPr>
            <a:r>
              <a:rPr lang="en-GB" sz="4000" b="1" dirty="0">
                <a:solidFill>
                  <a:schemeClr val="accent6">
                    <a:lumMod val="75000"/>
                  </a:schemeClr>
                </a:solidFill>
              </a:rPr>
              <a:t>An illustration – the poverty premium</a:t>
            </a:r>
          </a:p>
        </p:txBody>
      </p:sp>
      <p:sp>
        <p:nvSpPr>
          <p:cNvPr id="3" name="Content Placeholder 2"/>
          <p:cNvSpPr>
            <a:spLocks noGrp="1"/>
          </p:cNvSpPr>
          <p:nvPr>
            <p:ph idx="1"/>
          </p:nvPr>
        </p:nvSpPr>
        <p:spPr>
          <a:xfrm>
            <a:off x="189186" y="1581807"/>
            <a:ext cx="11164614" cy="4595156"/>
          </a:xfrm>
        </p:spPr>
        <p:txBody>
          <a:bodyPr/>
          <a:lstStyle/>
          <a:p>
            <a:pPr marL="971550" lvl="2" indent="-514350">
              <a:lnSpc>
                <a:spcPct val="80000"/>
              </a:lnSpc>
              <a:defRPr/>
            </a:pPr>
            <a:r>
              <a:rPr lang="en-GB" sz="3200" dirty="0">
                <a:solidFill>
                  <a:schemeClr val="accent1">
                    <a:lumMod val="75000"/>
                  </a:schemeClr>
                </a:solidFill>
              </a:rPr>
              <a:t>where people living in poverty cannot pay the full amount for an item, nor can they access mainstream credit, nor pay on a credit card, nor set up a direct debit and so have to pay a premium</a:t>
            </a:r>
            <a:r>
              <a:rPr lang="en-GB" sz="3200" dirty="0" smtClean="0">
                <a:solidFill>
                  <a:schemeClr val="accent1">
                    <a:lumMod val="75000"/>
                  </a:schemeClr>
                </a:solidFill>
              </a:rPr>
              <a:t>…</a:t>
            </a:r>
          </a:p>
          <a:p>
            <a:pPr marL="971550" lvl="2" indent="-514350">
              <a:lnSpc>
                <a:spcPct val="80000"/>
              </a:lnSpc>
              <a:defRPr/>
            </a:pPr>
            <a:endParaRPr lang="en-GB" sz="3200" dirty="0">
              <a:solidFill>
                <a:schemeClr val="accent1">
                  <a:lumMod val="75000"/>
                </a:schemeClr>
              </a:solidFill>
            </a:endParaRPr>
          </a:p>
          <a:p>
            <a:pPr marL="971550" lvl="2" indent="-514350">
              <a:lnSpc>
                <a:spcPct val="80000"/>
              </a:lnSpc>
              <a:defRPr/>
            </a:pPr>
            <a:r>
              <a:rPr lang="en-GB" sz="3200" dirty="0" smtClean="0">
                <a:solidFill>
                  <a:schemeClr val="accent1">
                    <a:lumMod val="75000"/>
                  </a:schemeClr>
                </a:solidFill>
              </a:rPr>
              <a:t>Illustrating the importance of income to poverty</a:t>
            </a:r>
          </a:p>
          <a:p>
            <a:pPr marL="1428750" lvl="3" indent="-514350">
              <a:lnSpc>
                <a:spcPct val="80000"/>
              </a:lnSpc>
              <a:defRPr/>
            </a:pPr>
            <a:endParaRPr lang="en-GB" sz="2200" dirty="0" smtClean="0">
              <a:solidFill>
                <a:srgbClr val="4368B0"/>
              </a:solidFill>
            </a:endParaRPr>
          </a:p>
          <a:p>
            <a:endParaRPr lang="en-GB" dirty="0"/>
          </a:p>
        </p:txBody>
      </p:sp>
    </p:spTree>
    <p:extLst>
      <p:ext uri="{BB962C8B-B14F-4D97-AF65-F5344CB8AC3E}">
        <p14:creationId xmlns:p14="http://schemas.microsoft.com/office/powerpoint/2010/main" val="3251882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rgbClr val="C2DAEF"/>
            </a:gs>
            <a:gs pos="30000">
              <a:srgbClr val="C2DAEF"/>
            </a:gs>
            <a:gs pos="0">
              <a:schemeClr val="accent1">
                <a:lumMod val="45000"/>
                <a:lumOff val="55000"/>
              </a:schemeClr>
            </a:gs>
            <a:gs pos="6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3257" y="0"/>
            <a:ext cx="10407588" cy="6898284"/>
          </a:xfrm>
          <a:prstGeom prst="rect">
            <a:avLst/>
          </a:prstGeom>
        </p:spPr>
      </p:pic>
      <p:sp>
        <p:nvSpPr>
          <p:cNvPr id="4" name="Oval 3"/>
          <p:cNvSpPr/>
          <p:nvPr/>
        </p:nvSpPr>
        <p:spPr>
          <a:xfrm>
            <a:off x="7054426" y="3167264"/>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6263133" y="3167264"/>
            <a:ext cx="648072"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71996D03-F354-4CE1-BCF3-333D4E295C61}" type="slidenum">
              <a:rPr lang="en-GB" smtClean="0"/>
              <a:t>9</a:t>
            </a:fld>
            <a:endParaRPr lang="en-GB" dirty="0"/>
          </a:p>
        </p:txBody>
      </p:sp>
      <p:sp>
        <p:nvSpPr>
          <p:cNvPr id="7" name="Oval 6"/>
          <p:cNvSpPr/>
          <p:nvPr/>
        </p:nvSpPr>
        <p:spPr>
          <a:xfrm>
            <a:off x="7772400" y="2803614"/>
            <a:ext cx="1193533" cy="43204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6303613" y="5636759"/>
            <a:ext cx="1713390" cy="830997"/>
          </a:xfrm>
          <a:prstGeom prst="rect">
            <a:avLst/>
          </a:prstGeom>
          <a:noFill/>
        </p:spPr>
        <p:txBody>
          <a:bodyPr wrap="square" rtlCol="0">
            <a:spAutoFit/>
          </a:bodyPr>
          <a:lstStyle/>
          <a:p>
            <a:r>
              <a:rPr lang="en-GB" sz="2400" b="1" dirty="0" smtClean="0">
                <a:solidFill>
                  <a:schemeClr val="accent3">
                    <a:lumMod val="75000"/>
                  </a:schemeClr>
                </a:solidFill>
              </a:rPr>
              <a:t>This was in April 2017</a:t>
            </a:r>
            <a:endParaRPr lang="en-GB" sz="2400" b="1" dirty="0">
              <a:solidFill>
                <a:schemeClr val="accent3">
                  <a:lumMod val="75000"/>
                </a:schemeClr>
              </a:solidFill>
            </a:endParaRPr>
          </a:p>
        </p:txBody>
      </p:sp>
    </p:spTree>
    <p:extLst>
      <p:ext uri="{BB962C8B-B14F-4D97-AF65-F5344CB8AC3E}">
        <p14:creationId xmlns:p14="http://schemas.microsoft.com/office/powerpoint/2010/main" val="3630514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314</TotalTime>
  <Words>3172</Words>
  <Application>Microsoft Office PowerPoint</Application>
  <PresentationFormat>Widescreen</PresentationFormat>
  <Paragraphs>320</Paragraphs>
  <Slides>40</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OpenSans</vt:lpstr>
      <vt:lpstr>Segoe UI</vt:lpstr>
      <vt:lpstr>Times New Roman</vt:lpstr>
      <vt:lpstr>Office Theme</vt:lpstr>
      <vt:lpstr> Poverty, attainment and wellbeing: making a difference to the lives of children and young people. </vt:lpstr>
      <vt:lpstr>Outline</vt:lpstr>
      <vt:lpstr>Confusing risks, causes and consequences</vt:lpstr>
      <vt:lpstr>Poor Sarah…</vt:lpstr>
      <vt:lpstr>Risks, causes and consequences</vt:lpstr>
      <vt:lpstr>Why is it important to understand the difference?</vt:lpstr>
      <vt:lpstr>2. Austerity and welfare reform – UK level</vt:lpstr>
      <vt:lpstr>An illustration – the poverty premium</vt:lpstr>
      <vt:lpstr>PowerPoint Presentation</vt:lpstr>
      <vt:lpstr>PowerPoint Presentation</vt:lpstr>
      <vt:lpstr>PowerPoint Presentation</vt:lpstr>
      <vt:lpstr>PowerPoint Presentation</vt:lpstr>
      <vt:lpstr>PowerPoint Presentation</vt:lpstr>
      <vt:lpstr>4. What’s different in Scotland </vt:lpstr>
      <vt:lpstr>Child Poverty Act 2017  – Delivery Plans</vt:lpstr>
      <vt:lpstr>First Child Poverty Delivery Plan</vt:lpstr>
      <vt:lpstr>5. What can be done locally</vt:lpstr>
      <vt:lpstr>Education – where does the problem lie?</vt:lpstr>
      <vt:lpstr>School costs - what can you do?</vt:lpstr>
      <vt:lpstr>PowerPoint Presentation</vt:lpstr>
      <vt:lpstr>Poverty of aspirations</vt:lpstr>
      <vt:lpstr>Teachers and the poverty of aspiration</vt:lpstr>
      <vt:lpstr>PowerPoint Presentation</vt:lpstr>
      <vt:lpstr>Despite excellent work on child poverty by the Scottish Government, myths persist…</vt:lpstr>
      <vt:lpstr>PowerPoint Presentation</vt:lpstr>
      <vt:lpstr>PowerPoint Presentation</vt:lpstr>
      <vt:lpstr>Take home messages</vt:lpstr>
      <vt:lpstr>PowerPoint Presentation</vt:lpstr>
      <vt:lpstr>Income maximisation</vt:lpstr>
      <vt:lpstr>Health example - Healthier Wealthier Children</vt:lpstr>
      <vt:lpstr>Healthier Wealthier Children</vt:lpstr>
      <vt:lpstr>PowerPoint Presentation</vt:lpstr>
      <vt:lpstr>PowerPoint Presentation</vt:lpstr>
      <vt:lpstr>Income maximisation in schools</vt:lpstr>
      <vt:lpstr>New in Scotland - Best Start Grant</vt:lpstr>
      <vt:lpstr>What can you do?</vt:lpstr>
      <vt:lpstr>PowerPoint Presentation</vt:lpstr>
      <vt:lpstr>Last words: Who knows what document this is from?</vt:lpstr>
      <vt:lpstr>PowerPoint Presentation</vt:lpstr>
      <vt:lpstr>PowerPoint Presentation</vt:lpstr>
    </vt:vector>
  </TitlesOfParts>
  <Company>University Of Stirling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Morag Treanor</dc:creator>
  <cp:lastModifiedBy>Morag Treanor</cp:lastModifiedBy>
  <cp:revision>118</cp:revision>
  <dcterms:created xsi:type="dcterms:W3CDTF">2018-08-29T09:46:25Z</dcterms:created>
  <dcterms:modified xsi:type="dcterms:W3CDTF">2018-10-29T10:50:16Z</dcterms:modified>
</cp:coreProperties>
</file>