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6"/>
  </p:notesMasterIdLst>
  <p:sldIdLst>
    <p:sldId id="256" r:id="rId2"/>
    <p:sldId id="257" r:id="rId3"/>
    <p:sldId id="259" r:id="rId4"/>
    <p:sldId id="260" r:id="rId5"/>
    <p:sldId id="262" r:id="rId6"/>
    <p:sldId id="261" r:id="rId7"/>
    <p:sldId id="264" r:id="rId8"/>
    <p:sldId id="266" r:id="rId9"/>
    <p:sldId id="277" r:id="rId10"/>
    <p:sldId id="278" r:id="rId11"/>
    <p:sldId id="267" r:id="rId12"/>
    <p:sldId id="268" r:id="rId13"/>
    <p:sldId id="275" r:id="rId14"/>
    <p:sldId id="269" r:id="rId15"/>
    <p:sldId id="276" r:id="rId16"/>
    <p:sldId id="271" r:id="rId17"/>
    <p:sldId id="272" r:id="rId18"/>
    <p:sldId id="279" r:id="rId19"/>
    <p:sldId id="273" r:id="rId20"/>
    <p:sldId id="280" r:id="rId21"/>
    <p:sldId id="283" r:id="rId22"/>
    <p:sldId id="281" r:id="rId23"/>
    <p:sldId id="285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CA4FAD1-756C-5D46-B7D1-720432582150}">
          <p14:sldIdLst>
            <p14:sldId id="256"/>
            <p14:sldId id="257"/>
            <p14:sldId id="259"/>
            <p14:sldId id="260"/>
            <p14:sldId id="262"/>
            <p14:sldId id="261"/>
            <p14:sldId id="264"/>
            <p14:sldId id="266"/>
            <p14:sldId id="277"/>
            <p14:sldId id="278"/>
            <p14:sldId id="267"/>
            <p14:sldId id="268"/>
            <p14:sldId id="275"/>
            <p14:sldId id="269"/>
            <p14:sldId id="276"/>
            <p14:sldId id="271"/>
            <p14:sldId id="272"/>
            <p14:sldId id="279"/>
            <p14:sldId id="273"/>
            <p14:sldId id="280"/>
            <p14:sldId id="283"/>
            <p14:sldId id="281"/>
            <p14:sldId id="285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25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26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AF9D33-7813-C34E-9402-1C8A0C8CB169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9692B3-227A-4A4A-A04A-C17C54E75689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/>
            <a:t>The intersection of poverty, attainment &amp; mental health &amp; wellbeing</a:t>
          </a:r>
          <a:endParaRPr lang="en-US" sz="1800" dirty="0"/>
        </a:p>
      </dgm:t>
    </dgm:pt>
    <dgm:pt modelId="{D6CFF4E0-E923-9943-82F7-BCA1E9E8D93A}" type="parTrans" cxnId="{E2F97094-4CC6-AC4E-BE22-85432B334890}">
      <dgm:prSet/>
      <dgm:spPr/>
      <dgm:t>
        <a:bodyPr/>
        <a:lstStyle/>
        <a:p>
          <a:endParaRPr lang="en-US"/>
        </a:p>
      </dgm:t>
    </dgm:pt>
    <dgm:pt modelId="{57C72FBB-0BE9-7B48-8727-5AD284D42C42}" type="sibTrans" cxnId="{E2F97094-4CC6-AC4E-BE22-85432B334890}">
      <dgm:prSet/>
      <dgm:spPr/>
      <dgm:t>
        <a:bodyPr/>
        <a:lstStyle/>
        <a:p>
          <a:endParaRPr lang="en-US"/>
        </a:p>
      </dgm:t>
    </dgm:pt>
    <dgm:pt modelId="{9A271103-CDC4-EC4F-93E5-7A48D9989D03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smtClean="0"/>
            <a:t>Poverty</a:t>
          </a:r>
          <a:endParaRPr lang="en-US" sz="2000" dirty="0"/>
        </a:p>
      </dgm:t>
    </dgm:pt>
    <dgm:pt modelId="{0461E7EF-97C4-044B-AADC-2E62833FEADB}" type="parTrans" cxnId="{ACD0E559-D3A7-0D4C-881B-DFB17E1CE898}">
      <dgm:prSet/>
      <dgm:spPr/>
      <dgm:t>
        <a:bodyPr/>
        <a:lstStyle/>
        <a:p>
          <a:endParaRPr lang="en-US"/>
        </a:p>
      </dgm:t>
    </dgm:pt>
    <dgm:pt modelId="{280109E3-DAF4-F94B-AB43-595A3FAFD223}" type="sibTrans" cxnId="{ACD0E559-D3A7-0D4C-881B-DFB17E1CE898}">
      <dgm:prSet/>
      <dgm:spPr/>
      <dgm:t>
        <a:bodyPr/>
        <a:lstStyle/>
        <a:p>
          <a:endParaRPr lang="en-US"/>
        </a:p>
      </dgm:t>
    </dgm:pt>
    <dgm:pt modelId="{93915267-6A35-6C48-ADF5-A2DADC3ECACD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smtClean="0"/>
            <a:t>Attainment</a:t>
          </a:r>
          <a:endParaRPr lang="en-US" sz="2000" dirty="0"/>
        </a:p>
      </dgm:t>
    </dgm:pt>
    <dgm:pt modelId="{E48C27EA-AB84-284A-BB34-FF42E65644B6}" type="parTrans" cxnId="{9333B789-C478-7344-A101-F26074AD0D66}">
      <dgm:prSet/>
      <dgm:spPr/>
      <dgm:t>
        <a:bodyPr/>
        <a:lstStyle/>
        <a:p>
          <a:endParaRPr lang="en-US"/>
        </a:p>
      </dgm:t>
    </dgm:pt>
    <dgm:pt modelId="{28F92DD2-2F5C-2144-9796-2756AFBDA7CB}" type="sibTrans" cxnId="{9333B789-C478-7344-A101-F26074AD0D66}">
      <dgm:prSet/>
      <dgm:spPr/>
      <dgm:t>
        <a:bodyPr/>
        <a:lstStyle/>
        <a:p>
          <a:endParaRPr lang="en-US"/>
        </a:p>
      </dgm:t>
    </dgm:pt>
    <dgm:pt modelId="{F9AAC783-50A1-8141-AE7F-6124E10EBAF1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smtClean="0"/>
            <a:t>Mental Health &amp; Wellbeing</a:t>
          </a:r>
          <a:endParaRPr lang="en-US" sz="2000" dirty="0"/>
        </a:p>
      </dgm:t>
    </dgm:pt>
    <dgm:pt modelId="{630F90E3-F046-8946-99AC-B5CF96829F1C}" type="parTrans" cxnId="{52D34C75-D4A7-8D4A-878C-F12C37931256}">
      <dgm:prSet/>
      <dgm:spPr/>
      <dgm:t>
        <a:bodyPr/>
        <a:lstStyle/>
        <a:p>
          <a:endParaRPr lang="en-US"/>
        </a:p>
      </dgm:t>
    </dgm:pt>
    <dgm:pt modelId="{68E6FF1A-D155-974B-9846-93CC8076E96F}" type="sibTrans" cxnId="{52D34C75-D4A7-8D4A-878C-F12C37931256}">
      <dgm:prSet/>
      <dgm:spPr/>
      <dgm:t>
        <a:bodyPr/>
        <a:lstStyle/>
        <a:p>
          <a:endParaRPr lang="en-US"/>
        </a:p>
      </dgm:t>
    </dgm:pt>
    <dgm:pt modelId="{38B4F9BE-0677-3245-881F-66F6ACDF8CE1}" type="pres">
      <dgm:prSet presAssocID="{D7AF9D33-7813-C34E-9402-1C8A0C8CB16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3A10577-C536-AE4E-9109-D66EB317C31F}" type="pres">
      <dgm:prSet presAssocID="{8D9692B3-227A-4A4A-A04A-C17C54E75689}" presName="singleCycle" presStyleCnt="0"/>
      <dgm:spPr/>
    </dgm:pt>
    <dgm:pt modelId="{8023F7AB-8AFA-4643-B797-D1A1E68E220B}" type="pres">
      <dgm:prSet presAssocID="{8D9692B3-227A-4A4A-A04A-C17C54E75689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87ED7030-3683-6444-85EA-E9B74B7FF52C}" type="pres">
      <dgm:prSet presAssocID="{0461E7EF-97C4-044B-AADC-2E62833FEADB}" presName="Name56" presStyleLbl="parChTrans1D2" presStyleIdx="0" presStyleCnt="3"/>
      <dgm:spPr/>
      <dgm:t>
        <a:bodyPr/>
        <a:lstStyle/>
        <a:p>
          <a:endParaRPr lang="en-US"/>
        </a:p>
      </dgm:t>
    </dgm:pt>
    <dgm:pt modelId="{335D636D-00D5-044D-B8E0-BD5B2A359ED4}" type="pres">
      <dgm:prSet presAssocID="{9A271103-CDC4-EC4F-93E5-7A48D9989D03}" presName="text0" presStyleLbl="node1" presStyleIdx="1" presStyleCnt="4" custScaleX="136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6783E9-0B35-F846-93AD-6A980CE6C391}" type="pres">
      <dgm:prSet presAssocID="{E48C27EA-AB84-284A-BB34-FF42E65644B6}" presName="Name56" presStyleLbl="parChTrans1D2" presStyleIdx="1" presStyleCnt="3"/>
      <dgm:spPr/>
      <dgm:t>
        <a:bodyPr/>
        <a:lstStyle/>
        <a:p>
          <a:endParaRPr lang="en-US"/>
        </a:p>
      </dgm:t>
    </dgm:pt>
    <dgm:pt modelId="{621A6DCE-F8F7-E744-91A1-A98E49FC2ED4}" type="pres">
      <dgm:prSet presAssocID="{93915267-6A35-6C48-ADF5-A2DADC3ECACD}" presName="text0" presStyleLbl="node1" presStyleIdx="2" presStyleCnt="4" custScaleX="136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EAB5DD-CBEB-914A-A5C1-D89B372461BD}" type="pres">
      <dgm:prSet presAssocID="{630F90E3-F046-8946-99AC-B5CF96829F1C}" presName="Name56" presStyleLbl="parChTrans1D2" presStyleIdx="2" presStyleCnt="3"/>
      <dgm:spPr/>
      <dgm:t>
        <a:bodyPr/>
        <a:lstStyle/>
        <a:p>
          <a:endParaRPr lang="en-US"/>
        </a:p>
      </dgm:t>
    </dgm:pt>
    <dgm:pt modelId="{6E282CF9-8C50-1C47-AF0F-2F22ADCA73C1}" type="pres">
      <dgm:prSet presAssocID="{F9AAC783-50A1-8141-AE7F-6124E10EBAF1}" presName="text0" presStyleLbl="node1" presStyleIdx="3" presStyleCnt="4" custScaleX="136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7D7589-2BC0-4E43-AA7B-09D44C550F83}" type="presOf" srcId="{D7AF9D33-7813-C34E-9402-1C8A0C8CB169}" destId="{38B4F9BE-0677-3245-881F-66F6ACDF8CE1}" srcOrd="0" destOrd="0" presId="urn:microsoft.com/office/officeart/2008/layout/RadialCluster"/>
    <dgm:cxn modelId="{D7D9D960-7CEE-C74A-8AAB-3C3B97438D62}" type="presOf" srcId="{0461E7EF-97C4-044B-AADC-2E62833FEADB}" destId="{87ED7030-3683-6444-85EA-E9B74B7FF52C}" srcOrd="0" destOrd="0" presId="urn:microsoft.com/office/officeart/2008/layout/RadialCluster"/>
    <dgm:cxn modelId="{E2F97094-4CC6-AC4E-BE22-85432B334890}" srcId="{D7AF9D33-7813-C34E-9402-1C8A0C8CB169}" destId="{8D9692B3-227A-4A4A-A04A-C17C54E75689}" srcOrd="0" destOrd="0" parTransId="{D6CFF4E0-E923-9943-82F7-BCA1E9E8D93A}" sibTransId="{57C72FBB-0BE9-7B48-8727-5AD284D42C42}"/>
    <dgm:cxn modelId="{52D34C75-D4A7-8D4A-878C-F12C37931256}" srcId="{8D9692B3-227A-4A4A-A04A-C17C54E75689}" destId="{F9AAC783-50A1-8141-AE7F-6124E10EBAF1}" srcOrd="2" destOrd="0" parTransId="{630F90E3-F046-8946-99AC-B5CF96829F1C}" sibTransId="{68E6FF1A-D155-974B-9846-93CC8076E96F}"/>
    <dgm:cxn modelId="{A9D11A78-5D4D-714B-9EEC-AF734A26BA87}" type="presOf" srcId="{F9AAC783-50A1-8141-AE7F-6124E10EBAF1}" destId="{6E282CF9-8C50-1C47-AF0F-2F22ADCA73C1}" srcOrd="0" destOrd="0" presId="urn:microsoft.com/office/officeart/2008/layout/RadialCluster"/>
    <dgm:cxn modelId="{CC5A8419-94BA-E042-B62F-5CFF4BF09CB3}" type="presOf" srcId="{9A271103-CDC4-EC4F-93E5-7A48D9989D03}" destId="{335D636D-00D5-044D-B8E0-BD5B2A359ED4}" srcOrd="0" destOrd="0" presId="urn:microsoft.com/office/officeart/2008/layout/RadialCluster"/>
    <dgm:cxn modelId="{ACD0E559-D3A7-0D4C-881B-DFB17E1CE898}" srcId="{8D9692B3-227A-4A4A-A04A-C17C54E75689}" destId="{9A271103-CDC4-EC4F-93E5-7A48D9989D03}" srcOrd="0" destOrd="0" parTransId="{0461E7EF-97C4-044B-AADC-2E62833FEADB}" sibTransId="{280109E3-DAF4-F94B-AB43-595A3FAFD223}"/>
    <dgm:cxn modelId="{9333B789-C478-7344-A101-F26074AD0D66}" srcId="{8D9692B3-227A-4A4A-A04A-C17C54E75689}" destId="{93915267-6A35-6C48-ADF5-A2DADC3ECACD}" srcOrd="1" destOrd="0" parTransId="{E48C27EA-AB84-284A-BB34-FF42E65644B6}" sibTransId="{28F92DD2-2F5C-2144-9796-2756AFBDA7CB}"/>
    <dgm:cxn modelId="{ED963E65-0651-7647-926A-0470055DFD69}" type="presOf" srcId="{E48C27EA-AB84-284A-BB34-FF42E65644B6}" destId="{4C6783E9-0B35-F846-93AD-6A980CE6C391}" srcOrd="0" destOrd="0" presId="urn:microsoft.com/office/officeart/2008/layout/RadialCluster"/>
    <dgm:cxn modelId="{2BF8AB69-0AAF-864F-89B0-12D6E5D74E93}" type="presOf" srcId="{8D9692B3-227A-4A4A-A04A-C17C54E75689}" destId="{8023F7AB-8AFA-4643-B797-D1A1E68E220B}" srcOrd="0" destOrd="0" presId="urn:microsoft.com/office/officeart/2008/layout/RadialCluster"/>
    <dgm:cxn modelId="{D04970F8-039A-9E4B-B2F7-783D9B758137}" type="presOf" srcId="{630F90E3-F046-8946-99AC-B5CF96829F1C}" destId="{30EAB5DD-CBEB-914A-A5C1-D89B372461BD}" srcOrd="0" destOrd="0" presId="urn:microsoft.com/office/officeart/2008/layout/RadialCluster"/>
    <dgm:cxn modelId="{CC0FDE4C-C30C-BB45-A509-B09ECDECC791}" type="presOf" srcId="{93915267-6A35-6C48-ADF5-A2DADC3ECACD}" destId="{621A6DCE-F8F7-E744-91A1-A98E49FC2ED4}" srcOrd="0" destOrd="0" presId="urn:microsoft.com/office/officeart/2008/layout/RadialCluster"/>
    <dgm:cxn modelId="{6D8B3D94-6F3D-B545-BEED-49C442AAE24B}" type="presParOf" srcId="{38B4F9BE-0677-3245-881F-66F6ACDF8CE1}" destId="{63A10577-C536-AE4E-9109-D66EB317C31F}" srcOrd="0" destOrd="0" presId="urn:microsoft.com/office/officeart/2008/layout/RadialCluster"/>
    <dgm:cxn modelId="{C57E6A1D-C231-C442-A3F8-D43452229052}" type="presParOf" srcId="{63A10577-C536-AE4E-9109-D66EB317C31F}" destId="{8023F7AB-8AFA-4643-B797-D1A1E68E220B}" srcOrd="0" destOrd="0" presId="urn:microsoft.com/office/officeart/2008/layout/RadialCluster"/>
    <dgm:cxn modelId="{C512138F-6592-E54A-B8CC-24931AF68848}" type="presParOf" srcId="{63A10577-C536-AE4E-9109-D66EB317C31F}" destId="{87ED7030-3683-6444-85EA-E9B74B7FF52C}" srcOrd="1" destOrd="0" presId="urn:microsoft.com/office/officeart/2008/layout/RadialCluster"/>
    <dgm:cxn modelId="{023CDAB1-63BA-0649-91C2-8702963CE98E}" type="presParOf" srcId="{63A10577-C536-AE4E-9109-D66EB317C31F}" destId="{335D636D-00D5-044D-B8E0-BD5B2A359ED4}" srcOrd="2" destOrd="0" presId="urn:microsoft.com/office/officeart/2008/layout/RadialCluster"/>
    <dgm:cxn modelId="{CB07EC3A-02B8-0C40-8E44-85E5CD166ACF}" type="presParOf" srcId="{63A10577-C536-AE4E-9109-D66EB317C31F}" destId="{4C6783E9-0B35-F846-93AD-6A980CE6C391}" srcOrd="3" destOrd="0" presId="urn:microsoft.com/office/officeart/2008/layout/RadialCluster"/>
    <dgm:cxn modelId="{4AD60133-28FD-4C43-923F-136D6EA2B2F3}" type="presParOf" srcId="{63A10577-C536-AE4E-9109-D66EB317C31F}" destId="{621A6DCE-F8F7-E744-91A1-A98E49FC2ED4}" srcOrd="4" destOrd="0" presId="urn:microsoft.com/office/officeart/2008/layout/RadialCluster"/>
    <dgm:cxn modelId="{AB07E451-CB18-9F43-BD3D-364B3F6A6517}" type="presParOf" srcId="{63A10577-C536-AE4E-9109-D66EB317C31F}" destId="{30EAB5DD-CBEB-914A-A5C1-D89B372461BD}" srcOrd="5" destOrd="0" presId="urn:microsoft.com/office/officeart/2008/layout/RadialCluster"/>
    <dgm:cxn modelId="{305C59CC-768F-854A-AB14-96916F613A4F}" type="presParOf" srcId="{63A10577-C536-AE4E-9109-D66EB317C31F}" destId="{6E282CF9-8C50-1C47-AF0F-2F22ADCA73C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B1668F-5E29-7141-94B0-6B846E6DA001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9373ADE9-BE21-9742-81CF-956322784784}">
      <dgm:prSet phldrT="[Text]"/>
      <dgm:spPr/>
      <dgm:t>
        <a:bodyPr/>
        <a:lstStyle/>
        <a:p>
          <a:r>
            <a:rPr lang="en-US" dirty="0" smtClean="0"/>
            <a:t>Connecting what we already know</a:t>
          </a:r>
          <a:endParaRPr lang="en-US" dirty="0"/>
        </a:p>
      </dgm:t>
    </dgm:pt>
    <dgm:pt modelId="{21E02E33-0C56-E84C-B021-BFE661B887D5}" type="parTrans" cxnId="{841D1CB9-5CD7-7041-A758-F49FC45CE540}">
      <dgm:prSet/>
      <dgm:spPr/>
      <dgm:t>
        <a:bodyPr/>
        <a:lstStyle/>
        <a:p>
          <a:endParaRPr lang="en-US"/>
        </a:p>
      </dgm:t>
    </dgm:pt>
    <dgm:pt modelId="{97DC4B9F-AE5E-E542-BB1C-85C3421289B9}" type="sibTrans" cxnId="{841D1CB9-5CD7-7041-A758-F49FC45CE540}">
      <dgm:prSet/>
      <dgm:spPr/>
      <dgm:t>
        <a:bodyPr/>
        <a:lstStyle/>
        <a:p>
          <a:endParaRPr lang="en-US"/>
        </a:p>
      </dgm:t>
    </dgm:pt>
    <dgm:pt modelId="{D7914B3F-AF9A-5A45-901F-687D60AD675D}">
      <dgm:prSet phldrT="[Text]"/>
      <dgm:spPr/>
      <dgm:t>
        <a:bodyPr/>
        <a:lstStyle/>
        <a:p>
          <a:r>
            <a:rPr lang="en-US" dirty="0" smtClean="0"/>
            <a:t>Extending our knowledge</a:t>
          </a:r>
          <a:endParaRPr lang="en-US" dirty="0"/>
        </a:p>
      </dgm:t>
    </dgm:pt>
    <dgm:pt modelId="{A8AC5869-459F-6C43-B053-5AA2AD50CFC1}" type="parTrans" cxnId="{5822D46F-2B27-6D4A-8506-6BC3BD383420}">
      <dgm:prSet/>
      <dgm:spPr/>
      <dgm:t>
        <a:bodyPr/>
        <a:lstStyle/>
        <a:p>
          <a:endParaRPr lang="en-US"/>
        </a:p>
      </dgm:t>
    </dgm:pt>
    <dgm:pt modelId="{F886F42D-C120-504A-8F4F-CC940561FCFC}" type="sibTrans" cxnId="{5822D46F-2B27-6D4A-8506-6BC3BD383420}">
      <dgm:prSet/>
      <dgm:spPr/>
      <dgm:t>
        <a:bodyPr/>
        <a:lstStyle/>
        <a:p>
          <a:endParaRPr lang="en-US"/>
        </a:p>
      </dgm:t>
    </dgm:pt>
    <dgm:pt modelId="{3AD404E6-2457-D74C-850F-61DB4409DA7C}">
      <dgm:prSet phldrT="[Text]"/>
      <dgm:spPr/>
      <dgm:t>
        <a:bodyPr/>
        <a:lstStyle/>
        <a:p>
          <a:r>
            <a:rPr lang="en-US" dirty="0" smtClean="0"/>
            <a:t>The Challenge: Implications for policy and practice</a:t>
          </a:r>
          <a:endParaRPr lang="en-US" dirty="0"/>
        </a:p>
      </dgm:t>
    </dgm:pt>
    <dgm:pt modelId="{EB9E23C3-1C30-B245-B2AB-D7D0AB71D562}" type="parTrans" cxnId="{1B293D79-519A-5940-826F-15438B119B67}">
      <dgm:prSet/>
      <dgm:spPr/>
      <dgm:t>
        <a:bodyPr/>
        <a:lstStyle/>
        <a:p>
          <a:endParaRPr lang="en-US"/>
        </a:p>
      </dgm:t>
    </dgm:pt>
    <dgm:pt modelId="{4A32C42F-24F3-BE46-B7FA-39B2FA9004D8}" type="sibTrans" cxnId="{1B293D79-519A-5940-826F-15438B119B67}">
      <dgm:prSet/>
      <dgm:spPr/>
      <dgm:t>
        <a:bodyPr/>
        <a:lstStyle/>
        <a:p>
          <a:endParaRPr lang="en-US"/>
        </a:p>
      </dgm:t>
    </dgm:pt>
    <dgm:pt modelId="{28A1B854-690B-AA46-8CDE-378AFA82715A}" type="pres">
      <dgm:prSet presAssocID="{FBB1668F-5E29-7141-94B0-6B846E6DA001}" presName="Name0" presStyleCnt="0">
        <dgm:presLayoutVars>
          <dgm:dir/>
          <dgm:resizeHandles val="exact"/>
        </dgm:presLayoutVars>
      </dgm:prSet>
      <dgm:spPr/>
    </dgm:pt>
    <dgm:pt modelId="{811B82E5-C079-BE4C-ABCA-AB9CACB305C2}" type="pres">
      <dgm:prSet presAssocID="{9373ADE9-BE21-9742-81CF-956322784784}" presName="parTxOnly" presStyleLbl="node1" presStyleIdx="0" presStyleCnt="3" custScaleY="141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371F0F-47E8-7B4C-8DF8-3C5677E3E6C8}" type="pres">
      <dgm:prSet presAssocID="{97DC4B9F-AE5E-E542-BB1C-85C3421289B9}" presName="parSpace" presStyleCnt="0"/>
      <dgm:spPr/>
    </dgm:pt>
    <dgm:pt modelId="{ACABF459-68A2-FB4A-ACC8-3E9E006F10CA}" type="pres">
      <dgm:prSet presAssocID="{D7914B3F-AF9A-5A45-901F-687D60AD675D}" presName="parTxOnly" presStyleLbl="node1" presStyleIdx="1" presStyleCnt="3" custScaleY="141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FBE308-2F55-EF4D-BF80-28F1528CE516}" type="pres">
      <dgm:prSet presAssocID="{F886F42D-C120-504A-8F4F-CC940561FCFC}" presName="parSpace" presStyleCnt="0"/>
      <dgm:spPr/>
    </dgm:pt>
    <dgm:pt modelId="{3A35CFE7-DCFD-4243-823F-7BEBE543FCDE}" type="pres">
      <dgm:prSet presAssocID="{3AD404E6-2457-D74C-850F-61DB4409DA7C}" presName="parTxOnly" presStyleLbl="node1" presStyleIdx="2" presStyleCnt="3" custScaleY="141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22D46F-2B27-6D4A-8506-6BC3BD383420}" srcId="{FBB1668F-5E29-7141-94B0-6B846E6DA001}" destId="{D7914B3F-AF9A-5A45-901F-687D60AD675D}" srcOrd="1" destOrd="0" parTransId="{A8AC5869-459F-6C43-B053-5AA2AD50CFC1}" sibTransId="{F886F42D-C120-504A-8F4F-CC940561FCFC}"/>
    <dgm:cxn modelId="{B8B0E182-4B6A-164F-83DB-0E37A1866C09}" type="presOf" srcId="{9373ADE9-BE21-9742-81CF-956322784784}" destId="{811B82E5-C079-BE4C-ABCA-AB9CACB305C2}" srcOrd="0" destOrd="0" presId="urn:microsoft.com/office/officeart/2005/8/layout/hChevron3"/>
    <dgm:cxn modelId="{D59BA0DB-1AEC-1246-9B5A-074A0A8C4724}" type="presOf" srcId="{FBB1668F-5E29-7141-94B0-6B846E6DA001}" destId="{28A1B854-690B-AA46-8CDE-378AFA82715A}" srcOrd="0" destOrd="0" presId="urn:microsoft.com/office/officeart/2005/8/layout/hChevron3"/>
    <dgm:cxn modelId="{841D1CB9-5CD7-7041-A758-F49FC45CE540}" srcId="{FBB1668F-5E29-7141-94B0-6B846E6DA001}" destId="{9373ADE9-BE21-9742-81CF-956322784784}" srcOrd="0" destOrd="0" parTransId="{21E02E33-0C56-E84C-B021-BFE661B887D5}" sibTransId="{97DC4B9F-AE5E-E542-BB1C-85C3421289B9}"/>
    <dgm:cxn modelId="{65C46920-FFB0-CF4F-B4C0-5959DD11B9F1}" type="presOf" srcId="{D7914B3F-AF9A-5A45-901F-687D60AD675D}" destId="{ACABF459-68A2-FB4A-ACC8-3E9E006F10CA}" srcOrd="0" destOrd="0" presId="urn:microsoft.com/office/officeart/2005/8/layout/hChevron3"/>
    <dgm:cxn modelId="{1B293D79-519A-5940-826F-15438B119B67}" srcId="{FBB1668F-5E29-7141-94B0-6B846E6DA001}" destId="{3AD404E6-2457-D74C-850F-61DB4409DA7C}" srcOrd="2" destOrd="0" parTransId="{EB9E23C3-1C30-B245-B2AB-D7D0AB71D562}" sibTransId="{4A32C42F-24F3-BE46-B7FA-39B2FA9004D8}"/>
    <dgm:cxn modelId="{7D183386-0026-E84A-9E06-56F37CB7DCC2}" type="presOf" srcId="{3AD404E6-2457-D74C-850F-61DB4409DA7C}" destId="{3A35CFE7-DCFD-4243-823F-7BEBE543FCDE}" srcOrd="0" destOrd="0" presId="urn:microsoft.com/office/officeart/2005/8/layout/hChevron3"/>
    <dgm:cxn modelId="{0FA71499-6929-2048-9F7F-3EA6920E8EBA}" type="presParOf" srcId="{28A1B854-690B-AA46-8CDE-378AFA82715A}" destId="{811B82E5-C079-BE4C-ABCA-AB9CACB305C2}" srcOrd="0" destOrd="0" presId="urn:microsoft.com/office/officeart/2005/8/layout/hChevron3"/>
    <dgm:cxn modelId="{B8270AB6-2AF4-094C-A2D8-44626610DAFC}" type="presParOf" srcId="{28A1B854-690B-AA46-8CDE-378AFA82715A}" destId="{90371F0F-47E8-7B4C-8DF8-3C5677E3E6C8}" srcOrd="1" destOrd="0" presId="urn:microsoft.com/office/officeart/2005/8/layout/hChevron3"/>
    <dgm:cxn modelId="{B42EB014-7F85-BA47-A13A-0FFD953609A5}" type="presParOf" srcId="{28A1B854-690B-AA46-8CDE-378AFA82715A}" destId="{ACABF459-68A2-FB4A-ACC8-3E9E006F10CA}" srcOrd="2" destOrd="0" presId="urn:microsoft.com/office/officeart/2005/8/layout/hChevron3"/>
    <dgm:cxn modelId="{845FDCE3-9D5D-524B-8985-79C279905C7F}" type="presParOf" srcId="{28A1B854-690B-AA46-8CDE-378AFA82715A}" destId="{80FBE308-2F55-EF4D-BF80-28F1528CE516}" srcOrd="3" destOrd="0" presId="urn:microsoft.com/office/officeart/2005/8/layout/hChevron3"/>
    <dgm:cxn modelId="{6242F299-072C-7E4A-8DF7-C3618BA76B61}" type="presParOf" srcId="{28A1B854-690B-AA46-8CDE-378AFA82715A}" destId="{3A35CFE7-DCFD-4243-823F-7BEBE543FCDE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F88250-CD73-D04A-A41D-56FCA2F227DA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B20458A2-D8EC-8A47-888B-E807155E9BDF}">
      <dgm:prSet phldrT="[Text]"/>
      <dgm:spPr/>
      <dgm:t>
        <a:bodyPr/>
        <a:lstStyle/>
        <a:p>
          <a:r>
            <a:rPr lang="en-US"/>
            <a:t>Connect</a:t>
          </a:r>
        </a:p>
      </dgm:t>
    </dgm:pt>
    <dgm:pt modelId="{D77315EA-B6F5-D248-B3BC-23D93E146D8A}" type="parTrans" cxnId="{077B12E5-534D-7440-BB52-8542AF412055}">
      <dgm:prSet/>
      <dgm:spPr/>
      <dgm:t>
        <a:bodyPr/>
        <a:lstStyle/>
        <a:p>
          <a:endParaRPr lang="en-US"/>
        </a:p>
      </dgm:t>
    </dgm:pt>
    <dgm:pt modelId="{94C3CD3E-7E96-544E-81F0-D7628E681E61}" type="sibTrans" cxnId="{077B12E5-534D-7440-BB52-8542AF412055}">
      <dgm:prSet/>
      <dgm:spPr/>
      <dgm:t>
        <a:bodyPr/>
        <a:lstStyle/>
        <a:p>
          <a:endParaRPr lang="en-US"/>
        </a:p>
      </dgm:t>
    </dgm:pt>
    <dgm:pt modelId="{FA3BFBFD-35FD-164B-B56C-C9CB171B2854}">
      <dgm:prSet phldrT="[Text]"/>
      <dgm:spPr/>
      <dgm:t>
        <a:bodyPr/>
        <a:lstStyle/>
        <a:p>
          <a:r>
            <a:rPr lang="en-US"/>
            <a:t>Extend</a:t>
          </a:r>
        </a:p>
      </dgm:t>
    </dgm:pt>
    <dgm:pt modelId="{8748CBDE-B157-F043-BEB9-5567083B27C5}" type="parTrans" cxnId="{5EA00FB8-4D28-D443-9532-4C3B6581CBD0}">
      <dgm:prSet/>
      <dgm:spPr/>
      <dgm:t>
        <a:bodyPr/>
        <a:lstStyle/>
        <a:p>
          <a:endParaRPr lang="en-US"/>
        </a:p>
      </dgm:t>
    </dgm:pt>
    <dgm:pt modelId="{B1301945-5D4D-864C-BB1B-903C7DFB72FC}" type="sibTrans" cxnId="{5EA00FB8-4D28-D443-9532-4C3B6581CBD0}">
      <dgm:prSet/>
      <dgm:spPr/>
      <dgm:t>
        <a:bodyPr/>
        <a:lstStyle/>
        <a:p>
          <a:endParaRPr lang="en-US"/>
        </a:p>
      </dgm:t>
    </dgm:pt>
    <dgm:pt modelId="{C6A23BD1-BAFD-5A4B-BFD9-9E144459EE0A}">
      <dgm:prSet phldrT="[Text]"/>
      <dgm:spPr/>
      <dgm:t>
        <a:bodyPr/>
        <a:lstStyle/>
        <a:p>
          <a:r>
            <a:rPr lang="en-US"/>
            <a:t>Challenge</a:t>
          </a:r>
        </a:p>
      </dgm:t>
    </dgm:pt>
    <dgm:pt modelId="{FF24AA2A-FC29-C545-84CB-91D0E529B556}" type="parTrans" cxnId="{A0B0A0C1-E030-F140-8123-338E20FF1969}">
      <dgm:prSet/>
      <dgm:spPr/>
      <dgm:t>
        <a:bodyPr/>
        <a:lstStyle/>
        <a:p>
          <a:endParaRPr lang="en-US"/>
        </a:p>
      </dgm:t>
    </dgm:pt>
    <dgm:pt modelId="{82E8AF98-BBB9-A04B-BC26-9AA1FFF9DCE2}" type="sibTrans" cxnId="{A0B0A0C1-E030-F140-8123-338E20FF1969}">
      <dgm:prSet/>
      <dgm:spPr/>
      <dgm:t>
        <a:bodyPr/>
        <a:lstStyle/>
        <a:p>
          <a:endParaRPr lang="en-US"/>
        </a:p>
      </dgm:t>
    </dgm:pt>
    <dgm:pt modelId="{1190D7DD-30CE-A546-8CF6-CE1D301B9CD0}" type="pres">
      <dgm:prSet presAssocID="{90F88250-CD73-D04A-A41D-56FCA2F227DA}" presName="Name0" presStyleCnt="0">
        <dgm:presLayoutVars>
          <dgm:dir/>
          <dgm:animLvl val="lvl"/>
          <dgm:resizeHandles val="exact"/>
        </dgm:presLayoutVars>
      </dgm:prSet>
      <dgm:spPr/>
    </dgm:pt>
    <dgm:pt modelId="{A7B8E9C8-0519-754E-94C5-90E2F191698C}" type="pres">
      <dgm:prSet presAssocID="{B20458A2-D8EC-8A47-888B-E807155E9B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0324D-420D-6C4C-90BB-9D97CA8F5062}" type="pres">
      <dgm:prSet presAssocID="{94C3CD3E-7E96-544E-81F0-D7628E681E61}" presName="parTxOnlySpace" presStyleCnt="0"/>
      <dgm:spPr/>
    </dgm:pt>
    <dgm:pt modelId="{6771E620-F789-0F43-B91A-9767254C08CF}" type="pres">
      <dgm:prSet presAssocID="{FA3BFBFD-35FD-164B-B56C-C9CB171B2854}" presName="parTxOnly" presStyleLbl="node1" presStyleIdx="1" presStyleCnt="3" custLinFactNeighborX="-61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BD0D5-67D1-1C40-882B-2FEAB1416E63}" type="pres">
      <dgm:prSet presAssocID="{B1301945-5D4D-864C-BB1B-903C7DFB72FC}" presName="parTxOnlySpace" presStyleCnt="0"/>
      <dgm:spPr/>
    </dgm:pt>
    <dgm:pt modelId="{A66936C9-C4C1-2A4F-8F95-DC0A774A3BA3}" type="pres">
      <dgm:prSet presAssocID="{C6A23BD1-BAFD-5A4B-BFD9-9E144459EE0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9BACEB-AA7B-B34F-8735-8233A36D605D}" type="presOf" srcId="{C6A23BD1-BAFD-5A4B-BFD9-9E144459EE0A}" destId="{A66936C9-C4C1-2A4F-8F95-DC0A774A3BA3}" srcOrd="0" destOrd="0" presId="urn:microsoft.com/office/officeart/2005/8/layout/chevron1"/>
    <dgm:cxn modelId="{A0B0A0C1-E030-F140-8123-338E20FF1969}" srcId="{90F88250-CD73-D04A-A41D-56FCA2F227DA}" destId="{C6A23BD1-BAFD-5A4B-BFD9-9E144459EE0A}" srcOrd="2" destOrd="0" parTransId="{FF24AA2A-FC29-C545-84CB-91D0E529B556}" sibTransId="{82E8AF98-BBB9-A04B-BC26-9AA1FFF9DCE2}"/>
    <dgm:cxn modelId="{C43A17AE-3DA0-5640-9EA3-D641D1346B06}" type="presOf" srcId="{90F88250-CD73-D04A-A41D-56FCA2F227DA}" destId="{1190D7DD-30CE-A546-8CF6-CE1D301B9CD0}" srcOrd="0" destOrd="0" presId="urn:microsoft.com/office/officeart/2005/8/layout/chevron1"/>
    <dgm:cxn modelId="{77811FD5-3686-DB4C-87AD-2BA29D848230}" type="presOf" srcId="{B20458A2-D8EC-8A47-888B-E807155E9BDF}" destId="{A7B8E9C8-0519-754E-94C5-90E2F191698C}" srcOrd="0" destOrd="0" presId="urn:microsoft.com/office/officeart/2005/8/layout/chevron1"/>
    <dgm:cxn modelId="{5EA00FB8-4D28-D443-9532-4C3B6581CBD0}" srcId="{90F88250-CD73-D04A-A41D-56FCA2F227DA}" destId="{FA3BFBFD-35FD-164B-B56C-C9CB171B2854}" srcOrd="1" destOrd="0" parTransId="{8748CBDE-B157-F043-BEB9-5567083B27C5}" sibTransId="{B1301945-5D4D-864C-BB1B-903C7DFB72FC}"/>
    <dgm:cxn modelId="{11928D0A-2F45-304C-9DDB-299DE6E433D0}" type="presOf" srcId="{FA3BFBFD-35FD-164B-B56C-C9CB171B2854}" destId="{6771E620-F789-0F43-B91A-9767254C08CF}" srcOrd="0" destOrd="0" presId="urn:microsoft.com/office/officeart/2005/8/layout/chevron1"/>
    <dgm:cxn modelId="{077B12E5-534D-7440-BB52-8542AF412055}" srcId="{90F88250-CD73-D04A-A41D-56FCA2F227DA}" destId="{B20458A2-D8EC-8A47-888B-E807155E9BDF}" srcOrd="0" destOrd="0" parTransId="{D77315EA-B6F5-D248-B3BC-23D93E146D8A}" sibTransId="{94C3CD3E-7E96-544E-81F0-D7628E681E61}"/>
    <dgm:cxn modelId="{343758EA-7E11-FD44-A065-458A5253734A}" type="presParOf" srcId="{1190D7DD-30CE-A546-8CF6-CE1D301B9CD0}" destId="{A7B8E9C8-0519-754E-94C5-90E2F191698C}" srcOrd="0" destOrd="0" presId="urn:microsoft.com/office/officeart/2005/8/layout/chevron1"/>
    <dgm:cxn modelId="{D9F91B06-8487-3B43-A357-E888FF8A63BC}" type="presParOf" srcId="{1190D7DD-30CE-A546-8CF6-CE1D301B9CD0}" destId="{3C20324D-420D-6C4C-90BB-9D97CA8F5062}" srcOrd="1" destOrd="0" presId="urn:microsoft.com/office/officeart/2005/8/layout/chevron1"/>
    <dgm:cxn modelId="{9BC5E955-5F81-3F44-8BF9-BE087820DF6D}" type="presParOf" srcId="{1190D7DD-30CE-A546-8CF6-CE1D301B9CD0}" destId="{6771E620-F789-0F43-B91A-9767254C08CF}" srcOrd="2" destOrd="0" presId="urn:microsoft.com/office/officeart/2005/8/layout/chevron1"/>
    <dgm:cxn modelId="{6ED74747-D8B8-A447-9960-2F93B382E638}" type="presParOf" srcId="{1190D7DD-30CE-A546-8CF6-CE1D301B9CD0}" destId="{AB8BD0D5-67D1-1C40-882B-2FEAB1416E63}" srcOrd="3" destOrd="0" presId="urn:microsoft.com/office/officeart/2005/8/layout/chevron1"/>
    <dgm:cxn modelId="{F1B41219-8D44-1D45-9E74-D5E843A8D774}" type="presParOf" srcId="{1190D7DD-30CE-A546-8CF6-CE1D301B9CD0}" destId="{A66936C9-C4C1-2A4F-8F95-DC0A774A3BA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AF9D33-7813-C34E-9402-1C8A0C8CB169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9692B3-227A-4A4A-A04A-C17C54E75689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smtClean="0"/>
            <a:t>The intersection of poverty, attainment &amp; mental health &amp; wellbeing</a:t>
          </a:r>
          <a:endParaRPr lang="en-US" sz="1600" dirty="0"/>
        </a:p>
      </dgm:t>
    </dgm:pt>
    <dgm:pt modelId="{D6CFF4E0-E923-9943-82F7-BCA1E9E8D93A}" type="parTrans" cxnId="{E2F97094-4CC6-AC4E-BE22-85432B334890}">
      <dgm:prSet/>
      <dgm:spPr/>
      <dgm:t>
        <a:bodyPr/>
        <a:lstStyle/>
        <a:p>
          <a:endParaRPr lang="en-US"/>
        </a:p>
      </dgm:t>
    </dgm:pt>
    <dgm:pt modelId="{57C72FBB-0BE9-7B48-8727-5AD284D42C42}" type="sibTrans" cxnId="{E2F97094-4CC6-AC4E-BE22-85432B334890}">
      <dgm:prSet/>
      <dgm:spPr/>
      <dgm:t>
        <a:bodyPr/>
        <a:lstStyle/>
        <a:p>
          <a:endParaRPr lang="en-US"/>
        </a:p>
      </dgm:t>
    </dgm:pt>
    <dgm:pt modelId="{9A271103-CDC4-EC4F-93E5-7A48D9989D03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/>
            <a:t>Poverty</a:t>
          </a:r>
          <a:endParaRPr lang="en-US" sz="1800" dirty="0"/>
        </a:p>
      </dgm:t>
    </dgm:pt>
    <dgm:pt modelId="{0461E7EF-97C4-044B-AADC-2E62833FEADB}" type="parTrans" cxnId="{ACD0E559-D3A7-0D4C-881B-DFB17E1CE898}">
      <dgm:prSet/>
      <dgm:spPr/>
      <dgm:t>
        <a:bodyPr/>
        <a:lstStyle/>
        <a:p>
          <a:endParaRPr lang="en-US"/>
        </a:p>
      </dgm:t>
    </dgm:pt>
    <dgm:pt modelId="{280109E3-DAF4-F94B-AB43-595A3FAFD223}" type="sibTrans" cxnId="{ACD0E559-D3A7-0D4C-881B-DFB17E1CE898}">
      <dgm:prSet/>
      <dgm:spPr/>
      <dgm:t>
        <a:bodyPr/>
        <a:lstStyle/>
        <a:p>
          <a:endParaRPr lang="en-US"/>
        </a:p>
      </dgm:t>
    </dgm:pt>
    <dgm:pt modelId="{93915267-6A35-6C48-ADF5-A2DADC3ECACD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/>
            <a:t>Attainment</a:t>
          </a:r>
          <a:endParaRPr lang="en-US" sz="1800" dirty="0"/>
        </a:p>
      </dgm:t>
    </dgm:pt>
    <dgm:pt modelId="{E48C27EA-AB84-284A-BB34-FF42E65644B6}" type="parTrans" cxnId="{9333B789-C478-7344-A101-F26074AD0D66}">
      <dgm:prSet/>
      <dgm:spPr/>
      <dgm:t>
        <a:bodyPr/>
        <a:lstStyle/>
        <a:p>
          <a:endParaRPr lang="en-US"/>
        </a:p>
      </dgm:t>
    </dgm:pt>
    <dgm:pt modelId="{28F92DD2-2F5C-2144-9796-2756AFBDA7CB}" type="sibTrans" cxnId="{9333B789-C478-7344-A101-F26074AD0D66}">
      <dgm:prSet/>
      <dgm:spPr/>
      <dgm:t>
        <a:bodyPr/>
        <a:lstStyle/>
        <a:p>
          <a:endParaRPr lang="en-US"/>
        </a:p>
      </dgm:t>
    </dgm:pt>
    <dgm:pt modelId="{F9AAC783-50A1-8141-AE7F-6124E10EBAF1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smtClean="0"/>
            <a:t>Mental Health &amp; Wellbeing</a:t>
          </a:r>
          <a:endParaRPr lang="en-US" sz="2000" dirty="0"/>
        </a:p>
      </dgm:t>
    </dgm:pt>
    <dgm:pt modelId="{630F90E3-F046-8946-99AC-B5CF96829F1C}" type="parTrans" cxnId="{52D34C75-D4A7-8D4A-878C-F12C37931256}">
      <dgm:prSet/>
      <dgm:spPr/>
      <dgm:t>
        <a:bodyPr/>
        <a:lstStyle/>
        <a:p>
          <a:endParaRPr lang="en-US"/>
        </a:p>
      </dgm:t>
    </dgm:pt>
    <dgm:pt modelId="{68E6FF1A-D155-974B-9846-93CC8076E96F}" type="sibTrans" cxnId="{52D34C75-D4A7-8D4A-878C-F12C37931256}">
      <dgm:prSet/>
      <dgm:spPr/>
      <dgm:t>
        <a:bodyPr/>
        <a:lstStyle/>
        <a:p>
          <a:endParaRPr lang="en-US"/>
        </a:p>
      </dgm:t>
    </dgm:pt>
    <dgm:pt modelId="{38B4F9BE-0677-3245-881F-66F6ACDF8CE1}" type="pres">
      <dgm:prSet presAssocID="{D7AF9D33-7813-C34E-9402-1C8A0C8CB16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3A10577-C536-AE4E-9109-D66EB317C31F}" type="pres">
      <dgm:prSet presAssocID="{8D9692B3-227A-4A4A-A04A-C17C54E75689}" presName="singleCycle" presStyleCnt="0"/>
      <dgm:spPr/>
    </dgm:pt>
    <dgm:pt modelId="{8023F7AB-8AFA-4643-B797-D1A1E68E220B}" type="pres">
      <dgm:prSet presAssocID="{8D9692B3-227A-4A4A-A04A-C17C54E75689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87ED7030-3683-6444-85EA-E9B74B7FF52C}" type="pres">
      <dgm:prSet presAssocID="{0461E7EF-97C4-044B-AADC-2E62833FEADB}" presName="Name56" presStyleLbl="parChTrans1D2" presStyleIdx="0" presStyleCnt="3"/>
      <dgm:spPr/>
      <dgm:t>
        <a:bodyPr/>
        <a:lstStyle/>
        <a:p>
          <a:endParaRPr lang="en-US"/>
        </a:p>
      </dgm:t>
    </dgm:pt>
    <dgm:pt modelId="{335D636D-00D5-044D-B8E0-BD5B2A359ED4}" type="pres">
      <dgm:prSet presAssocID="{9A271103-CDC4-EC4F-93E5-7A48D9989D03}" presName="text0" presStyleLbl="node1" presStyleIdx="1" presStyleCnt="4" custScaleX="136564" custRadScaleRad="78961" custRadScaleInc="-25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6783E9-0B35-F846-93AD-6A980CE6C391}" type="pres">
      <dgm:prSet presAssocID="{E48C27EA-AB84-284A-BB34-FF42E65644B6}" presName="Name56" presStyleLbl="parChTrans1D2" presStyleIdx="1" presStyleCnt="3"/>
      <dgm:spPr/>
      <dgm:t>
        <a:bodyPr/>
        <a:lstStyle/>
        <a:p>
          <a:endParaRPr lang="en-US"/>
        </a:p>
      </dgm:t>
    </dgm:pt>
    <dgm:pt modelId="{621A6DCE-F8F7-E744-91A1-A98E49FC2ED4}" type="pres">
      <dgm:prSet presAssocID="{93915267-6A35-6C48-ADF5-A2DADC3ECACD}" presName="text0" presStyleLbl="node1" presStyleIdx="2" presStyleCnt="4" custScaleX="136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EAB5DD-CBEB-914A-A5C1-D89B372461BD}" type="pres">
      <dgm:prSet presAssocID="{630F90E3-F046-8946-99AC-B5CF96829F1C}" presName="Name56" presStyleLbl="parChTrans1D2" presStyleIdx="2" presStyleCnt="3"/>
      <dgm:spPr/>
      <dgm:t>
        <a:bodyPr/>
        <a:lstStyle/>
        <a:p>
          <a:endParaRPr lang="en-US"/>
        </a:p>
      </dgm:t>
    </dgm:pt>
    <dgm:pt modelId="{6E282CF9-8C50-1C47-AF0F-2F22ADCA73C1}" type="pres">
      <dgm:prSet presAssocID="{F9AAC783-50A1-8141-AE7F-6124E10EBAF1}" presName="text0" presStyleLbl="node1" presStyleIdx="3" presStyleCnt="4" custScaleX="136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33B789-C478-7344-A101-F26074AD0D66}" srcId="{8D9692B3-227A-4A4A-A04A-C17C54E75689}" destId="{93915267-6A35-6C48-ADF5-A2DADC3ECACD}" srcOrd="1" destOrd="0" parTransId="{E48C27EA-AB84-284A-BB34-FF42E65644B6}" sibTransId="{28F92DD2-2F5C-2144-9796-2756AFBDA7CB}"/>
    <dgm:cxn modelId="{2FF70D97-9DC6-C949-8F52-9FF9A8A2C1F8}" type="presOf" srcId="{D7AF9D33-7813-C34E-9402-1C8A0C8CB169}" destId="{38B4F9BE-0677-3245-881F-66F6ACDF8CE1}" srcOrd="0" destOrd="0" presId="urn:microsoft.com/office/officeart/2008/layout/RadialCluster"/>
    <dgm:cxn modelId="{B16FBCF4-F84A-9E48-9B51-82A0254F1094}" type="presOf" srcId="{630F90E3-F046-8946-99AC-B5CF96829F1C}" destId="{30EAB5DD-CBEB-914A-A5C1-D89B372461BD}" srcOrd="0" destOrd="0" presId="urn:microsoft.com/office/officeart/2008/layout/RadialCluster"/>
    <dgm:cxn modelId="{E2F97094-4CC6-AC4E-BE22-85432B334890}" srcId="{D7AF9D33-7813-C34E-9402-1C8A0C8CB169}" destId="{8D9692B3-227A-4A4A-A04A-C17C54E75689}" srcOrd="0" destOrd="0" parTransId="{D6CFF4E0-E923-9943-82F7-BCA1E9E8D93A}" sibTransId="{57C72FBB-0BE9-7B48-8727-5AD284D42C42}"/>
    <dgm:cxn modelId="{330FB3CE-11B5-D24C-97DA-B01B8C130901}" type="presOf" srcId="{8D9692B3-227A-4A4A-A04A-C17C54E75689}" destId="{8023F7AB-8AFA-4643-B797-D1A1E68E220B}" srcOrd="0" destOrd="0" presId="urn:microsoft.com/office/officeart/2008/layout/RadialCluster"/>
    <dgm:cxn modelId="{C4796842-37A8-6B42-89BB-3F6F9AB2F459}" type="presOf" srcId="{F9AAC783-50A1-8141-AE7F-6124E10EBAF1}" destId="{6E282CF9-8C50-1C47-AF0F-2F22ADCA73C1}" srcOrd="0" destOrd="0" presId="urn:microsoft.com/office/officeart/2008/layout/RadialCluster"/>
    <dgm:cxn modelId="{52D34C75-D4A7-8D4A-878C-F12C37931256}" srcId="{8D9692B3-227A-4A4A-A04A-C17C54E75689}" destId="{F9AAC783-50A1-8141-AE7F-6124E10EBAF1}" srcOrd="2" destOrd="0" parTransId="{630F90E3-F046-8946-99AC-B5CF96829F1C}" sibTransId="{68E6FF1A-D155-974B-9846-93CC8076E96F}"/>
    <dgm:cxn modelId="{714D1646-5A1E-1B45-B21C-914FF76E0BAF}" type="presOf" srcId="{E48C27EA-AB84-284A-BB34-FF42E65644B6}" destId="{4C6783E9-0B35-F846-93AD-6A980CE6C391}" srcOrd="0" destOrd="0" presId="urn:microsoft.com/office/officeart/2008/layout/RadialCluster"/>
    <dgm:cxn modelId="{ACD0E559-D3A7-0D4C-881B-DFB17E1CE898}" srcId="{8D9692B3-227A-4A4A-A04A-C17C54E75689}" destId="{9A271103-CDC4-EC4F-93E5-7A48D9989D03}" srcOrd="0" destOrd="0" parTransId="{0461E7EF-97C4-044B-AADC-2E62833FEADB}" sibTransId="{280109E3-DAF4-F94B-AB43-595A3FAFD223}"/>
    <dgm:cxn modelId="{10724D4E-F3B5-E643-B3CE-916E9ECC6985}" type="presOf" srcId="{9A271103-CDC4-EC4F-93E5-7A48D9989D03}" destId="{335D636D-00D5-044D-B8E0-BD5B2A359ED4}" srcOrd="0" destOrd="0" presId="urn:microsoft.com/office/officeart/2008/layout/RadialCluster"/>
    <dgm:cxn modelId="{CEAA553B-5165-F247-ACDF-B032F32AD112}" type="presOf" srcId="{93915267-6A35-6C48-ADF5-A2DADC3ECACD}" destId="{621A6DCE-F8F7-E744-91A1-A98E49FC2ED4}" srcOrd="0" destOrd="0" presId="urn:microsoft.com/office/officeart/2008/layout/RadialCluster"/>
    <dgm:cxn modelId="{6B4361DE-FB9E-8E4C-A5CD-9606A4F59E2D}" type="presOf" srcId="{0461E7EF-97C4-044B-AADC-2E62833FEADB}" destId="{87ED7030-3683-6444-85EA-E9B74B7FF52C}" srcOrd="0" destOrd="0" presId="urn:microsoft.com/office/officeart/2008/layout/RadialCluster"/>
    <dgm:cxn modelId="{3CFFA4FA-FD66-1B4C-AD37-A841B9C44083}" type="presParOf" srcId="{38B4F9BE-0677-3245-881F-66F6ACDF8CE1}" destId="{63A10577-C536-AE4E-9109-D66EB317C31F}" srcOrd="0" destOrd="0" presId="urn:microsoft.com/office/officeart/2008/layout/RadialCluster"/>
    <dgm:cxn modelId="{E272E9B4-20ED-4C41-BFBC-42128EC89623}" type="presParOf" srcId="{63A10577-C536-AE4E-9109-D66EB317C31F}" destId="{8023F7AB-8AFA-4643-B797-D1A1E68E220B}" srcOrd="0" destOrd="0" presId="urn:microsoft.com/office/officeart/2008/layout/RadialCluster"/>
    <dgm:cxn modelId="{AA19CD7F-5EB9-3240-A864-4D0F76F5E770}" type="presParOf" srcId="{63A10577-C536-AE4E-9109-D66EB317C31F}" destId="{87ED7030-3683-6444-85EA-E9B74B7FF52C}" srcOrd="1" destOrd="0" presId="urn:microsoft.com/office/officeart/2008/layout/RadialCluster"/>
    <dgm:cxn modelId="{2C943E22-72A9-D742-94C8-57C103069EB8}" type="presParOf" srcId="{63A10577-C536-AE4E-9109-D66EB317C31F}" destId="{335D636D-00D5-044D-B8E0-BD5B2A359ED4}" srcOrd="2" destOrd="0" presId="urn:microsoft.com/office/officeart/2008/layout/RadialCluster"/>
    <dgm:cxn modelId="{31081ECA-F188-1B48-AF10-9C6F06B20696}" type="presParOf" srcId="{63A10577-C536-AE4E-9109-D66EB317C31F}" destId="{4C6783E9-0B35-F846-93AD-6A980CE6C391}" srcOrd="3" destOrd="0" presId="urn:microsoft.com/office/officeart/2008/layout/RadialCluster"/>
    <dgm:cxn modelId="{8D1C7C6C-11B9-2F46-B006-8D247E3776D1}" type="presParOf" srcId="{63A10577-C536-AE4E-9109-D66EB317C31F}" destId="{621A6DCE-F8F7-E744-91A1-A98E49FC2ED4}" srcOrd="4" destOrd="0" presId="urn:microsoft.com/office/officeart/2008/layout/RadialCluster"/>
    <dgm:cxn modelId="{C8CB97B3-2CB1-C040-864A-0F8E69657349}" type="presParOf" srcId="{63A10577-C536-AE4E-9109-D66EB317C31F}" destId="{30EAB5DD-CBEB-914A-A5C1-D89B372461BD}" srcOrd="5" destOrd="0" presId="urn:microsoft.com/office/officeart/2008/layout/RadialCluster"/>
    <dgm:cxn modelId="{9F3A1019-6627-DC4A-AFDC-F3450B4CF5E7}" type="presParOf" srcId="{63A10577-C536-AE4E-9109-D66EB317C31F}" destId="{6E282CF9-8C50-1C47-AF0F-2F22ADCA73C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23F7AB-8AFA-4643-B797-D1A1E68E220B}">
      <dsp:nvSpPr>
        <dsp:cNvPr id="0" name=""/>
        <dsp:cNvSpPr/>
      </dsp:nvSpPr>
      <dsp:spPr>
        <a:xfrm>
          <a:off x="3212539" y="2761437"/>
          <a:ext cx="1780675" cy="1780675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 intersection of poverty, attainment &amp; mental health &amp; wellbeing</a:t>
          </a:r>
          <a:endParaRPr lang="en-US" sz="1800" kern="1200" dirty="0"/>
        </a:p>
      </dsp:txBody>
      <dsp:txXfrm>
        <a:off x="3299464" y="2848362"/>
        <a:ext cx="1606825" cy="1606825"/>
      </dsp:txXfrm>
    </dsp:sp>
    <dsp:sp modelId="{87ED7030-3683-6444-85EA-E9B74B7FF52C}">
      <dsp:nvSpPr>
        <dsp:cNvPr id="0" name=""/>
        <dsp:cNvSpPr/>
      </dsp:nvSpPr>
      <dsp:spPr>
        <a:xfrm rot="16200000">
          <a:off x="3478342" y="2136902"/>
          <a:ext cx="12490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49069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D636D-00D5-044D-B8E0-BD5B2A359ED4}">
      <dsp:nvSpPr>
        <dsp:cNvPr id="0" name=""/>
        <dsp:cNvSpPr/>
      </dsp:nvSpPr>
      <dsp:spPr>
        <a:xfrm>
          <a:off x="3288236" y="319315"/>
          <a:ext cx="1629280" cy="1193052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Poverty</a:t>
          </a:r>
          <a:endParaRPr lang="en-US" sz="2000" kern="1200" dirty="0"/>
        </a:p>
      </dsp:txBody>
      <dsp:txXfrm>
        <a:off x="3346476" y="377555"/>
        <a:ext cx="1512800" cy="1076572"/>
      </dsp:txXfrm>
    </dsp:sp>
    <dsp:sp modelId="{4C6783E9-0B35-F846-93AD-6A980CE6C391}">
      <dsp:nvSpPr>
        <dsp:cNvPr id="0" name=""/>
        <dsp:cNvSpPr/>
      </dsp:nvSpPr>
      <dsp:spPr>
        <a:xfrm rot="1800000">
          <a:off x="4941822" y="4357610"/>
          <a:ext cx="7671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719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A6DCE-F8F7-E744-91A1-A98E49FC2ED4}">
      <dsp:nvSpPr>
        <dsp:cNvPr id="0" name=""/>
        <dsp:cNvSpPr/>
      </dsp:nvSpPr>
      <dsp:spPr>
        <a:xfrm>
          <a:off x="5657624" y="4423215"/>
          <a:ext cx="1629280" cy="1193052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Attainment</a:t>
          </a:r>
          <a:endParaRPr lang="en-US" sz="2000" kern="1200" dirty="0"/>
        </a:p>
      </dsp:txBody>
      <dsp:txXfrm>
        <a:off x="5715864" y="4481455"/>
        <a:ext cx="1512800" cy="1076572"/>
      </dsp:txXfrm>
    </dsp:sp>
    <dsp:sp modelId="{30EAB5DD-CBEB-914A-A5C1-D89B372461BD}">
      <dsp:nvSpPr>
        <dsp:cNvPr id="0" name=""/>
        <dsp:cNvSpPr/>
      </dsp:nvSpPr>
      <dsp:spPr>
        <a:xfrm rot="9000000">
          <a:off x="2496737" y="4357610"/>
          <a:ext cx="7671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719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282CF9-8C50-1C47-AF0F-2F22ADCA73C1}">
      <dsp:nvSpPr>
        <dsp:cNvPr id="0" name=""/>
        <dsp:cNvSpPr/>
      </dsp:nvSpPr>
      <dsp:spPr>
        <a:xfrm>
          <a:off x="918849" y="4423215"/>
          <a:ext cx="1629280" cy="1193052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Mental Health &amp; Wellbeing</a:t>
          </a:r>
          <a:endParaRPr lang="en-US" sz="2000" kern="1200" dirty="0"/>
        </a:p>
      </dsp:txBody>
      <dsp:txXfrm>
        <a:off x="977089" y="4481455"/>
        <a:ext cx="1512800" cy="1076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5FAAE-6B5B-9F41-9F81-9EC13E1AEE1E}" type="datetimeFigureOut">
              <a:rPr lang="en-US" smtClean="0"/>
              <a:t>07/11/18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D3A44-2014-D241-868F-BE4DA5DE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7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D3A44-2014-D241-868F-BE4DA5DEA60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69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2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3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9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November 7, 2018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9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7" y="5719969"/>
            <a:ext cx="64366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7" y="2900831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3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7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40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7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2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6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5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8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5" y="2657437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2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6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13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2" y="4133091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8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798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90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3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1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November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3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9" y="224494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4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jp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 the Seminar Series and thank you for coming along.</a:t>
            </a:r>
            <a:endParaRPr lang="en-US" dirty="0"/>
          </a:p>
        </p:txBody>
      </p:sp>
      <p:pic>
        <p:nvPicPr>
          <p:cNvPr id="6" name="Picture Placeholder 5" descr="Screen Shot 2018-10-12 at 12.48.27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8" b="160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Joan G </a:t>
            </a:r>
            <a:r>
              <a:rPr lang="en-US" dirty="0" err="1" smtClean="0"/>
              <a:t>Mowat</a:t>
            </a:r>
            <a:r>
              <a:rPr lang="en-US" dirty="0" smtClean="0"/>
              <a:t>, University of </a:t>
            </a:r>
            <a:r>
              <a:rPr lang="en-US" dirty="0" err="1" smtClean="0"/>
              <a:t>Strathclyde</a:t>
            </a:r>
            <a:endParaRPr lang="en-US" dirty="0" smtClean="0"/>
          </a:p>
          <a:p>
            <a:r>
              <a:rPr lang="en-US" dirty="0" err="1" smtClean="0"/>
              <a:t>Dr</a:t>
            </a:r>
            <a:r>
              <a:rPr lang="en-US" dirty="0" smtClean="0"/>
              <a:t> Gale MacLeod, University of Edinburgh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63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492" y="759337"/>
            <a:ext cx="7024744" cy="1143000"/>
          </a:xfrm>
        </p:spPr>
        <p:txBody>
          <a:bodyPr/>
          <a:lstStyle/>
          <a:p>
            <a:r>
              <a:rPr lang="en-US" dirty="0" smtClean="0"/>
              <a:t>The impetus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492" y="2073213"/>
            <a:ext cx="6777317" cy="39373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growing recognition that child wellbeing is everyone’s responsibility</a:t>
            </a:r>
          </a:p>
          <a:p>
            <a:r>
              <a:rPr lang="en-US" dirty="0" smtClean="0"/>
              <a:t>The need to bring multiple foci to the problem such that a much more sophisticated and nuanced understanding of the nature of the problem can emerge and more efficient and effective means of addressing it identified</a:t>
            </a:r>
          </a:p>
          <a:p>
            <a:r>
              <a:rPr lang="en-US" dirty="0" smtClean="0"/>
              <a:t>Building bridges between professions in supporting children and families and fostering inter-professional working</a:t>
            </a:r>
          </a:p>
          <a:p>
            <a:r>
              <a:rPr lang="en-US" dirty="0" smtClean="0"/>
              <a:t>Harnessing the policy community to make a difference in children’s lives.</a:t>
            </a:r>
          </a:p>
        </p:txBody>
      </p:sp>
    </p:spTree>
    <p:extLst>
      <p:ext uri="{BB962C8B-B14F-4D97-AF65-F5344CB8AC3E}">
        <p14:creationId xmlns:p14="http://schemas.microsoft.com/office/powerpoint/2010/main" val="2369320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04521" y="450607"/>
            <a:ext cx="8205754" cy="5935584"/>
            <a:chOff x="504521" y="450607"/>
            <a:chExt cx="8205754" cy="5935584"/>
          </a:xfrm>
        </p:grpSpPr>
        <p:graphicFrame>
          <p:nvGraphicFramePr>
            <p:cNvPr id="6" name="Diagram 5"/>
            <p:cNvGraphicFramePr/>
            <p:nvPr>
              <p:extLst>
                <p:ext uri="{D42A27DB-BD31-4B8C-83A1-F6EECF244321}">
                  <p14:modId xmlns:p14="http://schemas.microsoft.com/office/powerpoint/2010/main" val="2784486440"/>
                </p:ext>
              </p:extLst>
            </p:nvPr>
          </p:nvGraphicFramePr>
          <p:xfrm>
            <a:off x="504521" y="450607"/>
            <a:ext cx="8205754" cy="593558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Up-Down Arrow 6"/>
            <p:cNvSpPr/>
            <p:nvPr/>
          </p:nvSpPr>
          <p:spPr>
            <a:xfrm rot="18900000">
              <a:off x="5812811" y="2621010"/>
              <a:ext cx="357711" cy="1073310"/>
            </a:xfrm>
            <a:prstGeom prst="upDownArrow">
              <a:avLst/>
            </a:prstGeom>
            <a:scene3d>
              <a:camera prst="orthographicFront">
                <a:rot lat="0" lon="27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Up-Down Arrow 7"/>
            <p:cNvSpPr/>
            <p:nvPr/>
          </p:nvSpPr>
          <p:spPr>
            <a:xfrm rot="2700000" flipH="1">
              <a:off x="3029346" y="2612513"/>
              <a:ext cx="381745" cy="1073310"/>
            </a:xfrm>
            <a:prstGeom prst="upDownArrow">
              <a:avLst/>
            </a:prstGeom>
            <a:scene3d>
              <a:camera prst="orthographicFront">
                <a:rot lat="0" lon="27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eft-Right Arrow 8"/>
            <p:cNvSpPr/>
            <p:nvPr/>
          </p:nvSpPr>
          <p:spPr>
            <a:xfrm>
              <a:off x="4144306" y="5366547"/>
              <a:ext cx="1126791" cy="286216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Left Arrow 9"/>
          <p:cNvSpPr/>
          <p:nvPr/>
        </p:nvSpPr>
        <p:spPr>
          <a:xfrm rot="20355980">
            <a:off x="6095880" y="3390001"/>
            <a:ext cx="2056311" cy="4702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ular Callout 10"/>
          <p:cNvSpPr/>
          <p:nvPr/>
        </p:nvSpPr>
        <p:spPr>
          <a:xfrm>
            <a:off x="6313608" y="1073309"/>
            <a:ext cx="2146269" cy="1270083"/>
          </a:xfrm>
          <a:prstGeom prst="wedgeRoundRect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specific focus on adolescence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5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Aims of the Seminar Series</a:t>
            </a:r>
            <a:endParaRPr lang="en-US" dirty="0"/>
          </a:p>
        </p:txBody>
      </p:sp>
      <p:pic>
        <p:nvPicPr>
          <p:cNvPr id="5" name="Picture Placeholder 4" descr="Screen Shot 2018-10-12 at 12.48.27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2" r="-1662"/>
          <a:stretch>
            <a:fillRect/>
          </a:stretch>
        </p:blipFill>
        <p:spPr>
          <a:xfrm>
            <a:off x="1004888" y="693738"/>
            <a:ext cx="3360737" cy="546893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9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To come to a deeper understanding of the nature of the poverty-related attainment gap through an interdisciplinary lens with a specific focus on adolescence.</a:t>
            </a:r>
            <a:endParaRPr lang="en-GB" dirty="0"/>
          </a:p>
          <a:p>
            <a:pPr lvl="0"/>
            <a:r>
              <a:rPr lang="en-US" dirty="0" smtClean="0"/>
              <a:t>To examine </a:t>
            </a:r>
            <a:r>
              <a:rPr lang="en-US" dirty="0"/>
              <a:t>how a child’s sense of belonging to school impacts </a:t>
            </a:r>
            <a:r>
              <a:rPr lang="en-US" dirty="0" smtClean="0"/>
              <a:t>on </a:t>
            </a:r>
            <a:r>
              <a:rPr lang="en-US" dirty="0"/>
              <a:t>their mental health and wellbeing and attainment.</a:t>
            </a:r>
            <a:endParaRPr lang="en-GB" dirty="0"/>
          </a:p>
          <a:p>
            <a:pPr lvl="0"/>
            <a:r>
              <a:rPr lang="en-US" dirty="0" smtClean="0"/>
              <a:t>To enable </a:t>
            </a:r>
            <a:r>
              <a:rPr lang="en-US" dirty="0"/>
              <a:t>new insights to inform international and national policy about how to address the attainment gap associated with poverty. </a:t>
            </a:r>
            <a:endParaRPr lang="en-GB" dirty="0"/>
          </a:p>
          <a:p>
            <a:pPr lvl="0"/>
            <a:r>
              <a:rPr lang="en-GB" dirty="0" smtClean="0"/>
              <a:t>T</a:t>
            </a:r>
            <a:r>
              <a:rPr lang="en-US" dirty="0" smtClean="0"/>
              <a:t>o create </a:t>
            </a:r>
            <a:r>
              <a:rPr lang="en-US" dirty="0"/>
              <a:t>lasting networks to foster partnership working and to create opportunities for future collaborative </a:t>
            </a:r>
            <a:r>
              <a:rPr lang="en-US" dirty="0" smtClean="0"/>
              <a:t>research and knowledge exchange.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4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Form of the Seminar Series</a:t>
            </a:r>
            <a:endParaRPr lang="en-US" dirty="0"/>
          </a:p>
        </p:txBody>
      </p:sp>
      <p:pic>
        <p:nvPicPr>
          <p:cNvPr id="5" name="Picture Placeholder 4" descr="Screen Shot 2018-10-12 at 12.48.27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8" b="160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26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71032047"/>
              </p:ext>
            </p:extLst>
          </p:nvPr>
        </p:nvGraphicFramePr>
        <p:xfrm>
          <a:off x="1019479" y="2488198"/>
          <a:ext cx="7046916" cy="2180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1556045" y="1359525"/>
            <a:ext cx="1949528" cy="965978"/>
          </a:xfrm>
          <a:prstGeom prst="wedgeRoundRectCallout">
            <a:avLst>
              <a:gd name="adj1" fmla="val -35512"/>
              <a:gd name="adj2" fmla="val 9768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Seminars 1 &amp; 2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872599" y="1350928"/>
            <a:ext cx="2154840" cy="965978"/>
          </a:xfrm>
          <a:prstGeom prst="wedgeRoundRectCallout">
            <a:avLst>
              <a:gd name="adj1" fmla="val -35512"/>
              <a:gd name="adj2" fmla="val 9768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Seminar 3 Day 1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6179839" y="1360220"/>
            <a:ext cx="2154840" cy="965978"/>
          </a:xfrm>
          <a:prstGeom prst="wedgeRoundRectCallout">
            <a:avLst>
              <a:gd name="adj1" fmla="val -35512"/>
              <a:gd name="adj2" fmla="val 9768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Seminar 3 Day 2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1019479" y="4990889"/>
            <a:ext cx="2182039" cy="1126975"/>
          </a:xfrm>
          <a:prstGeom prst="wedgeRoundRectCallout">
            <a:avLst>
              <a:gd name="adj1" fmla="val 1201"/>
              <a:gd name="adj2" fmla="val -9146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Examining the relationships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505573" y="5000181"/>
            <a:ext cx="2182039" cy="1126975"/>
          </a:xfrm>
          <a:prstGeom prst="wedgeRoundRectCallout">
            <a:avLst>
              <a:gd name="adj1" fmla="val 1201"/>
              <a:gd name="adj2" fmla="val -9146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Examining the intersection</a:t>
            </a:r>
            <a:endParaRPr lang="en-US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6027439" y="4990889"/>
            <a:ext cx="2182039" cy="1126975"/>
          </a:xfrm>
          <a:prstGeom prst="wedgeRoundRectCallout">
            <a:avLst>
              <a:gd name="adj1" fmla="val 1201"/>
              <a:gd name="adj2" fmla="val -9146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Moving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04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70093750"/>
              </p:ext>
            </p:extLst>
          </p:nvPr>
        </p:nvGraphicFramePr>
        <p:xfrm>
          <a:off x="526621" y="900622"/>
          <a:ext cx="8129997" cy="513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02571"/>
              </p:ext>
            </p:extLst>
          </p:nvPr>
        </p:nvGraphicFramePr>
        <p:xfrm>
          <a:off x="915890" y="900622"/>
          <a:ext cx="7385179" cy="5342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Up-Down Arrow 8"/>
          <p:cNvSpPr/>
          <p:nvPr/>
        </p:nvSpPr>
        <p:spPr>
          <a:xfrm rot="18900000">
            <a:off x="6009552" y="3054030"/>
            <a:ext cx="357711" cy="1073310"/>
          </a:xfrm>
          <a:prstGeom prst="upDownArrow">
            <a:avLst/>
          </a:prstGeom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 rot="2700000" flipH="1">
            <a:off x="3065117" y="3045533"/>
            <a:ext cx="381745" cy="1073310"/>
          </a:xfrm>
          <a:prstGeom prst="upDownArrow">
            <a:avLst/>
          </a:prstGeom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4055703" y="5121713"/>
            <a:ext cx="1126791" cy="286216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6282982" y="2226094"/>
            <a:ext cx="1606719" cy="822871"/>
          </a:xfrm>
          <a:prstGeom prst="wedgeRoundRectCallout">
            <a:avLst>
              <a:gd name="adj1" fmla="val -46436"/>
              <a:gd name="adj2" fmla="val 8858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Seminar 1</a:t>
            </a:r>
            <a:endParaRPr lang="en-US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1534734" y="2289051"/>
            <a:ext cx="1606719" cy="822871"/>
          </a:xfrm>
          <a:prstGeom prst="wedgeRoundRectCallout">
            <a:avLst>
              <a:gd name="adj1" fmla="val 51523"/>
              <a:gd name="adj2" fmla="val 929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Seminar 2</a:t>
            </a:r>
            <a:endParaRPr lang="en-US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3500806" y="5663972"/>
            <a:ext cx="1606719" cy="822871"/>
          </a:xfrm>
          <a:prstGeom prst="wedgeRoundRectCallout">
            <a:avLst>
              <a:gd name="adj1" fmla="val 30373"/>
              <a:gd name="adj2" fmla="val -788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Seminar 2</a:t>
            </a:r>
            <a:endParaRPr lang="en-US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6694350" y="3685192"/>
            <a:ext cx="1606719" cy="822871"/>
          </a:xfrm>
          <a:prstGeom prst="wedgeRoundRectCallout">
            <a:avLst>
              <a:gd name="adj1" fmla="val -115453"/>
              <a:gd name="adj2" fmla="val 538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Seminar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460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Outputs</a:t>
            </a:r>
            <a:endParaRPr lang="en-US" dirty="0"/>
          </a:p>
        </p:txBody>
      </p:sp>
      <p:pic>
        <p:nvPicPr>
          <p:cNvPr id="5" name="Picture Placeholder 4" descr="Screen Shot 2018-10-12 at 12.48.27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52" r="-1652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8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Outputs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/>
              <a:t>The creation of a gallery of images through creative visioning to capture the main threads of the discussion and illustrate </a:t>
            </a:r>
            <a:r>
              <a:rPr lang="en-GB" dirty="0" smtClean="0"/>
              <a:t>outputs</a:t>
            </a:r>
            <a:endParaRPr lang="en-GB" dirty="0"/>
          </a:p>
          <a:p>
            <a:pPr lvl="0"/>
            <a:r>
              <a:rPr lang="en-GB" dirty="0"/>
              <a:t>Research briefs and recommendations for policy makers, teachers, children’s services and parents.</a:t>
            </a:r>
          </a:p>
          <a:p>
            <a:pPr lvl="0"/>
            <a:r>
              <a:rPr lang="en-GB" dirty="0"/>
              <a:t>A final summary report and feedback questionnaire</a:t>
            </a:r>
          </a:p>
          <a:p>
            <a:pPr lvl="0"/>
            <a:r>
              <a:rPr lang="en-GB" dirty="0"/>
              <a:t>A short edited film drawn from our work with children, a link to which will be placed on the </a:t>
            </a:r>
            <a:r>
              <a:rPr lang="en-GB" dirty="0" smtClean="0"/>
              <a:t>SUII website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506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Hoped-for Outcomes</a:t>
            </a:r>
            <a:endParaRPr lang="en-US" dirty="0"/>
          </a:p>
        </p:txBody>
      </p:sp>
      <p:pic>
        <p:nvPicPr>
          <p:cNvPr id="5" name="Picture Placeholder 4" descr="Screen Shot 2018-10-12 at 12.48.27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52" r="-1652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90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2531" y="542461"/>
            <a:ext cx="7024744" cy="1143000"/>
          </a:xfrm>
        </p:spPr>
        <p:txBody>
          <a:bodyPr/>
          <a:lstStyle/>
          <a:p>
            <a:r>
              <a:rPr lang="en-US" dirty="0" smtClean="0"/>
              <a:t>University Partners</a:t>
            </a:r>
            <a:endParaRPr lang="en-US" dirty="0"/>
          </a:p>
        </p:txBody>
      </p:sp>
      <p:pic>
        <p:nvPicPr>
          <p:cNvPr id="5" name="Content Placeholder 4" descr="Screen Shot 2018-10-12 at 12.54.5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205" b="-41205"/>
          <a:stretch>
            <a:fillRect/>
          </a:stretch>
        </p:blipFill>
        <p:spPr>
          <a:xfrm>
            <a:off x="786903" y="1402415"/>
            <a:ext cx="2619497" cy="2307341"/>
          </a:xfrm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4377" y="4638808"/>
            <a:ext cx="1660077" cy="1588770"/>
          </a:xfrm>
          <a:prstGeom prst="rect">
            <a:avLst/>
          </a:prstGeom>
        </p:spPr>
      </p:pic>
      <p:pic>
        <p:nvPicPr>
          <p:cNvPr id="7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981" y="3970758"/>
            <a:ext cx="2692400" cy="2164080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265" y="1933919"/>
            <a:ext cx="2747010" cy="155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761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Hoped-for Outcomes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relationship between poverty, attainment and children’s mental health and wellbeing will be more </a:t>
            </a:r>
            <a:r>
              <a:rPr lang="en-GB" dirty="0" smtClean="0"/>
              <a:t>understood </a:t>
            </a:r>
          </a:p>
          <a:p>
            <a:r>
              <a:rPr lang="en-GB" dirty="0"/>
              <a:t>Children will be enabled to learn in an environment which meets their needs effectively and parents are supported in supporting their children’s </a:t>
            </a:r>
            <a:r>
              <a:rPr lang="en-GB" dirty="0" smtClean="0"/>
              <a:t>learning</a:t>
            </a:r>
          </a:p>
          <a:p>
            <a:r>
              <a:rPr lang="en-GB" dirty="0" smtClean="0"/>
              <a:t>There will be an increased understanding of the need to build infrastructures around schools to enable them to effectively support families and children</a:t>
            </a:r>
          </a:p>
        </p:txBody>
      </p:sp>
    </p:spTree>
    <p:extLst>
      <p:ext uri="{BB962C8B-B14F-4D97-AF65-F5344CB8AC3E}">
        <p14:creationId xmlns:p14="http://schemas.microsoft.com/office/powerpoint/2010/main" val="3645991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Hoped-for Outcomes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There will be increased, high quality inter-disciplinary and international research focussing on the problem and its resolution</a:t>
            </a:r>
          </a:p>
          <a:p>
            <a:r>
              <a:rPr lang="en-GB" dirty="0"/>
              <a:t>The policy community will take greater cognisance of research within this area and will act on the findings to emerge from the programme of seminars 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Hoped-for Outcomes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Practitioners will have </a:t>
            </a:r>
            <a:r>
              <a:rPr lang="en-GB" dirty="0"/>
              <a:t>Increased awareness of the importance of children’s mental health and wellbeing in reducing the attainment gap for children living in </a:t>
            </a:r>
            <a:r>
              <a:rPr lang="en-GB" dirty="0" smtClean="0"/>
              <a:t>poverty </a:t>
            </a:r>
          </a:p>
          <a:p>
            <a:r>
              <a:rPr lang="en-GB" dirty="0" smtClean="0"/>
              <a:t>There will be a greater focus on removing </a:t>
            </a:r>
            <a:r>
              <a:rPr lang="en-GB" dirty="0"/>
              <a:t>the barriers to participation and learning for children living in </a:t>
            </a:r>
            <a:r>
              <a:rPr lang="en-GB" dirty="0" smtClean="0"/>
              <a:t>poverty </a:t>
            </a:r>
          </a:p>
          <a:p>
            <a:r>
              <a:rPr lang="en-GB" dirty="0" smtClean="0"/>
              <a:t>Professionals </a:t>
            </a:r>
            <a:r>
              <a:rPr lang="en-GB" dirty="0"/>
              <a:t>will work together more effectively and the barriers to effective communication will have reduced.</a:t>
            </a:r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80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Marion MacLeod</a:t>
            </a:r>
            <a:endParaRPr lang="en-US" dirty="0"/>
          </a:p>
        </p:txBody>
      </p:sp>
      <p:pic>
        <p:nvPicPr>
          <p:cNvPr id="7" name="Picture Placeholder 6" descr="Marion MacLeod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380" b="-31380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40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Reflecting on the Seminar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/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What is the main message that you will take away from this seminar to inform your practice?</a:t>
            </a:r>
          </a:p>
          <a:p>
            <a:r>
              <a:rPr lang="en-US" smtClean="0"/>
              <a:t>What is the main message that you would want to give to the Scottish Government to inform policy in this area?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65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8-10-12 at 13.06.5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16" y="3014345"/>
            <a:ext cx="2858255" cy="1143000"/>
          </a:xfrm>
          <a:prstGeom prst="rect">
            <a:avLst/>
          </a:prstGeom>
        </p:spPr>
      </p:pic>
      <p:pic>
        <p:nvPicPr>
          <p:cNvPr id="5" name="Picture 4" descr="Screen Shot 2018-10-12 at 13.07.3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1" y="771525"/>
            <a:ext cx="2109276" cy="1417320"/>
          </a:xfrm>
          <a:prstGeom prst="rect">
            <a:avLst/>
          </a:prstGeom>
        </p:spPr>
      </p:pic>
      <p:pic>
        <p:nvPicPr>
          <p:cNvPr id="6" name="Picture 5" descr="Screen Shot 2018-10-12 at 13.08.2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258" y="4909058"/>
            <a:ext cx="2687927" cy="868680"/>
          </a:xfrm>
          <a:prstGeom prst="rect">
            <a:avLst/>
          </a:prstGeom>
        </p:spPr>
      </p:pic>
      <p:pic>
        <p:nvPicPr>
          <p:cNvPr id="7" name="Picture 6" descr="Screen Shot 2018-10-12 at 13.10.1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85" y="4329115"/>
            <a:ext cx="2203653" cy="1780034"/>
          </a:xfrm>
          <a:prstGeom prst="rect">
            <a:avLst/>
          </a:prstGeom>
        </p:spPr>
      </p:pic>
      <p:pic>
        <p:nvPicPr>
          <p:cNvPr id="8" name="Picture 7" descr="Glasgow City Council Logo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599" y="1170124"/>
            <a:ext cx="3214433" cy="1731113"/>
          </a:xfrm>
          <a:prstGeom prst="rect">
            <a:avLst/>
          </a:prstGeom>
        </p:spPr>
      </p:pic>
      <p:pic>
        <p:nvPicPr>
          <p:cNvPr id="2" name="Picture 1" descr="Screen Shot 2018-10-12 at 13.17.0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258" y="3828235"/>
            <a:ext cx="3149914" cy="704850"/>
          </a:xfrm>
          <a:prstGeom prst="rect">
            <a:avLst/>
          </a:prstGeom>
        </p:spPr>
      </p:pic>
      <p:pic>
        <p:nvPicPr>
          <p:cNvPr id="3" name="Picture 2" descr="Screen Shot 2018-10-17 at 03.38.25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678" y="2188845"/>
            <a:ext cx="30607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79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65" y="91984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</a:t>
            </a:r>
            <a:r>
              <a:rPr lang="en-US" dirty="0"/>
              <a:t>Participants/Contributors</a:t>
            </a:r>
            <a:r>
              <a:rPr lang="en-US" dirty="0" smtClean="0"/>
              <a:t> (Academic Disciplines)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065" y="2815009"/>
            <a:ext cx="7573291" cy="3195524"/>
          </a:xfrm>
        </p:spPr>
        <p:txBody>
          <a:bodyPr>
            <a:normAutofit fontScale="85000" lnSpcReduction="20000"/>
          </a:bodyPr>
          <a:lstStyle/>
          <a:p>
            <a:r>
              <a:rPr lang="en-US" sz="3100" dirty="0" smtClean="0"/>
              <a:t>Education</a:t>
            </a:r>
          </a:p>
          <a:p>
            <a:r>
              <a:rPr lang="en-US" sz="3100" dirty="0" smtClean="0"/>
              <a:t>Inclusion and Social Justice</a:t>
            </a:r>
          </a:p>
          <a:p>
            <a:r>
              <a:rPr lang="en-US" sz="3100" dirty="0" smtClean="0"/>
              <a:t>School Leadership</a:t>
            </a:r>
          </a:p>
          <a:p>
            <a:r>
              <a:rPr lang="en-US" sz="3100" dirty="0" smtClean="0"/>
              <a:t>Developmental Psychology</a:t>
            </a:r>
          </a:p>
          <a:p>
            <a:r>
              <a:rPr lang="en-US" sz="3100" dirty="0" smtClean="0"/>
              <a:t>Urban Education</a:t>
            </a:r>
          </a:p>
          <a:p>
            <a:r>
              <a:rPr lang="en-US" sz="3100" dirty="0" smtClean="0"/>
              <a:t>Poverty</a:t>
            </a:r>
          </a:p>
          <a:p>
            <a:r>
              <a:rPr lang="en-US" sz="3100" dirty="0" smtClean="0"/>
              <a:t>Social Work</a:t>
            </a:r>
          </a:p>
          <a:p>
            <a:r>
              <a:rPr lang="en-US" sz="3100" dirty="0" smtClean="0"/>
              <a:t>Youth Work/Participation/Transitions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9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65" y="1085133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</a:t>
            </a:r>
            <a:r>
              <a:rPr lang="en-US" dirty="0"/>
              <a:t>Participants/Contributors</a:t>
            </a:r>
            <a:r>
              <a:rPr lang="en-US" dirty="0" smtClean="0"/>
              <a:t> (Academic Disciplines)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065" y="2610969"/>
            <a:ext cx="7605235" cy="2995834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Public/Social Policy</a:t>
            </a:r>
          </a:p>
          <a:p>
            <a:r>
              <a:rPr lang="en-US" sz="2800" dirty="0" smtClean="0"/>
              <a:t>Psychological Sciences &amp; Health</a:t>
            </a:r>
          </a:p>
          <a:p>
            <a:r>
              <a:rPr lang="en-US" sz="2800" dirty="0" smtClean="0"/>
              <a:t>Adverse Childhood Experiences</a:t>
            </a:r>
          </a:p>
          <a:p>
            <a:r>
              <a:rPr lang="en-US" sz="2800" dirty="0" smtClean="0"/>
              <a:t>Clinical Psychology</a:t>
            </a:r>
          </a:p>
          <a:p>
            <a:r>
              <a:rPr lang="en-US" sz="2800" dirty="0" smtClean="0"/>
              <a:t>Public Health</a:t>
            </a:r>
          </a:p>
          <a:p>
            <a:r>
              <a:rPr lang="en-US" sz="2800" dirty="0" smtClean="0"/>
              <a:t>Child and Adolescent Psychiatry</a:t>
            </a:r>
          </a:p>
          <a:p>
            <a:r>
              <a:rPr lang="en-US" sz="2800" dirty="0" smtClean="0"/>
              <a:t>Health History</a:t>
            </a:r>
          </a:p>
          <a:p>
            <a:r>
              <a:rPr lang="en-US" sz="2800" dirty="0" smtClean="0"/>
              <a:t>Nursing Studies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70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64" y="516681"/>
            <a:ext cx="7669123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Our Participants/Contributors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065" y="1910120"/>
            <a:ext cx="7669123" cy="4613181"/>
          </a:xfrm>
        </p:spPr>
        <p:txBody>
          <a:bodyPr>
            <a:normAutofit/>
          </a:bodyPr>
          <a:lstStyle/>
          <a:p>
            <a:r>
              <a:rPr lang="en-US" dirty="0" smtClean="0"/>
              <a:t>Children’s Rights (Scottish Commissioner)</a:t>
            </a:r>
          </a:p>
          <a:p>
            <a:r>
              <a:rPr lang="en-US" dirty="0" smtClean="0"/>
              <a:t>Public Bodies (GTCS/Education Scotland/NHS Scotland)</a:t>
            </a:r>
          </a:p>
          <a:p>
            <a:r>
              <a:rPr lang="en-US" dirty="0" smtClean="0"/>
              <a:t>Educators</a:t>
            </a:r>
          </a:p>
          <a:p>
            <a:r>
              <a:rPr lang="en-US" dirty="0"/>
              <a:t>Educators working in Special Schools for pupils with </a:t>
            </a:r>
            <a:r>
              <a:rPr lang="en-US" dirty="0" smtClean="0"/>
              <a:t>SEBN</a:t>
            </a:r>
          </a:p>
          <a:p>
            <a:r>
              <a:rPr lang="en-US" dirty="0" smtClean="0"/>
              <a:t>Senior Leaders in Schools</a:t>
            </a:r>
          </a:p>
          <a:p>
            <a:r>
              <a:rPr lang="en-US" dirty="0"/>
              <a:t>Local Authority (School) Improvement Officers</a:t>
            </a:r>
          </a:p>
          <a:p>
            <a:r>
              <a:rPr lang="en-US" dirty="0"/>
              <a:t>Home/school link workers</a:t>
            </a:r>
          </a:p>
          <a:p>
            <a:r>
              <a:rPr lang="en-US" dirty="0" smtClean="0"/>
              <a:t>Attainment </a:t>
            </a:r>
            <a:r>
              <a:rPr lang="en-US" dirty="0"/>
              <a:t>Challenge </a:t>
            </a:r>
            <a:r>
              <a:rPr lang="en-US" dirty="0" smtClean="0"/>
              <a:t>Officers</a:t>
            </a:r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9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65" y="45616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Participants/Contributors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065" y="1910120"/>
            <a:ext cx="7669123" cy="40825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Medical Practitioners working in Public and Urban Health</a:t>
            </a:r>
          </a:p>
          <a:p>
            <a:r>
              <a:rPr lang="en-US" dirty="0" smtClean="0"/>
              <a:t>Family </a:t>
            </a:r>
            <a:r>
              <a:rPr lang="en-US" dirty="0"/>
              <a:t>Support </a:t>
            </a:r>
            <a:r>
              <a:rPr lang="en-US" dirty="0" smtClean="0"/>
              <a:t>Officers</a:t>
            </a:r>
          </a:p>
          <a:p>
            <a:r>
              <a:rPr lang="en-US" dirty="0"/>
              <a:t>Nutritional Advisors</a:t>
            </a:r>
          </a:p>
          <a:p>
            <a:r>
              <a:rPr lang="en-US" dirty="0"/>
              <a:t>Poverty Officers/</a:t>
            </a:r>
            <a:r>
              <a:rPr lang="en-US" dirty="0" smtClean="0"/>
              <a:t>Advisors</a:t>
            </a:r>
          </a:p>
          <a:p>
            <a:r>
              <a:rPr lang="en-US" dirty="0" smtClean="0"/>
              <a:t>Psychotherapists </a:t>
            </a:r>
            <a:r>
              <a:rPr lang="en-US" dirty="0"/>
              <a:t>and </a:t>
            </a:r>
            <a:r>
              <a:rPr lang="en-US" dirty="0" err="1" smtClean="0"/>
              <a:t>Counsellors</a:t>
            </a:r>
            <a:endParaRPr lang="en-US" dirty="0" smtClean="0"/>
          </a:p>
          <a:p>
            <a:r>
              <a:rPr lang="en-US" dirty="0"/>
              <a:t>Mental Health/Child Trauma &amp; Wellbeing </a:t>
            </a:r>
            <a:r>
              <a:rPr lang="en-US" dirty="0" smtClean="0"/>
              <a:t>Officers</a:t>
            </a:r>
          </a:p>
          <a:p>
            <a:r>
              <a:rPr lang="en-US" dirty="0"/>
              <a:t>Educational Psychologists</a:t>
            </a:r>
          </a:p>
          <a:p>
            <a:r>
              <a:rPr lang="en-US" dirty="0"/>
              <a:t>Clinical Psychologists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52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Impetus for the Seminar Series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Placeholder 8" descr="Screen Shot 2018-10-12 at 12.48.27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8" b="16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25399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492" y="544675"/>
            <a:ext cx="7024744" cy="1143000"/>
          </a:xfrm>
        </p:spPr>
        <p:txBody>
          <a:bodyPr/>
          <a:lstStyle/>
          <a:p>
            <a:r>
              <a:rPr lang="en-US" dirty="0" smtClean="0"/>
              <a:t>The impetus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492" y="1930105"/>
            <a:ext cx="6777317" cy="281034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Inequalities in society which lead to inequitable educational and health outcomes, which serve to </a:t>
            </a:r>
            <a:r>
              <a:rPr lang="en-US" dirty="0" err="1" smtClean="0"/>
              <a:t>marginalise</a:t>
            </a:r>
            <a:r>
              <a:rPr lang="en-US" dirty="0" smtClean="0"/>
              <a:t> communities, families and </a:t>
            </a:r>
            <a:r>
              <a:rPr lang="en-US" dirty="0"/>
              <a:t>children and </a:t>
            </a:r>
            <a:r>
              <a:rPr lang="en-US" dirty="0" smtClean="0"/>
              <a:t>impact negatively </a:t>
            </a:r>
            <a:r>
              <a:rPr lang="en-US" dirty="0"/>
              <a:t>on children’s wellbeing </a:t>
            </a:r>
            <a:endParaRPr lang="en-US" dirty="0" smtClean="0"/>
          </a:p>
          <a:p>
            <a:r>
              <a:rPr lang="en-US" dirty="0" smtClean="0"/>
              <a:t>A human rights perspective</a:t>
            </a:r>
          </a:p>
          <a:p>
            <a:r>
              <a:rPr lang="en-US" dirty="0" smtClean="0"/>
              <a:t>The Scottish Attainment Challenge </a:t>
            </a:r>
            <a:r>
              <a:rPr lang="mr-IN" dirty="0" smtClean="0"/>
              <a:t>–</a:t>
            </a:r>
            <a:r>
              <a:rPr lang="en-US" dirty="0" smtClean="0"/>
              <a:t>  the problem cannot be solved solely by what schools can do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492" y="4740450"/>
            <a:ext cx="7024744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GB" i="1" dirty="0"/>
              <a:t>Every child has a fundamental right to education, and must be given the opportunity to achieve and maintain an acceptable level of learning.</a:t>
            </a:r>
          </a:p>
          <a:p>
            <a:r>
              <a:rPr lang="en-GB" dirty="0"/>
              <a:t>	</a:t>
            </a:r>
            <a:r>
              <a:rPr lang="en-GB" dirty="0" smtClean="0"/>
              <a:t>Salamanca </a:t>
            </a:r>
            <a:r>
              <a:rPr lang="en-GB" dirty="0"/>
              <a:t>Statement 2 (United Nations 1994)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819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334</TotalTime>
  <Words>815</Words>
  <Application>Microsoft Macintosh PowerPoint</Application>
  <PresentationFormat>On-screen Show (4:3)</PresentationFormat>
  <Paragraphs>148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Austin</vt:lpstr>
      <vt:lpstr>Welcome to the Seminar Series and thank you for coming along.</vt:lpstr>
      <vt:lpstr>University Partners</vt:lpstr>
      <vt:lpstr>PowerPoint Presentation</vt:lpstr>
      <vt:lpstr>Our Participants/Contributors (Academic Disciplines)</vt:lpstr>
      <vt:lpstr>Our Participants/Contributors (Academic Disciplines)</vt:lpstr>
      <vt:lpstr>Our Participants/Contributors</vt:lpstr>
      <vt:lpstr>Our Participants/Contributors</vt:lpstr>
      <vt:lpstr>The Impetus for the Seminar Series</vt:lpstr>
      <vt:lpstr>The impetus</vt:lpstr>
      <vt:lpstr>The impetus</vt:lpstr>
      <vt:lpstr>PowerPoint Presentation</vt:lpstr>
      <vt:lpstr>The Aims of the Seminar Series</vt:lpstr>
      <vt:lpstr>Aims</vt:lpstr>
      <vt:lpstr>The Form of the Seminar Series</vt:lpstr>
      <vt:lpstr>PowerPoint Presentation</vt:lpstr>
      <vt:lpstr>PowerPoint Presentation</vt:lpstr>
      <vt:lpstr>Anticipated Outputs</vt:lpstr>
      <vt:lpstr>Anticipated Outputs</vt:lpstr>
      <vt:lpstr>Hoped-for Outcomes</vt:lpstr>
      <vt:lpstr>Hoped-for Outcomes</vt:lpstr>
      <vt:lpstr>Hoped-for Outcomes</vt:lpstr>
      <vt:lpstr>Hoped-for Outcomes</vt:lpstr>
      <vt:lpstr>Introducing Marion MacLeod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37</cp:revision>
  <dcterms:created xsi:type="dcterms:W3CDTF">2018-10-12T11:46:15Z</dcterms:created>
  <dcterms:modified xsi:type="dcterms:W3CDTF">2018-11-07T10:49:42Z</dcterms:modified>
</cp:coreProperties>
</file>