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8" r:id="rId2"/>
    <p:sldMasterId id="2147483698" r:id="rId3"/>
  </p:sldMasterIdLst>
  <p:notesMasterIdLst>
    <p:notesMasterId r:id="rId12"/>
  </p:notesMasterIdLst>
  <p:sldIdLst>
    <p:sldId id="274" r:id="rId4"/>
    <p:sldId id="282" r:id="rId5"/>
    <p:sldId id="273" r:id="rId6"/>
    <p:sldId id="260" r:id="rId7"/>
    <p:sldId id="283" r:id="rId8"/>
    <p:sldId id="285" r:id="rId9"/>
    <p:sldId id="286" r:id="rId10"/>
    <p:sldId id="271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11" autoAdjust="0"/>
  </p:normalViewPr>
  <p:slideViewPr>
    <p:cSldViewPr snapToGrid="0">
      <p:cViewPr varScale="1">
        <p:scale>
          <a:sx n="99" d="100"/>
          <a:sy n="99" d="100"/>
        </p:scale>
        <p:origin x="72" y="6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D22B5-646C-4460-973B-0F9E8B672A9E}" type="datetimeFigureOut">
              <a:rPr lang="en-GB" smtClean="0"/>
              <a:t>29/06/2018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05545-B6D0-4C5E-A201-C31BDB442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9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64088" y="0"/>
            <a:ext cx="3779912" cy="51435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5952" y="1480247"/>
            <a:ext cx="2736000" cy="648000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5953" y="2136986"/>
            <a:ext cx="2736000" cy="540000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66114" y="2722457"/>
            <a:ext cx="2736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65952" y="2886227"/>
            <a:ext cx="2736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36408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7" name="Picture 16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pic>
        <p:nvPicPr>
          <p:cNvPr id="18" name="Picture 17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919" y="333130"/>
            <a:ext cx="1584001" cy="3960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980534" y="1417388"/>
            <a:ext cx="3168000" cy="67500"/>
            <a:chOff x="5980534" y="1417388"/>
            <a:chExt cx="3168000" cy="675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980534" y="1417519"/>
              <a:ext cx="316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958058" y="1451138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364088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364088" y="0"/>
            <a:ext cx="3779912" cy="5143500"/>
          </a:xfrm>
          <a:prstGeom prst="rect">
            <a:avLst/>
          </a:prstGeom>
          <a:solidFill>
            <a:srgbClr val="38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5952" y="1480247"/>
            <a:ext cx="2736000" cy="648000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5953" y="2136986"/>
            <a:ext cx="2736000" cy="540000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66114" y="2722457"/>
            <a:ext cx="2736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65952" y="2886227"/>
            <a:ext cx="2736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pic>
        <p:nvPicPr>
          <p:cNvPr id="17" name="Picture 16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919" y="333130"/>
            <a:ext cx="1584001" cy="396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980534" y="1417388"/>
            <a:ext cx="3168000" cy="67500"/>
            <a:chOff x="5980534" y="1417388"/>
            <a:chExt cx="3168000" cy="67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980534" y="1417519"/>
              <a:ext cx="316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958058" y="1451138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385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pic>
        <p:nvPicPr>
          <p:cNvPr id="16" name="Picture 15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919" y="333130"/>
            <a:ext cx="1584001" cy="396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83857" y="1412479"/>
            <a:ext cx="8161200" cy="67500"/>
            <a:chOff x="983857" y="1412479"/>
            <a:chExt cx="8161200" cy="67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83857" y="1416794"/>
              <a:ext cx="81612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959279" y="1446229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060267" y="1482063"/>
            <a:ext cx="7740000" cy="648000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059470" y="2136986"/>
            <a:ext cx="7740000" cy="540000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9631" y="2722457"/>
            <a:ext cx="7740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59469" y="2886227"/>
            <a:ext cx="7740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rgbClr val="385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83857" y="1412225"/>
            <a:ext cx="2214000" cy="67500"/>
            <a:chOff x="983857" y="1412225"/>
            <a:chExt cx="2214000" cy="675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83857" y="1416540"/>
              <a:ext cx="221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959279" y="1445975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187806" y="0"/>
            <a:ext cx="5947200" cy="448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9" name="Picture 18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89" y="4668003"/>
            <a:ext cx="1080000" cy="2700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43045" y="1482316"/>
            <a:ext cx="2088000" cy="576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043896" y="2058168"/>
            <a:ext cx="2088000" cy="2313782"/>
          </a:xfrm>
        </p:spPr>
        <p:txBody>
          <a:bodyPr/>
          <a:lstStyle>
            <a:lvl1pPr>
              <a:lnSpc>
                <a:spcPts val="15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5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4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4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4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385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83857" y="1412479"/>
            <a:ext cx="8161200" cy="67500"/>
            <a:chOff x="983857" y="1412479"/>
            <a:chExt cx="8161200" cy="67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83857" y="1416794"/>
              <a:ext cx="81612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959279" y="1446229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89" y="4668003"/>
            <a:ext cx="1080000" cy="270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44000" y="1485822"/>
            <a:ext cx="7740000" cy="576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44000" y="2059200"/>
            <a:ext cx="7740000" cy="2314800"/>
          </a:xfrm>
        </p:spPr>
        <p:txBody>
          <a:bodyPr/>
          <a:lstStyle>
            <a:lvl1pPr>
              <a:lnSpc>
                <a:spcPts val="15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5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4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4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4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3848" y="0"/>
            <a:ext cx="5940590" cy="4482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3204000" cy="4482000"/>
          </a:xfrm>
          <a:prstGeom prst="rect">
            <a:avLst/>
          </a:prstGeom>
          <a:solidFill>
            <a:srgbClr val="38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3896" y="668730"/>
            <a:ext cx="2052000" cy="900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43896" y="1691395"/>
            <a:ext cx="2052000" cy="2700000"/>
          </a:xfrm>
        </p:spPr>
        <p:txBody>
          <a:bodyPr/>
          <a:lstStyle>
            <a:lvl1pPr>
              <a:lnSpc>
                <a:spcPts val="14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&amp;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4048" y="660890"/>
            <a:ext cx="2952000" cy="999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rgbClr val="385DAE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44048" y="1698998"/>
            <a:ext cx="2952000" cy="2772000"/>
          </a:xfrm>
        </p:spPr>
        <p:txBody>
          <a:bodyPr/>
          <a:lstStyle>
            <a:lvl1pPr>
              <a:lnSpc>
                <a:spcPts val="1400"/>
              </a:lnSpc>
              <a:defRPr sz="1200">
                <a:solidFill>
                  <a:srgbClr val="746E64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rgbClr val="746E64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rgbClr val="746E64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rgbClr val="746E64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11924" y="0"/>
            <a:ext cx="4536000" cy="4482000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, Image, &amp;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11600" y="2815653"/>
            <a:ext cx="4536000" cy="1674000"/>
          </a:xfrm>
          <a:prstGeom prst="rect">
            <a:avLst/>
          </a:prstGeom>
          <a:solidFill>
            <a:srgbClr val="38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44048" y="660709"/>
            <a:ext cx="2952000" cy="999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rgbClr val="385DAE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44048" y="1698998"/>
            <a:ext cx="2952000" cy="2772000"/>
          </a:xfrm>
        </p:spPr>
        <p:txBody>
          <a:bodyPr/>
          <a:lstStyle>
            <a:lvl1pPr>
              <a:lnSpc>
                <a:spcPts val="2100"/>
              </a:lnSpc>
              <a:defRPr sz="1600" b="0">
                <a:solidFill>
                  <a:srgbClr val="746E64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rgbClr val="746E64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rgbClr val="746E64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rgbClr val="746E64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11924" y="0"/>
            <a:ext cx="4536000" cy="2808000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07796" y="2988506"/>
            <a:ext cx="3240857" cy="137700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5400" b="0" baseline="-24000">
                <a:solidFill>
                  <a:schemeClr val="bg1"/>
                </a:solidFill>
              </a:defRPr>
            </a:lvl1pPr>
            <a:lvl2pPr marL="216000" indent="0">
              <a:lnSpc>
                <a:spcPts val="1400"/>
              </a:lnSpc>
              <a:defRPr sz="1400">
                <a:solidFill>
                  <a:schemeClr val="bg1"/>
                </a:solidFill>
              </a:defRPr>
            </a:lvl2pPr>
            <a:lvl3pPr marL="0" indent="0" algn="r">
              <a:lnSpc>
                <a:spcPts val="1600"/>
              </a:lnSpc>
              <a:buNone/>
              <a:defRPr sz="5400" baseline="-36000">
                <a:solidFill>
                  <a:schemeClr val="bg1"/>
                </a:solidFill>
              </a:defRPr>
            </a:lvl3pPr>
            <a:lvl4pPr marL="216000" indent="0">
              <a:lnSpc>
                <a:spcPts val="800"/>
              </a:lnSpc>
              <a:buNone/>
              <a:defRPr sz="700" b="1"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”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52549" y="668730"/>
            <a:ext cx="7740000" cy="612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rgbClr val="385DAE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52549" y="1683318"/>
            <a:ext cx="7740000" cy="2772000"/>
          </a:xfrm>
        </p:spPr>
        <p:txBody>
          <a:bodyPr/>
          <a:lstStyle>
            <a:lvl1pPr>
              <a:lnSpc>
                <a:spcPts val="2100"/>
              </a:lnSpc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ts val="1400"/>
              </a:lnSpc>
              <a:defRPr sz="1200"/>
            </a:lvl2pPr>
            <a:lvl3pPr marL="216000" indent="-216000">
              <a:lnSpc>
                <a:spcPts val="1300"/>
              </a:lnSpc>
              <a:defRPr sz="1000"/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/>
            </a:lvl4pPr>
            <a:lvl5pPr>
              <a:lnSpc>
                <a:spcPts val="1300"/>
              </a:lnSpc>
              <a:defRPr sz="10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and Image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5958000" cy="4482000"/>
          </a:xfrm>
          <a:prstGeom prst="rect">
            <a:avLst/>
          </a:prstGeom>
          <a:solidFill>
            <a:srgbClr val="385DA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01" y="0"/>
            <a:ext cx="3186000" cy="4482000"/>
          </a:xfrm>
          <a:prstGeom prst="rect">
            <a:avLst/>
          </a:prstGeom>
          <a:solidFill>
            <a:srgbClr val="385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19444" y="660432"/>
            <a:ext cx="2682000" cy="612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120544" y="1702394"/>
            <a:ext cx="2682000" cy="2592000"/>
          </a:xfrm>
        </p:spPr>
        <p:txBody>
          <a:bodyPr/>
          <a:lstStyle>
            <a:lvl1pPr>
              <a:lnSpc>
                <a:spcPts val="14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9570" y="335582"/>
            <a:ext cx="5240542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364088" cy="514350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364088" y="0"/>
            <a:ext cx="3779912" cy="5143500"/>
          </a:xfrm>
          <a:prstGeom prst="rect">
            <a:avLst/>
          </a:prstGeom>
          <a:solidFill>
            <a:srgbClr val="76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5952" y="1480247"/>
            <a:ext cx="2736000" cy="648000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5953" y="2136986"/>
            <a:ext cx="2736000" cy="540000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66114" y="2722457"/>
            <a:ext cx="2736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65952" y="2886227"/>
            <a:ext cx="2736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pic>
        <p:nvPicPr>
          <p:cNvPr id="17" name="Picture 16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919" y="333130"/>
            <a:ext cx="1584001" cy="396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980534" y="1417388"/>
            <a:ext cx="3168000" cy="67500"/>
            <a:chOff x="5980534" y="1417388"/>
            <a:chExt cx="3168000" cy="67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980534" y="1417519"/>
              <a:ext cx="3168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958058" y="1451138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0079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pic>
        <p:nvPicPr>
          <p:cNvPr id="16" name="Picture 15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919" y="333130"/>
            <a:ext cx="1584001" cy="396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83857" y="1412479"/>
            <a:ext cx="8161200" cy="67500"/>
            <a:chOff x="983857" y="1412479"/>
            <a:chExt cx="8161200" cy="67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83857" y="1416794"/>
              <a:ext cx="81612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959279" y="1446229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060267" y="1482063"/>
            <a:ext cx="7740000" cy="648000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059470" y="2136986"/>
            <a:ext cx="7740000" cy="540000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9631" y="2722457"/>
            <a:ext cx="7740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59469" y="2886227"/>
            <a:ext cx="7740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762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pic>
        <p:nvPicPr>
          <p:cNvPr id="16" name="Picture 15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919" y="333130"/>
            <a:ext cx="1584001" cy="396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83857" y="1412479"/>
            <a:ext cx="8161200" cy="67500"/>
            <a:chOff x="983857" y="1412479"/>
            <a:chExt cx="8161200" cy="67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83857" y="1416794"/>
              <a:ext cx="81612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959279" y="1446229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060267" y="1482063"/>
            <a:ext cx="7740000" cy="648000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059470" y="2136986"/>
            <a:ext cx="7740000" cy="540000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9631" y="2722457"/>
            <a:ext cx="7740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59469" y="2886227"/>
            <a:ext cx="7740000" cy="18900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rgbClr val="762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83857" y="1412225"/>
            <a:ext cx="2214000" cy="67500"/>
            <a:chOff x="983857" y="1412225"/>
            <a:chExt cx="2214000" cy="675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83857" y="1416540"/>
              <a:ext cx="221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959279" y="1445975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187806" y="0"/>
            <a:ext cx="5947200" cy="448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20" name="Picture 19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89" y="4668003"/>
            <a:ext cx="1080000" cy="2700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43045" y="1482316"/>
            <a:ext cx="2088000" cy="576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043896" y="2058168"/>
            <a:ext cx="2088000" cy="2313782"/>
          </a:xfrm>
        </p:spPr>
        <p:txBody>
          <a:bodyPr/>
          <a:lstStyle>
            <a:lvl1pPr>
              <a:lnSpc>
                <a:spcPts val="15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5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4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4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4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762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83857" y="1412479"/>
            <a:ext cx="8161200" cy="67500"/>
            <a:chOff x="983857" y="1412479"/>
            <a:chExt cx="8161200" cy="67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83857" y="1416794"/>
              <a:ext cx="81612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959279" y="1446229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89" y="4668003"/>
            <a:ext cx="1080000" cy="270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44000" y="1485822"/>
            <a:ext cx="7740000" cy="576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44000" y="2059200"/>
            <a:ext cx="7740000" cy="2314800"/>
          </a:xfrm>
        </p:spPr>
        <p:txBody>
          <a:bodyPr/>
          <a:lstStyle>
            <a:lvl1pPr>
              <a:lnSpc>
                <a:spcPts val="15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5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4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4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4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3848" y="0"/>
            <a:ext cx="5940590" cy="4482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3204000" cy="4482000"/>
          </a:xfrm>
          <a:prstGeom prst="rect">
            <a:avLst/>
          </a:prstGeom>
          <a:solidFill>
            <a:srgbClr val="76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3896" y="668730"/>
            <a:ext cx="2052000" cy="900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43896" y="1691395"/>
            <a:ext cx="2052000" cy="2700000"/>
          </a:xfrm>
        </p:spPr>
        <p:txBody>
          <a:bodyPr/>
          <a:lstStyle>
            <a:lvl1pPr>
              <a:lnSpc>
                <a:spcPts val="14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&amp;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4048" y="660890"/>
            <a:ext cx="2952000" cy="999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rgbClr val="762157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44048" y="1698998"/>
            <a:ext cx="2952000" cy="2772000"/>
          </a:xfrm>
        </p:spPr>
        <p:txBody>
          <a:bodyPr/>
          <a:lstStyle>
            <a:lvl1pPr>
              <a:lnSpc>
                <a:spcPts val="1400"/>
              </a:lnSpc>
              <a:defRPr sz="1200">
                <a:solidFill>
                  <a:srgbClr val="746E64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rgbClr val="746E64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rgbClr val="746E64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rgbClr val="746E64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11924" y="0"/>
            <a:ext cx="4536000" cy="4482000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, Image, &amp;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11600" y="2815653"/>
            <a:ext cx="4536000" cy="1674000"/>
          </a:xfrm>
          <a:prstGeom prst="rect">
            <a:avLst/>
          </a:prstGeom>
          <a:solidFill>
            <a:srgbClr val="76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44048" y="660709"/>
            <a:ext cx="2952000" cy="999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rgbClr val="762157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44048" y="1698998"/>
            <a:ext cx="2952000" cy="2772000"/>
          </a:xfrm>
        </p:spPr>
        <p:txBody>
          <a:bodyPr/>
          <a:lstStyle>
            <a:lvl1pPr>
              <a:lnSpc>
                <a:spcPts val="2100"/>
              </a:lnSpc>
              <a:defRPr sz="1600" b="0">
                <a:solidFill>
                  <a:srgbClr val="746E64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rgbClr val="746E64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rgbClr val="746E64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rgbClr val="746E64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11924" y="0"/>
            <a:ext cx="4536000" cy="2808000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07796" y="2988506"/>
            <a:ext cx="3240857" cy="137700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5400" b="0" baseline="-24000">
                <a:solidFill>
                  <a:schemeClr val="bg1"/>
                </a:solidFill>
              </a:defRPr>
            </a:lvl1pPr>
            <a:lvl2pPr marL="216000" indent="0">
              <a:lnSpc>
                <a:spcPts val="1400"/>
              </a:lnSpc>
              <a:defRPr sz="1400">
                <a:solidFill>
                  <a:schemeClr val="bg1"/>
                </a:solidFill>
              </a:defRPr>
            </a:lvl2pPr>
            <a:lvl3pPr marL="0" indent="0" algn="r">
              <a:lnSpc>
                <a:spcPts val="1600"/>
              </a:lnSpc>
              <a:buNone/>
              <a:defRPr sz="5400" baseline="-36000">
                <a:solidFill>
                  <a:schemeClr val="bg1"/>
                </a:solidFill>
              </a:defRPr>
            </a:lvl3pPr>
            <a:lvl4pPr marL="216000" indent="0">
              <a:lnSpc>
                <a:spcPts val="800"/>
              </a:lnSpc>
              <a:buNone/>
              <a:defRPr sz="700" b="1"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”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52549" y="668730"/>
            <a:ext cx="7740000" cy="612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rgbClr val="762157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52549" y="1683318"/>
            <a:ext cx="7740000" cy="2772000"/>
          </a:xfrm>
        </p:spPr>
        <p:txBody>
          <a:bodyPr/>
          <a:lstStyle>
            <a:lvl1pPr>
              <a:lnSpc>
                <a:spcPts val="2100"/>
              </a:lnSpc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ts val="1400"/>
              </a:lnSpc>
              <a:defRPr sz="1200"/>
            </a:lvl2pPr>
            <a:lvl3pPr marL="216000" indent="-216000">
              <a:lnSpc>
                <a:spcPts val="1300"/>
              </a:lnSpc>
              <a:defRPr sz="1000"/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/>
            </a:lvl4pPr>
            <a:lvl5pPr>
              <a:lnSpc>
                <a:spcPts val="1300"/>
              </a:lnSpc>
              <a:defRPr sz="10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and Image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5958000" cy="4482000"/>
          </a:xfrm>
          <a:prstGeom prst="rect">
            <a:avLst/>
          </a:prstGeom>
          <a:solidFill>
            <a:srgbClr val="76215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01" y="0"/>
            <a:ext cx="3186000" cy="4482000"/>
          </a:xfrm>
          <a:prstGeom prst="rect">
            <a:avLst/>
          </a:prstGeom>
          <a:solidFill>
            <a:srgbClr val="762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19444" y="660432"/>
            <a:ext cx="2682000" cy="612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120544" y="1702394"/>
            <a:ext cx="2682000" cy="2592000"/>
          </a:xfrm>
        </p:spPr>
        <p:txBody>
          <a:bodyPr/>
          <a:lstStyle>
            <a:lvl1pPr>
              <a:lnSpc>
                <a:spcPts val="14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9570" y="335582"/>
            <a:ext cx="5240542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rgbClr val="0079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83857" y="1412225"/>
            <a:ext cx="2214000" cy="67500"/>
            <a:chOff x="983857" y="1412225"/>
            <a:chExt cx="2214000" cy="675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83857" y="1416540"/>
              <a:ext cx="2214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959279" y="1445975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187806" y="0"/>
            <a:ext cx="5947200" cy="448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9" name="Picture 18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89" y="4668003"/>
            <a:ext cx="1080000" cy="2700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043045" y="1482316"/>
            <a:ext cx="2088000" cy="576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043896" y="2058168"/>
            <a:ext cx="2088000" cy="2313782"/>
          </a:xfrm>
        </p:spPr>
        <p:txBody>
          <a:bodyPr/>
          <a:lstStyle>
            <a:lvl1pPr>
              <a:lnSpc>
                <a:spcPts val="15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5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4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4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4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0079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-THE-DIFFERENCE-WHITE-293_5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53" y="4804540"/>
            <a:ext cx="1962725" cy="169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83857" y="1412479"/>
            <a:ext cx="8161200" cy="67500"/>
            <a:chOff x="983857" y="1412479"/>
            <a:chExt cx="8161200" cy="67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83857" y="1416794"/>
              <a:ext cx="81612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959279" y="1446229"/>
              <a:ext cx="67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UoS-LOGO-WHITE-236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89" y="4668003"/>
            <a:ext cx="1080000" cy="270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44000" y="1485822"/>
            <a:ext cx="7740000" cy="576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44000" y="2059200"/>
            <a:ext cx="7740000" cy="2314800"/>
          </a:xfrm>
        </p:spPr>
        <p:txBody>
          <a:bodyPr/>
          <a:lstStyle>
            <a:lvl1pPr>
              <a:lnSpc>
                <a:spcPts val="15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5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4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4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4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3848" y="0"/>
            <a:ext cx="5940590" cy="448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3204000" cy="4482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3896" y="668730"/>
            <a:ext cx="2052000" cy="900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43896" y="1691395"/>
            <a:ext cx="2052000" cy="2700000"/>
          </a:xfrm>
        </p:spPr>
        <p:txBody>
          <a:bodyPr/>
          <a:lstStyle>
            <a:lvl1pPr>
              <a:lnSpc>
                <a:spcPts val="14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&amp;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4048" y="660890"/>
            <a:ext cx="2952000" cy="999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rgbClr val="00793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44048" y="1698998"/>
            <a:ext cx="2952000" cy="2772000"/>
          </a:xfrm>
        </p:spPr>
        <p:txBody>
          <a:bodyPr/>
          <a:lstStyle>
            <a:lvl1pPr>
              <a:lnSpc>
                <a:spcPts val="1400"/>
              </a:lnSpc>
              <a:defRPr sz="1200">
                <a:solidFill>
                  <a:srgbClr val="746E64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rgbClr val="746E64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rgbClr val="746E64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rgbClr val="746E64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11924" y="0"/>
            <a:ext cx="4536000" cy="448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, Image, &amp;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11600" y="2815653"/>
            <a:ext cx="4536000" cy="1674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44048" y="660709"/>
            <a:ext cx="2952000" cy="999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rgbClr val="00793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44048" y="1698998"/>
            <a:ext cx="2952000" cy="2772000"/>
          </a:xfrm>
        </p:spPr>
        <p:txBody>
          <a:bodyPr/>
          <a:lstStyle>
            <a:lvl1pPr>
              <a:lnSpc>
                <a:spcPts val="2100"/>
              </a:lnSpc>
              <a:defRPr sz="1600" b="0">
                <a:solidFill>
                  <a:srgbClr val="746E64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rgbClr val="746E64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rgbClr val="746E64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rgbClr val="746E64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11924" y="0"/>
            <a:ext cx="4536000" cy="280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07796" y="2988506"/>
            <a:ext cx="3240857" cy="137700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sz="5400" b="0" baseline="-24000">
                <a:solidFill>
                  <a:schemeClr val="bg1"/>
                </a:solidFill>
              </a:defRPr>
            </a:lvl1pPr>
            <a:lvl2pPr marL="216000" indent="0">
              <a:lnSpc>
                <a:spcPts val="1400"/>
              </a:lnSpc>
              <a:defRPr sz="1400">
                <a:solidFill>
                  <a:schemeClr val="bg1"/>
                </a:solidFill>
              </a:defRPr>
            </a:lvl2pPr>
            <a:lvl3pPr marL="0" indent="0" algn="r">
              <a:lnSpc>
                <a:spcPts val="1600"/>
              </a:lnSpc>
              <a:buNone/>
              <a:defRPr sz="5400" baseline="-36000">
                <a:solidFill>
                  <a:schemeClr val="bg1"/>
                </a:solidFill>
              </a:defRPr>
            </a:lvl3pPr>
            <a:lvl4pPr marL="216000" indent="0">
              <a:lnSpc>
                <a:spcPts val="800"/>
              </a:lnSpc>
              <a:buNone/>
              <a:defRPr sz="700" b="1"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”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52549" y="668730"/>
            <a:ext cx="7740000" cy="612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rgbClr val="00793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52549" y="1683318"/>
            <a:ext cx="7740000" cy="2772000"/>
          </a:xfrm>
        </p:spPr>
        <p:txBody>
          <a:bodyPr/>
          <a:lstStyle>
            <a:lvl1pPr>
              <a:lnSpc>
                <a:spcPts val="2100"/>
              </a:lnSpc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ts val="1400"/>
              </a:lnSpc>
              <a:defRPr sz="1200"/>
            </a:lvl2pPr>
            <a:lvl3pPr marL="216000" indent="-216000">
              <a:lnSpc>
                <a:spcPts val="1300"/>
              </a:lnSpc>
              <a:defRPr sz="1000"/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/>
            </a:lvl4pPr>
            <a:lvl5pPr>
              <a:lnSpc>
                <a:spcPts val="1300"/>
              </a:lnSpc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and Image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5958000" cy="4482000"/>
          </a:xfrm>
          <a:prstGeom prst="rect">
            <a:avLst/>
          </a:prstGeom>
          <a:solidFill>
            <a:srgbClr val="00793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01" y="0"/>
            <a:ext cx="3186000" cy="4482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19444" y="660432"/>
            <a:ext cx="2682000" cy="612000"/>
          </a:xfrm>
        </p:spPr>
        <p:txBody>
          <a:bodyPr/>
          <a:lstStyle>
            <a:lvl1pPr>
              <a:lnSpc>
                <a:spcPts val="22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120544" y="1702394"/>
            <a:ext cx="2682000" cy="2592000"/>
          </a:xfrm>
        </p:spPr>
        <p:txBody>
          <a:bodyPr/>
          <a:lstStyle>
            <a:lvl1pPr>
              <a:lnSpc>
                <a:spcPts val="1400"/>
              </a:lnSpc>
              <a:defRPr sz="1200" b="1">
                <a:solidFill>
                  <a:schemeClr val="bg1"/>
                </a:solidFill>
              </a:defRPr>
            </a:lvl1pPr>
            <a:lvl2pPr>
              <a:lnSpc>
                <a:spcPts val="1400"/>
              </a:lnSpc>
              <a:defRPr sz="1200">
                <a:solidFill>
                  <a:schemeClr val="bg1"/>
                </a:solidFill>
              </a:defRPr>
            </a:lvl2pPr>
            <a:lvl3pPr marL="216000" indent="-216000">
              <a:lnSpc>
                <a:spcPts val="1300"/>
              </a:lnSpc>
              <a:defRPr sz="1000">
                <a:solidFill>
                  <a:schemeClr val="bg1"/>
                </a:solidFill>
              </a:defRPr>
            </a:lvl3pPr>
            <a:lvl4pPr marL="396000" indent="-216000">
              <a:lnSpc>
                <a:spcPts val="1300"/>
              </a:lnSpc>
              <a:buFont typeface="Symbol" pitchFamily="18" charset="2"/>
              <a:buChar char=""/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9570" y="335582"/>
            <a:ext cx="5240542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4633648"/>
            <a:ext cx="1417034" cy="372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7281057" y="4740454"/>
            <a:ext cx="1863381" cy="21922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48" y="588701"/>
            <a:ext cx="3960000" cy="999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048" y="1698998"/>
            <a:ext cx="3960000" cy="310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rial" pitchFamily="34" charset="0"/>
        <a:buNone/>
        <a:defRPr sz="1600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48" y="588701"/>
            <a:ext cx="3960000" cy="999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048" y="1698998"/>
            <a:ext cx="3960000" cy="310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rial" pitchFamily="34" charset="0"/>
        <a:buNone/>
        <a:defRPr sz="1600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048" y="588701"/>
            <a:ext cx="3960000" cy="999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048" y="1698998"/>
            <a:ext cx="3960000" cy="310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rial" pitchFamily="34" charset="0"/>
        <a:buNone/>
        <a:defRPr sz="1600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65952" y="1480247"/>
            <a:ext cx="3078048" cy="648000"/>
          </a:xfrm>
        </p:spPr>
        <p:txBody>
          <a:bodyPr/>
          <a:lstStyle/>
          <a:p>
            <a:r>
              <a:rPr lang="en-GB" dirty="0">
                <a:ea typeface="Calibri" panose="020F0502020204030204" pitchFamily="34" charset="0"/>
              </a:rPr>
              <a:t>Coming together at the national level to exchange knowledge and make positive change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65952" y="3724052"/>
            <a:ext cx="2885542" cy="668770"/>
          </a:xfrm>
        </p:spPr>
        <p:txBody>
          <a:bodyPr/>
          <a:lstStyle/>
          <a:p>
            <a:r>
              <a:rPr lang="en-GB" sz="1600" dirty="0"/>
              <a:t>Professor Judith Phillips </a:t>
            </a:r>
          </a:p>
          <a:p>
            <a:endParaRPr lang="en-GB" dirty="0"/>
          </a:p>
        </p:txBody>
      </p:sp>
      <p:pic>
        <p:nvPicPr>
          <p:cNvPr id="7" name="Picture 4" descr="Image result for university of dund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8" b="22536"/>
          <a:stretch>
            <a:fillRect/>
          </a:stretch>
        </p:blipFill>
        <p:spPr bwMode="auto">
          <a:xfrm>
            <a:off x="0" y="0"/>
            <a:ext cx="2146434" cy="8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30851" r="1544" b="115"/>
          <a:stretch/>
        </p:blipFill>
        <p:spPr>
          <a:xfrm>
            <a:off x="0" y="1312619"/>
            <a:ext cx="5364088" cy="3080203"/>
          </a:xfrm>
          <a:prstGeom prst="rect">
            <a:avLst/>
          </a:prstGeom>
        </p:spPr>
      </p:pic>
      <p:pic>
        <p:nvPicPr>
          <p:cNvPr id="10" name="Picture 3" descr="Image result for heriot wa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41" y="104124"/>
            <a:ext cx="2059523" cy="6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age scotland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" y="644893"/>
            <a:ext cx="1532750" cy="66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SFHA-logo-CMYK-20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42" y="4413838"/>
            <a:ext cx="1153395" cy="67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477" y="826896"/>
            <a:ext cx="1932342" cy="469522"/>
          </a:xfrm>
          <a:prstGeom prst="rect">
            <a:avLst/>
          </a:prstGeom>
        </p:spPr>
      </p:pic>
      <p:pic>
        <p:nvPicPr>
          <p:cNvPr id="14" name="Picture 13" descr="suiilogo_mon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2" y="4444125"/>
            <a:ext cx="2145740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2293" y="4434838"/>
            <a:ext cx="689139" cy="6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7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How do we learn from each other?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981777" y="2281927"/>
            <a:ext cx="7661709" cy="35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FS Maja" panose="02000503050000020004" pitchFamily="2" charset="0"/>
              </a:rPr>
              <a:t>Shared policy challenges and priorities in the UK</a:t>
            </a:r>
            <a:endParaRPr lang="en-GB" sz="2400" dirty="0">
              <a:solidFill>
                <a:srgbClr val="FFFFFF"/>
              </a:solidFill>
              <a:latin typeface="FS Maja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65951" y="1480247"/>
            <a:ext cx="3078049" cy="6480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GB" sz="2000" dirty="0"/>
              <a:t>Context-shared policy challenges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852160" y="2128247"/>
            <a:ext cx="3291840" cy="254000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Demographic - an ageing population; intergenerational equity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Policy - lack of suitable housing choices for later life; wider policy 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Economic - rising costs in all areas of housing and care; costs to NHS and social care; financing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Environmental - energy efficiency, fuel poverty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Social - isolation and loneliness, connected communities</a:t>
            </a:r>
          </a:p>
          <a:p>
            <a:endParaRPr lang="en-GB" dirty="0"/>
          </a:p>
          <a:p>
            <a:endParaRPr lang="en-GB" sz="1800" dirty="0"/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7" name="Picture 6" descr="C:\Users\EdwardsM8\AppData\Local\Microsoft\Windows\Temporary Internet Files\Content.Outlook\LXYHNSHB\30502 Housing aspirations Infographic PRI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08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63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65952" y="1475925"/>
            <a:ext cx="3010671" cy="6480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GB" sz="2000" dirty="0"/>
              <a:t>Policy priorities in the UK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65952" y="1799925"/>
            <a:ext cx="3078048" cy="286832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50" dirty="0"/>
              <a:t>Housing offers opportunities for join up between policy areas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50" dirty="0"/>
              <a:t>We should build housing that can be adapted and sustain people through different stages of the </a:t>
            </a:r>
            <a:r>
              <a:rPr lang="en-GB" sz="1450" dirty="0" err="1"/>
              <a:t>lifecourse</a:t>
            </a:r>
            <a:endParaRPr lang="en-GB" sz="14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50" dirty="0"/>
              <a:t>Access to information and support is vital to make choices at the right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50" dirty="0"/>
              <a:t>Technology can  open up opportunities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50" dirty="0"/>
              <a:t>People should be able to chose to stay put or move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50" dirty="0"/>
              <a:t>Our home is a meaningful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50" dirty="0"/>
          </a:p>
          <a:p>
            <a:endParaRPr lang="en-GB" dirty="0"/>
          </a:p>
          <a:p>
            <a:endParaRPr lang="en-GB" sz="1800" dirty="0"/>
          </a:p>
          <a:p>
            <a:endParaRPr lang="en-GB" sz="1800" dirty="0"/>
          </a:p>
          <a:p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4041" b="404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0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777" y="1482063"/>
            <a:ext cx="7828116" cy="648000"/>
          </a:xfrm>
        </p:spPr>
        <p:txBody>
          <a:bodyPr/>
          <a:lstStyle/>
          <a:p>
            <a:r>
              <a:rPr lang="en-GB" sz="2800" dirty="0"/>
              <a:t>Underlying principles of social policy (based on UN principles)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981777" y="2281927"/>
            <a:ext cx="7661709" cy="2274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Citizenship – valuing older people</a:t>
            </a:r>
          </a:p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and engagement</a:t>
            </a:r>
          </a:p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Tackling ageism and discrimination</a:t>
            </a:r>
          </a:p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positive images of ageing</a:t>
            </a:r>
          </a:p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 older people a stronger voice in society</a:t>
            </a:r>
          </a:p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Co-production</a:t>
            </a:r>
          </a:p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282479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777" y="1482063"/>
            <a:ext cx="7828116" cy="648000"/>
          </a:xfrm>
        </p:spPr>
        <p:txBody>
          <a:bodyPr/>
          <a:lstStyle/>
          <a:p>
            <a:r>
              <a:rPr lang="en-GB" sz="2800" dirty="0"/>
              <a:t>Key questions for designing and planning for the housing needs &amp; choices of older people (1) 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473" y="2130063"/>
            <a:ext cx="8200724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design housing &amp; communities for intergenerational integration or segregation? How do we build an ‘age friendly’ environment suitable across the </a:t>
            </a:r>
            <a:r>
              <a:rPr lang="en-GB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lifecourse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we plan more specialist provision or more general lifetime homes?</a:t>
            </a:r>
          </a:p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‘age in place’ or move through choice to a potentially more fitting housing environment?</a:t>
            </a:r>
          </a:p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plan for the diversity of an ageing population? How do we design for inclusion?</a:t>
            </a:r>
          </a:p>
          <a:p>
            <a:pPr marL="342900" lvl="0" indent="-34290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support robust social and caring networks in different environmental contexts?</a:t>
            </a:r>
          </a:p>
        </p:txBody>
      </p:sp>
    </p:spTree>
    <p:extLst>
      <p:ext uri="{BB962C8B-B14F-4D97-AF65-F5344CB8AC3E}">
        <p14:creationId xmlns:p14="http://schemas.microsoft.com/office/powerpoint/2010/main" val="266696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65951" y="1480247"/>
            <a:ext cx="3010671" cy="6480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GB" sz="1800" dirty="0"/>
              <a:t>Key questions for designing and planning for the housing needs &amp; choices of older people (2)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65952" y="2338939"/>
            <a:ext cx="3078048" cy="232931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What are the design implications of the use of new technology?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Are rural communities good places to grow old in? What are the specific issues for valley and rural housing?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How can we design healthy environments? How do we design for people with dementia?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What are the implications for design in relation to climate change and its impact on older people?</a:t>
            </a:r>
          </a:p>
          <a:p>
            <a:endParaRPr lang="en-GB" dirty="0"/>
          </a:p>
          <a:p>
            <a:endParaRPr lang="en-GB" sz="1800" dirty="0"/>
          </a:p>
          <a:p>
            <a:endParaRPr lang="en-GB" sz="1800" dirty="0"/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5296" b="5296"/>
          <a:stretch>
            <a:fillRect/>
          </a:stretch>
        </p:blipFill>
        <p:spPr>
          <a:xfrm>
            <a:off x="0" y="0"/>
            <a:ext cx="53987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Thank you for taking part and enjoy the day!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/>
              <a:t>Professor Judith Phillips OBE</a:t>
            </a:r>
          </a:p>
          <a:p>
            <a:r>
              <a:rPr lang="en-GB" sz="1800" dirty="0"/>
              <a:t>University of Stirling</a:t>
            </a:r>
          </a:p>
          <a:p>
            <a:endParaRPr lang="en-GB" sz="1800" dirty="0"/>
          </a:p>
          <a:p>
            <a:r>
              <a:rPr lang="en-GB" sz="1800" dirty="0"/>
              <a:t>judith.Phillips@stir.ac.uk  </a:t>
            </a:r>
          </a:p>
          <a:p>
            <a:r>
              <a:rPr lang="en-GB" sz="1800" dirty="0"/>
              <a:t>Twitter @judithp75851541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184619"/>
      </p:ext>
    </p:extLst>
  </p:cSld>
  <p:clrMapOvr>
    <a:masterClrMapping/>
  </p:clrMapOvr>
</p:sld>
</file>

<file path=ppt/theme/theme1.xml><?xml version="1.0" encoding="utf-8"?>
<a:theme xmlns:a="http://schemas.openxmlformats.org/drawingml/2006/main" name="HeritageTheme-wide">
  <a:themeElements>
    <a:clrScheme name="Custom 1">
      <a:dk1>
        <a:srgbClr val="2B7050"/>
      </a:dk1>
      <a:lt1>
        <a:srgbClr val="FFFFFF"/>
      </a:lt1>
      <a:dk2>
        <a:srgbClr val="2B7050"/>
      </a:dk2>
      <a:lt2>
        <a:srgbClr val="FFFFFF"/>
      </a:lt2>
      <a:accent1>
        <a:srgbClr val="76B72A"/>
      </a:accent1>
      <a:accent2>
        <a:srgbClr val="2B7050"/>
      </a:accent2>
      <a:accent3>
        <a:srgbClr val="A7CB6D"/>
      </a:accent3>
      <a:accent4>
        <a:srgbClr val="628B64"/>
      </a:accent4>
      <a:accent5>
        <a:srgbClr val="C3DB9A"/>
      </a:accent5>
      <a:accent6>
        <a:srgbClr val="90A98A"/>
      </a:accent6>
      <a:hlink>
        <a:srgbClr val="EE7723"/>
      </a:hlink>
      <a:folHlink>
        <a:srgbClr val="C3125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eritageTheme-wide" id="{4EA9616A-5EF4-44D3-821A-207B96C01D50}" vid="{9ADDCD6B-EFFD-434F-87FB-94075214C4C4}"/>
    </a:ext>
  </a:extLst>
</a:theme>
</file>

<file path=ppt/theme/theme2.xml><?xml version="1.0" encoding="utf-8"?>
<a:theme xmlns:a="http://schemas.openxmlformats.org/drawingml/2006/main" name="UoS Heritage Blue">
  <a:themeElements>
    <a:clrScheme name="Custom 2">
      <a:dk1>
        <a:srgbClr val="395CAD"/>
      </a:dk1>
      <a:lt1>
        <a:srgbClr val="FFFFFF"/>
      </a:lt1>
      <a:dk2>
        <a:srgbClr val="365EAD"/>
      </a:dk2>
      <a:lt2>
        <a:srgbClr val="EEECE1"/>
      </a:lt2>
      <a:accent1>
        <a:srgbClr val="7887C3"/>
      </a:accent1>
      <a:accent2>
        <a:srgbClr val="9FA7D5"/>
      </a:accent2>
      <a:accent3>
        <a:srgbClr val="C6C9E7"/>
      </a:accent3>
      <a:accent4>
        <a:srgbClr val="61B3E3"/>
      </a:accent4>
      <a:accent5>
        <a:srgbClr val="9AC8ED"/>
      </a:accent5>
      <a:accent6>
        <a:srgbClr val="BBD8F2"/>
      </a:accent6>
      <a:hlink>
        <a:srgbClr val="F4A365"/>
      </a:hlink>
      <a:folHlink>
        <a:srgbClr val="F3C4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5" id="{DB96836E-AC5F-344C-B40F-87A4B296348A}" vid="{87700DFE-B352-E343-8781-B27269044A98}"/>
    </a:ext>
  </a:extLst>
</a:theme>
</file>

<file path=ppt/theme/theme3.xml><?xml version="1.0" encoding="utf-8"?>
<a:theme xmlns:a="http://schemas.openxmlformats.org/drawingml/2006/main" name="UoS Heritage Pompadour">
  <a:themeElements>
    <a:clrScheme name="Custom 3">
      <a:dk1>
        <a:srgbClr val="762055"/>
      </a:dk1>
      <a:lt1>
        <a:srgbClr val="FFFFFF"/>
      </a:lt1>
      <a:dk2>
        <a:srgbClr val="762156"/>
      </a:dk2>
      <a:lt2>
        <a:srgbClr val="FFFFFF"/>
      </a:lt2>
      <a:accent1>
        <a:srgbClr val="762056"/>
      </a:accent1>
      <a:accent2>
        <a:srgbClr val="985A7E"/>
      </a:accent2>
      <a:accent3>
        <a:srgbClr val="B286A1"/>
      </a:accent3>
      <a:accent4>
        <a:srgbClr val="CFB4C5"/>
      </a:accent4>
      <a:accent5>
        <a:srgbClr val="572B82"/>
      </a:accent5>
      <a:accent6>
        <a:srgbClr val="8561A4"/>
      </a:accent6>
      <a:hlink>
        <a:srgbClr val="EE7723"/>
      </a:hlink>
      <a:folHlink>
        <a:srgbClr val="F3C4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5" id="{DB96836E-AC5F-344C-B40F-87A4B296348A}" vid="{010921E5-4181-6A43-BBD2-D3B4385EFBD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HeritageTheme-wide (1)</Template>
  <TotalTime>135</TotalTime>
  <Words>413</Words>
  <Application>Microsoft Office PowerPoint</Application>
  <PresentationFormat>On-screen Show (16:9)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FS Maja</vt:lpstr>
      <vt:lpstr>Symbol</vt:lpstr>
      <vt:lpstr>HeritageTheme-wide</vt:lpstr>
      <vt:lpstr>UoS Heritage Blue</vt:lpstr>
      <vt:lpstr>UoS Heritage Pompadour</vt:lpstr>
      <vt:lpstr>Coming together at the national level to exchange knowledge and make positive change</vt:lpstr>
      <vt:lpstr>How do we learn from each other?</vt:lpstr>
      <vt:lpstr>Context-shared policy challenges </vt:lpstr>
      <vt:lpstr>Policy priorities in the UK</vt:lpstr>
      <vt:lpstr>Underlying principles of social policy (based on UN principles)</vt:lpstr>
      <vt:lpstr>Key questions for designing and planning for the housing needs &amp; choices of older people (1) </vt:lpstr>
      <vt:lpstr>Key questions for designing and planning for the housing needs &amp; choices of older people (2)</vt:lpstr>
      <vt:lpstr>Thank you for taking part and enjoy the day!</vt:lpstr>
    </vt:vector>
  </TitlesOfParts>
  <Company>University of Stirling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we in Wales?</dc:title>
  <dc:creator>Carol Anne Greenan</dc:creator>
  <cp:lastModifiedBy>Carol Anne Greenan</cp:lastModifiedBy>
  <cp:revision>15</cp:revision>
  <dcterms:created xsi:type="dcterms:W3CDTF">2018-05-18T15:13:16Z</dcterms:created>
  <dcterms:modified xsi:type="dcterms:W3CDTF">2018-06-29T15:04:14Z</dcterms:modified>
</cp:coreProperties>
</file>