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68" r:id="rId2"/>
  </p:sldMasterIdLst>
  <p:notesMasterIdLst>
    <p:notesMasterId r:id="rId9"/>
  </p:notesMasterIdLst>
  <p:sldIdLst>
    <p:sldId id="256" r:id="rId3"/>
    <p:sldId id="257" r:id="rId4"/>
    <p:sldId id="262" r:id="rId5"/>
    <p:sldId id="269" r:id="rId6"/>
    <p:sldId id="267" r:id="rId7"/>
    <p:sldId id="270"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85080" autoAdjust="0"/>
  </p:normalViewPr>
  <p:slideViewPr>
    <p:cSldViewPr>
      <p:cViewPr>
        <p:scale>
          <a:sx n="74" d="100"/>
          <a:sy n="74" d="100"/>
        </p:scale>
        <p:origin x="-12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7F52E5-C4C7-42FB-A7B3-AED2140E5F4E}"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GB"/>
        </a:p>
      </dgm:t>
    </dgm:pt>
    <dgm:pt modelId="{AD353EEE-EA00-4E12-ADA0-7B421F51A432}">
      <dgm:prSet phldrT="[Text]"/>
      <dgm:spPr/>
      <dgm:t>
        <a:bodyPr/>
        <a:lstStyle/>
        <a:p>
          <a:r>
            <a:rPr lang="en-GB" dirty="0" smtClean="0"/>
            <a:t>Policy Makers</a:t>
          </a:r>
          <a:endParaRPr lang="en-GB" dirty="0"/>
        </a:p>
      </dgm:t>
    </dgm:pt>
    <dgm:pt modelId="{04D040E1-8C79-4633-B584-839DC794157F}" type="parTrans" cxnId="{5A03F4B2-0500-43D5-9221-EDF04BB45467}">
      <dgm:prSet/>
      <dgm:spPr/>
      <dgm:t>
        <a:bodyPr/>
        <a:lstStyle/>
        <a:p>
          <a:endParaRPr lang="en-GB"/>
        </a:p>
      </dgm:t>
    </dgm:pt>
    <dgm:pt modelId="{C09EEBBD-15A0-4E04-A65E-36159591C660}" type="sibTrans" cxnId="{5A03F4B2-0500-43D5-9221-EDF04BB45467}">
      <dgm:prSet/>
      <dgm:spPr/>
      <dgm:t>
        <a:bodyPr/>
        <a:lstStyle/>
        <a:p>
          <a:endParaRPr lang="en-GB"/>
        </a:p>
      </dgm:t>
    </dgm:pt>
    <dgm:pt modelId="{21625D56-880A-4059-B67A-5CF93F256DF1}">
      <dgm:prSet phldrT="[Text]"/>
      <dgm:spPr/>
      <dgm:t>
        <a:bodyPr/>
        <a:lstStyle/>
        <a:p>
          <a:r>
            <a:rPr lang="en-GB" dirty="0" smtClean="0"/>
            <a:t>Developers</a:t>
          </a:r>
          <a:endParaRPr lang="en-GB" dirty="0"/>
        </a:p>
      </dgm:t>
    </dgm:pt>
    <dgm:pt modelId="{D6FCB567-0694-4BAE-8C82-D5D0F1543CB2}" type="parTrans" cxnId="{037B98E3-0C2C-4939-A086-9233DC955EF4}">
      <dgm:prSet/>
      <dgm:spPr/>
      <dgm:t>
        <a:bodyPr/>
        <a:lstStyle/>
        <a:p>
          <a:endParaRPr lang="en-GB"/>
        </a:p>
      </dgm:t>
    </dgm:pt>
    <dgm:pt modelId="{A56488DF-07FC-4786-9EDE-E84CF9699686}" type="sibTrans" cxnId="{037B98E3-0C2C-4939-A086-9233DC955EF4}">
      <dgm:prSet/>
      <dgm:spPr/>
      <dgm:t>
        <a:bodyPr/>
        <a:lstStyle/>
        <a:p>
          <a:endParaRPr lang="en-GB"/>
        </a:p>
      </dgm:t>
    </dgm:pt>
    <dgm:pt modelId="{9B83BC5B-E65C-4199-BE86-EA81BA97772F}">
      <dgm:prSet phldrT="[Text]"/>
      <dgm:spPr/>
      <dgm:t>
        <a:bodyPr/>
        <a:lstStyle/>
        <a:p>
          <a:r>
            <a:rPr lang="en-GB" dirty="0" smtClean="0"/>
            <a:t>The People</a:t>
          </a:r>
          <a:endParaRPr lang="en-GB" dirty="0"/>
        </a:p>
      </dgm:t>
    </dgm:pt>
    <dgm:pt modelId="{7CD8491B-ABB5-419C-83D8-F454C8B19182}" type="parTrans" cxnId="{F4532830-CF6A-4994-83F5-CAE81232BB74}">
      <dgm:prSet/>
      <dgm:spPr/>
      <dgm:t>
        <a:bodyPr/>
        <a:lstStyle/>
        <a:p>
          <a:endParaRPr lang="en-GB"/>
        </a:p>
      </dgm:t>
    </dgm:pt>
    <dgm:pt modelId="{64D9ADEC-AC2E-41CA-A9FD-55E8663F49EF}" type="sibTrans" cxnId="{F4532830-CF6A-4994-83F5-CAE81232BB74}">
      <dgm:prSet/>
      <dgm:spPr/>
      <dgm:t>
        <a:bodyPr/>
        <a:lstStyle/>
        <a:p>
          <a:endParaRPr lang="en-GB"/>
        </a:p>
      </dgm:t>
    </dgm:pt>
    <dgm:pt modelId="{4D7AB76D-4BAD-4AB0-9B03-87143D1EB5D7}">
      <dgm:prSet phldrT="[Text]"/>
      <dgm:spPr/>
      <dgm:t>
        <a:bodyPr/>
        <a:lstStyle/>
        <a:p>
          <a:r>
            <a:rPr lang="en-GB" dirty="0" smtClean="0"/>
            <a:t>Service Providers</a:t>
          </a:r>
          <a:endParaRPr lang="en-GB" dirty="0"/>
        </a:p>
      </dgm:t>
    </dgm:pt>
    <dgm:pt modelId="{6E160CAC-04C5-424B-9CF4-D077CD3E3BA2}" type="parTrans" cxnId="{96EF1D20-A008-4429-88EC-EF8BC274CB55}">
      <dgm:prSet/>
      <dgm:spPr/>
      <dgm:t>
        <a:bodyPr/>
        <a:lstStyle/>
        <a:p>
          <a:endParaRPr lang="en-GB"/>
        </a:p>
      </dgm:t>
    </dgm:pt>
    <dgm:pt modelId="{129BD947-C303-43A7-BDF3-3648ED0FC6F2}" type="sibTrans" cxnId="{96EF1D20-A008-4429-88EC-EF8BC274CB55}">
      <dgm:prSet/>
      <dgm:spPr/>
      <dgm:t>
        <a:bodyPr/>
        <a:lstStyle/>
        <a:p>
          <a:endParaRPr lang="en-GB"/>
        </a:p>
      </dgm:t>
    </dgm:pt>
    <dgm:pt modelId="{9D5E2085-2FB1-4720-811D-1EADC68B7C00}" type="pres">
      <dgm:prSet presAssocID="{3F7F52E5-C4C7-42FB-A7B3-AED2140E5F4E}" presName="cycleMatrixDiagram" presStyleCnt="0">
        <dgm:presLayoutVars>
          <dgm:chMax val="1"/>
          <dgm:dir/>
          <dgm:animLvl val="lvl"/>
          <dgm:resizeHandles val="exact"/>
        </dgm:presLayoutVars>
      </dgm:prSet>
      <dgm:spPr/>
      <dgm:t>
        <a:bodyPr/>
        <a:lstStyle/>
        <a:p>
          <a:endParaRPr lang="en-GB"/>
        </a:p>
      </dgm:t>
    </dgm:pt>
    <dgm:pt modelId="{50F37781-84B7-4609-AA17-A4F54C749CD1}" type="pres">
      <dgm:prSet presAssocID="{3F7F52E5-C4C7-42FB-A7B3-AED2140E5F4E}" presName="children" presStyleCnt="0"/>
      <dgm:spPr/>
    </dgm:pt>
    <dgm:pt modelId="{084C97D3-6EF0-4900-BBFA-EBD3C57C1372}" type="pres">
      <dgm:prSet presAssocID="{3F7F52E5-C4C7-42FB-A7B3-AED2140E5F4E}" presName="childPlaceholder" presStyleCnt="0"/>
      <dgm:spPr/>
    </dgm:pt>
    <dgm:pt modelId="{4F96A7CB-AEE1-4E2D-A6DC-3CF48A4638F4}" type="pres">
      <dgm:prSet presAssocID="{3F7F52E5-C4C7-42FB-A7B3-AED2140E5F4E}" presName="circle" presStyleCnt="0"/>
      <dgm:spPr/>
    </dgm:pt>
    <dgm:pt modelId="{EAF9D7D5-60A2-49DB-9CB8-356F020A0090}" type="pres">
      <dgm:prSet presAssocID="{3F7F52E5-C4C7-42FB-A7B3-AED2140E5F4E}" presName="quadrant1" presStyleLbl="node1" presStyleIdx="0" presStyleCnt="4">
        <dgm:presLayoutVars>
          <dgm:chMax val="1"/>
          <dgm:bulletEnabled val="1"/>
        </dgm:presLayoutVars>
      </dgm:prSet>
      <dgm:spPr/>
      <dgm:t>
        <a:bodyPr/>
        <a:lstStyle/>
        <a:p>
          <a:endParaRPr lang="en-GB"/>
        </a:p>
      </dgm:t>
    </dgm:pt>
    <dgm:pt modelId="{7AF80E9C-64F6-4335-83AF-C61D3CA21F65}" type="pres">
      <dgm:prSet presAssocID="{3F7F52E5-C4C7-42FB-A7B3-AED2140E5F4E}" presName="quadrant2" presStyleLbl="node1" presStyleIdx="1" presStyleCnt="4">
        <dgm:presLayoutVars>
          <dgm:chMax val="1"/>
          <dgm:bulletEnabled val="1"/>
        </dgm:presLayoutVars>
      </dgm:prSet>
      <dgm:spPr/>
      <dgm:t>
        <a:bodyPr/>
        <a:lstStyle/>
        <a:p>
          <a:endParaRPr lang="en-GB"/>
        </a:p>
      </dgm:t>
    </dgm:pt>
    <dgm:pt modelId="{0D1A779E-E5DB-44BD-B401-62631BD332F5}" type="pres">
      <dgm:prSet presAssocID="{3F7F52E5-C4C7-42FB-A7B3-AED2140E5F4E}" presName="quadrant3" presStyleLbl="node1" presStyleIdx="2" presStyleCnt="4">
        <dgm:presLayoutVars>
          <dgm:chMax val="1"/>
          <dgm:bulletEnabled val="1"/>
        </dgm:presLayoutVars>
      </dgm:prSet>
      <dgm:spPr/>
      <dgm:t>
        <a:bodyPr/>
        <a:lstStyle/>
        <a:p>
          <a:endParaRPr lang="en-GB"/>
        </a:p>
      </dgm:t>
    </dgm:pt>
    <dgm:pt modelId="{33F7CAEE-1D69-4449-8498-31CFB150A784}" type="pres">
      <dgm:prSet presAssocID="{3F7F52E5-C4C7-42FB-A7B3-AED2140E5F4E}" presName="quadrant4" presStyleLbl="node1" presStyleIdx="3" presStyleCnt="4">
        <dgm:presLayoutVars>
          <dgm:chMax val="1"/>
          <dgm:bulletEnabled val="1"/>
        </dgm:presLayoutVars>
      </dgm:prSet>
      <dgm:spPr/>
      <dgm:t>
        <a:bodyPr/>
        <a:lstStyle/>
        <a:p>
          <a:endParaRPr lang="en-GB"/>
        </a:p>
      </dgm:t>
    </dgm:pt>
    <dgm:pt modelId="{327EEDD4-B0E8-4705-AADC-513860DC6F25}" type="pres">
      <dgm:prSet presAssocID="{3F7F52E5-C4C7-42FB-A7B3-AED2140E5F4E}" presName="quadrantPlaceholder" presStyleCnt="0"/>
      <dgm:spPr/>
    </dgm:pt>
    <dgm:pt modelId="{51878BFC-0D7D-4322-A4F8-F9A7A39D5FEC}" type="pres">
      <dgm:prSet presAssocID="{3F7F52E5-C4C7-42FB-A7B3-AED2140E5F4E}" presName="center1" presStyleLbl="fgShp" presStyleIdx="0" presStyleCnt="2"/>
      <dgm:spPr/>
    </dgm:pt>
    <dgm:pt modelId="{8821AA1C-440F-4157-92D2-BBDAEDD9E2ED}" type="pres">
      <dgm:prSet presAssocID="{3F7F52E5-C4C7-42FB-A7B3-AED2140E5F4E}" presName="center2" presStyleLbl="fgShp" presStyleIdx="1" presStyleCnt="2"/>
      <dgm:spPr/>
    </dgm:pt>
  </dgm:ptLst>
  <dgm:cxnLst>
    <dgm:cxn modelId="{3041715D-A8E1-466D-A45E-A60453C3F5B5}" type="presOf" srcId="{3F7F52E5-C4C7-42FB-A7B3-AED2140E5F4E}" destId="{9D5E2085-2FB1-4720-811D-1EADC68B7C00}" srcOrd="0" destOrd="0" presId="urn:microsoft.com/office/officeart/2005/8/layout/cycle4"/>
    <dgm:cxn modelId="{037B98E3-0C2C-4939-A086-9233DC955EF4}" srcId="{3F7F52E5-C4C7-42FB-A7B3-AED2140E5F4E}" destId="{21625D56-880A-4059-B67A-5CF93F256DF1}" srcOrd="1" destOrd="0" parTransId="{D6FCB567-0694-4BAE-8C82-D5D0F1543CB2}" sibTransId="{A56488DF-07FC-4786-9EDE-E84CF9699686}"/>
    <dgm:cxn modelId="{4B78EFD9-BC64-4824-B024-22B7DC7D8B8C}" type="presOf" srcId="{9B83BC5B-E65C-4199-BE86-EA81BA97772F}" destId="{0D1A779E-E5DB-44BD-B401-62631BD332F5}" srcOrd="0" destOrd="0" presId="urn:microsoft.com/office/officeart/2005/8/layout/cycle4"/>
    <dgm:cxn modelId="{41D1C2AC-FBA9-463C-AA8D-1A7248CA13AD}" type="presOf" srcId="{4D7AB76D-4BAD-4AB0-9B03-87143D1EB5D7}" destId="{33F7CAEE-1D69-4449-8498-31CFB150A784}" srcOrd="0" destOrd="0" presId="urn:microsoft.com/office/officeart/2005/8/layout/cycle4"/>
    <dgm:cxn modelId="{5A03F4B2-0500-43D5-9221-EDF04BB45467}" srcId="{3F7F52E5-C4C7-42FB-A7B3-AED2140E5F4E}" destId="{AD353EEE-EA00-4E12-ADA0-7B421F51A432}" srcOrd="0" destOrd="0" parTransId="{04D040E1-8C79-4633-B584-839DC794157F}" sibTransId="{C09EEBBD-15A0-4E04-A65E-36159591C660}"/>
    <dgm:cxn modelId="{F4532830-CF6A-4994-83F5-CAE81232BB74}" srcId="{3F7F52E5-C4C7-42FB-A7B3-AED2140E5F4E}" destId="{9B83BC5B-E65C-4199-BE86-EA81BA97772F}" srcOrd="2" destOrd="0" parTransId="{7CD8491B-ABB5-419C-83D8-F454C8B19182}" sibTransId="{64D9ADEC-AC2E-41CA-A9FD-55E8663F49EF}"/>
    <dgm:cxn modelId="{97AC58D3-DB9F-47E4-942E-3811171C146F}" type="presOf" srcId="{21625D56-880A-4059-B67A-5CF93F256DF1}" destId="{7AF80E9C-64F6-4335-83AF-C61D3CA21F65}" srcOrd="0" destOrd="0" presId="urn:microsoft.com/office/officeart/2005/8/layout/cycle4"/>
    <dgm:cxn modelId="{96EF1D20-A008-4429-88EC-EF8BC274CB55}" srcId="{3F7F52E5-C4C7-42FB-A7B3-AED2140E5F4E}" destId="{4D7AB76D-4BAD-4AB0-9B03-87143D1EB5D7}" srcOrd="3" destOrd="0" parTransId="{6E160CAC-04C5-424B-9CF4-D077CD3E3BA2}" sibTransId="{129BD947-C303-43A7-BDF3-3648ED0FC6F2}"/>
    <dgm:cxn modelId="{EE5826C8-ED95-4455-A717-DCAE69DC1295}" type="presOf" srcId="{AD353EEE-EA00-4E12-ADA0-7B421F51A432}" destId="{EAF9D7D5-60A2-49DB-9CB8-356F020A0090}" srcOrd="0" destOrd="0" presId="urn:microsoft.com/office/officeart/2005/8/layout/cycle4"/>
    <dgm:cxn modelId="{15669747-27A4-4BD1-9056-AB2826EC531D}" type="presParOf" srcId="{9D5E2085-2FB1-4720-811D-1EADC68B7C00}" destId="{50F37781-84B7-4609-AA17-A4F54C749CD1}" srcOrd="0" destOrd="0" presId="urn:microsoft.com/office/officeart/2005/8/layout/cycle4"/>
    <dgm:cxn modelId="{6138AA1B-4DA0-446C-8F9C-69AC41A26DA8}" type="presParOf" srcId="{50F37781-84B7-4609-AA17-A4F54C749CD1}" destId="{084C97D3-6EF0-4900-BBFA-EBD3C57C1372}" srcOrd="0" destOrd="0" presId="urn:microsoft.com/office/officeart/2005/8/layout/cycle4"/>
    <dgm:cxn modelId="{5CBAE0F2-D8FD-4935-A43A-80390CDDC3E3}" type="presParOf" srcId="{9D5E2085-2FB1-4720-811D-1EADC68B7C00}" destId="{4F96A7CB-AEE1-4E2D-A6DC-3CF48A4638F4}" srcOrd="1" destOrd="0" presId="urn:microsoft.com/office/officeart/2005/8/layout/cycle4"/>
    <dgm:cxn modelId="{EC5595A7-0EFA-4ED8-8C59-8753D9DBDD77}" type="presParOf" srcId="{4F96A7CB-AEE1-4E2D-A6DC-3CF48A4638F4}" destId="{EAF9D7D5-60A2-49DB-9CB8-356F020A0090}" srcOrd="0" destOrd="0" presId="urn:microsoft.com/office/officeart/2005/8/layout/cycle4"/>
    <dgm:cxn modelId="{B7AA151F-457D-4134-BAC1-287A359CFF43}" type="presParOf" srcId="{4F96A7CB-AEE1-4E2D-A6DC-3CF48A4638F4}" destId="{7AF80E9C-64F6-4335-83AF-C61D3CA21F65}" srcOrd="1" destOrd="0" presId="urn:microsoft.com/office/officeart/2005/8/layout/cycle4"/>
    <dgm:cxn modelId="{D2159CC6-117F-4256-AC50-1E16DD962961}" type="presParOf" srcId="{4F96A7CB-AEE1-4E2D-A6DC-3CF48A4638F4}" destId="{0D1A779E-E5DB-44BD-B401-62631BD332F5}" srcOrd="2" destOrd="0" presId="urn:microsoft.com/office/officeart/2005/8/layout/cycle4"/>
    <dgm:cxn modelId="{872696F8-9FCE-4B0D-AB7C-0352B1A55A42}" type="presParOf" srcId="{4F96A7CB-AEE1-4E2D-A6DC-3CF48A4638F4}" destId="{33F7CAEE-1D69-4449-8498-31CFB150A784}" srcOrd="3" destOrd="0" presId="urn:microsoft.com/office/officeart/2005/8/layout/cycle4"/>
    <dgm:cxn modelId="{F529421C-933C-420D-825A-F5E7D1F97874}" type="presParOf" srcId="{4F96A7CB-AEE1-4E2D-A6DC-3CF48A4638F4}" destId="{327EEDD4-B0E8-4705-AADC-513860DC6F25}" srcOrd="4" destOrd="0" presId="urn:microsoft.com/office/officeart/2005/8/layout/cycle4"/>
    <dgm:cxn modelId="{A4D43AEE-BE61-4102-9BD7-5C3F6CB803A2}" type="presParOf" srcId="{9D5E2085-2FB1-4720-811D-1EADC68B7C00}" destId="{51878BFC-0D7D-4322-A4F8-F9A7A39D5FEC}" srcOrd="2" destOrd="0" presId="urn:microsoft.com/office/officeart/2005/8/layout/cycle4"/>
    <dgm:cxn modelId="{573AB49C-7223-4D4D-9780-F02BAF56DF5C}" type="presParOf" srcId="{9D5E2085-2FB1-4720-811D-1EADC68B7C00}" destId="{8821AA1C-440F-4157-92D2-BBDAEDD9E2ED}"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9D7D5-60A2-49DB-9CB8-356F020A0090}">
      <dsp:nvSpPr>
        <dsp:cNvPr id="0" name=""/>
        <dsp:cNvSpPr/>
      </dsp:nvSpPr>
      <dsp:spPr>
        <a:xfrm>
          <a:off x="1231624" y="295520"/>
          <a:ext cx="2244921" cy="224492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Policy Makers</a:t>
          </a:r>
          <a:endParaRPr lang="en-GB" sz="2200" kern="1200" dirty="0"/>
        </a:p>
      </dsp:txBody>
      <dsp:txXfrm>
        <a:off x="1889146" y="953042"/>
        <a:ext cx="1587399" cy="1587399"/>
      </dsp:txXfrm>
    </dsp:sp>
    <dsp:sp modelId="{7AF80E9C-64F6-4335-83AF-C61D3CA21F65}">
      <dsp:nvSpPr>
        <dsp:cNvPr id="0" name=""/>
        <dsp:cNvSpPr/>
      </dsp:nvSpPr>
      <dsp:spPr>
        <a:xfrm rot="5400000">
          <a:off x="3580237" y="295520"/>
          <a:ext cx="2244921" cy="224492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Developers</a:t>
          </a:r>
          <a:endParaRPr lang="en-GB" sz="2200" kern="1200" dirty="0"/>
        </a:p>
      </dsp:txBody>
      <dsp:txXfrm rot="-5400000">
        <a:off x="3580237" y="953042"/>
        <a:ext cx="1587399" cy="1587399"/>
      </dsp:txXfrm>
    </dsp:sp>
    <dsp:sp modelId="{0D1A779E-E5DB-44BD-B401-62631BD332F5}">
      <dsp:nvSpPr>
        <dsp:cNvPr id="0" name=""/>
        <dsp:cNvSpPr/>
      </dsp:nvSpPr>
      <dsp:spPr>
        <a:xfrm rot="10800000">
          <a:off x="3580237" y="2644133"/>
          <a:ext cx="2244921" cy="224492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The People</a:t>
          </a:r>
          <a:endParaRPr lang="en-GB" sz="2200" kern="1200" dirty="0"/>
        </a:p>
      </dsp:txBody>
      <dsp:txXfrm rot="10800000">
        <a:off x="3580237" y="2644133"/>
        <a:ext cx="1587399" cy="1587399"/>
      </dsp:txXfrm>
    </dsp:sp>
    <dsp:sp modelId="{33F7CAEE-1D69-4449-8498-31CFB150A784}">
      <dsp:nvSpPr>
        <dsp:cNvPr id="0" name=""/>
        <dsp:cNvSpPr/>
      </dsp:nvSpPr>
      <dsp:spPr>
        <a:xfrm rot="16200000">
          <a:off x="1231624" y="2644133"/>
          <a:ext cx="2244921" cy="2244921"/>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Service Providers</a:t>
          </a:r>
          <a:endParaRPr lang="en-GB" sz="2200" kern="1200" dirty="0"/>
        </a:p>
      </dsp:txBody>
      <dsp:txXfrm rot="5400000">
        <a:off x="1889146" y="2644133"/>
        <a:ext cx="1587399" cy="1587399"/>
      </dsp:txXfrm>
    </dsp:sp>
    <dsp:sp modelId="{51878BFC-0D7D-4322-A4F8-F9A7A39D5FEC}">
      <dsp:nvSpPr>
        <dsp:cNvPr id="0" name=""/>
        <dsp:cNvSpPr/>
      </dsp:nvSpPr>
      <dsp:spPr>
        <a:xfrm>
          <a:off x="3140844" y="2125676"/>
          <a:ext cx="775094" cy="673994"/>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21AA1C-440F-4157-92D2-BBDAEDD9E2ED}">
      <dsp:nvSpPr>
        <dsp:cNvPr id="0" name=""/>
        <dsp:cNvSpPr/>
      </dsp:nvSpPr>
      <dsp:spPr>
        <a:xfrm rot="10800000">
          <a:off x="3140844" y="2384904"/>
          <a:ext cx="775094" cy="673994"/>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71B4B26-1735-4054-9094-D7DDA8A9B7EF}" type="datetimeFigureOut">
              <a:rPr lang="en-GB" smtClean="0"/>
              <a:t>01/07/2018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92E5B89-B912-4932-8C8D-91AABC84AA32}" type="slidenum">
              <a:rPr lang="en-GB" smtClean="0"/>
              <a:t>‹#›</a:t>
            </a:fld>
            <a:endParaRPr lang="en-GB"/>
          </a:p>
        </p:txBody>
      </p:sp>
    </p:spTree>
    <p:extLst>
      <p:ext uri="{BB962C8B-B14F-4D97-AF65-F5344CB8AC3E}">
        <p14:creationId xmlns:p14="http://schemas.microsoft.com/office/powerpoint/2010/main" val="701333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2</a:t>
            </a:fld>
            <a:endParaRPr lang="en-GB"/>
          </a:p>
        </p:txBody>
      </p:sp>
    </p:spTree>
    <p:extLst>
      <p:ext uri="{BB962C8B-B14F-4D97-AF65-F5344CB8AC3E}">
        <p14:creationId xmlns:p14="http://schemas.microsoft.com/office/powerpoint/2010/main" val="2709280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baseline="0" dirty="0" smtClean="0"/>
          </a:p>
        </p:txBody>
      </p:sp>
      <p:sp>
        <p:nvSpPr>
          <p:cNvPr id="4" name="Slide Number Placeholder 3"/>
          <p:cNvSpPr>
            <a:spLocks noGrp="1"/>
          </p:cNvSpPr>
          <p:nvPr>
            <p:ph type="sldNum" sz="quarter" idx="10"/>
          </p:nvPr>
        </p:nvSpPr>
        <p:spPr/>
        <p:txBody>
          <a:bodyPr/>
          <a:lstStyle/>
          <a:p>
            <a:fld id="{492E5B89-B912-4932-8C8D-91AABC84AA32}" type="slidenum">
              <a:rPr lang="en-GB" smtClean="0"/>
              <a:t>3</a:t>
            </a:fld>
            <a:endParaRPr lang="en-GB"/>
          </a:p>
        </p:txBody>
      </p:sp>
    </p:spTree>
    <p:extLst>
      <p:ext uri="{BB962C8B-B14F-4D97-AF65-F5344CB8AC3E}">
        <p14:creationId xmlns:p14="http://schemas.microsoft.com/office/powerpoint/2010/main" val="1512756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4</a:t>
            </a:fld>
            <a:endParaRPr lang="en-GB"/>
          </a:p>
        </p:txBody>
      </p:sp>
    </p:spTree>
    <p:extLst>
      <p:ext uri="{BB962C8B-B14F-4D97-AF65-F5344CB8AC3E}">
        <p14:creationId xmlns:p14="http://schemas.microsoft.com/office/powerpoint/2010/main" val="2709280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2E5B89-B912-4932-8C8D-91AABC84AA32}" type="slidenum">
              <a:rPr lang="en-GB" smtClean="0"/>
              <a:t>5</a:t>
            </a:fld>
            <a:endParaRPr lang="en-GB"/>
          </a:p>
        </p:txBody>
      </p:sp>
    </p:spTree>
    <p:extLst>
      <p:ext uri="{BB962C8B-B14F-4D97-AF65-F5344CB8AC3E}">
        <p14:creationId xmlns:p14="http://schemas.microsoft.com/office/powerpoint/2010/main" val="1434756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6</a:t>
            </a:fld>
            <a:endParaRPr lang="en-GB"/>
          </a:p>
        </p:txBody>
      </p:sp>
    </p:spTree>
    <p:extLst>
      <p:ext uri="{BB962C8B-B14F-4D97-AF65-F5344CB8AC3E}">
        <p14:creationId xmlns:p14="http://schemas.microsoft.com/office/powerpoint/2010/main" val="14347565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6" name="Rectangle 15"/>
          <p:cNvSpPr/>
          <p:nvPr/>
        </p:nvSpPr>
        <p:spPr>
          <a:xfrm>
            <a:off x="4644008" y="0"/>
            <a:ext cx="4499992"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8" name="Group 17"/>
          <p:cNvGrpSpPr/>
          <p:nvPr/>
        </p:nvGrpSpPr>
        <p:grpSpPr>
          <a:xfrm>
            <a:off x="5266578" y="1886850"/>
            <a:ext cx="3877200" cy="96175"/>
            <a:chOff x="5266578" y="1886850"/>
            <a:chExt cx="3877200" cy="96175"/>
          </a:xfrm>
        </p:grpSpPr>
        <p:cxnSp>
          <p:nvCxnSpPr>
            <p:cNvPr id="19" name="Straight Connector 18"/>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6" name="Rectangle 15"/>
          <p:cNvSpPr/>
          <p:nvPr/>
        </p:nvSpPr>
        <p:spPr>
          <a:xfrm>
            <a:off x="4644008" y="0"/>
            <a:ext cx="4499992"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7" name="Group 16"/>
          <p:cNvGrpSpPr/>
          <p:nvPr/>
        </p:nvGrpSpPr>
        <p:grpSpPr>
          <a:xfrm>
            <a:off x="5266578" y="1886850"/>
            <a:ext cx="3877200" cy="96175"/>
            <a:chOff x="5266578" y="1886850"/>
            <a:chExt cx="3877200" cy="96175"/>
          </a:xfrm>
        </p:grpSpPr>
        <p:cxnSp>
          <p:nvCxnSpPr>
            <p:cNvPr id="18" name="Straight Connector 17"/>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p>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B40053"/>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B40053"/>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3" name="Rectangle 12"/>
          <p:cNvSpPr/>
          <p:nvPr/>
        </p:nvSpPr>
        <p:spPr>
          <a:xfrm>
            <a:off x="-9657"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0" name="Group 9"/>
          <p:cNvGrpSpPr/>
          <p:nvPr/>
        </p:nvGrpSpPr>
        <p:grpSpPr>
          <a:xfrm>
            <a:off x="357989" y="1877324"/>
            <a:ext cx="2905200" cy="96175"/>
            <a:chOff x="357989" y="1877324"/>
            <a:chExt cx="2905200" cy="96175"/>
          </a:xfrm>
        </p:grpSpPr>
        <p:cxnSp>
          <p:nvCxnSpPr>
            <p:cNvPr id="16" name="Straight Connector 15"/>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lvl1pPr>
              <a:defRPr>
                <a:solidFill>
                  <a:schemeClr val="bg1"/>
                </a:solidFill>
              </a:defRPr>
            </a:lvl1pPr>
          </a:lstStyle>
          <a:p>
            <a:endParaRPr lang="en-GB"/>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B40053"/>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6" name="Straight Connector 15"/>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sp>
        <p:nvSpPr>
          <p:cNvPr id="10" name="Rectangle 9"/>
          <p:cNvSpPr/>
          <p:nvPr/>
        </p:nvSpPr>
        <p:spPr>
          <a:xfrm>
            <a:off x="0" y="0"/>
            <a:ext cx="3258438" cy="5976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p>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p>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10" name="Rectangle 9"/>
          <p:cNvSpPr/>
          <p:nvPr/>
        </p:nvSpPr>
        <p:spPr>
          <a:xfrm>
            <a:off x="4661426" y="3744000"/>
            <a:ext cx="4464000" cy="2223406"/>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3744000"/>
          </a:xfrm>
        </p:spPr>
        <p:txBody>
          <a:bodyPr/>
          <a:lstStyle/>
          <a:p>
            <a:endParaRPr lang="en-GB"/>
          </a:p>
        </p:txBody>
      </p:sp>
      <p:sp>
        <p:nvSpPr>
          <p:cNvPr id="11" name="Text Placeholder 10"/>
          <p:cNvSpPr>
            <a:spLocks noGrp="1"/>
          </p:cNvSpPr>
          <p:nvPr>
            <p:ph type="body" sz="quarter" idx="14" hasCustomPrompt="1"/>
          </p:nvPr>
        </p:nvSpPr>
        <p:spPr>
          <a:xfrm>
            <a:off x="4923993" y="3937703"/>
            <a:ext cx="3938865"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1">
                    <a:lumMod val="50000"/>
                  </a:schemeClr>
                </a:solidFill>
              </a:defRPr>
            </a:lvl1pPr>
            <a:lvl2pPr>
              <a:defRPr>
                <a:solidFill>
                  <a:schemeClr val="bg1">
                    <a:lumMod val="50000"/>
                  </a:schemeClr>
                </a:solidFill>
              </a:defRPr>
            </a:lvl2pPr>
            <a:lvl3pPr marL="216000" indent="-216000">
              <a:defRPr>
                <a:solidFill>
                  <a:srgbClr val="746E64"/>
                </a:solidFill>
              </a:defRPr>
            </a:lvl3pPr>
            <a:lvl4pPr marL="396000" indent="-216000">
              <a:buFont typeface="Symbol" pitchFamily="18" charset="2"/>
              <a:buChar char=""/>
              <a:defRPr/>
            </a:lvl4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7544" y="404664"/>
            <a:ext cx="3744416" cy="5400600"/>
          </a:xfrm>
        </p:spPr>
        <p:txBody>
          <a:bodyPr/>
          <a:lstStyle>
            <a:lvl1pPr>
              <a:defRPr>
                <a:solidFill>
                  <a:schemeClr val="bg1"/>
                </a:solidFill>
              </a:defRPr>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376FB4"/>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376FB4"/>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0" name="Group 9"/>
          <p:cNvGrpSpPr/>
          <p:nvPr/>
        </p:nvGrpSpPr>
        <p:grpSpPr>
          <a:xfrm>
            <a:off x="357989" y="1877324"/>
            <a:ext cx="2905200" cy="96175"/>
            <a:chOff x="357989" y="1877324"/>
            <a:chExt cx="2905200" cy="96175"/>
          </a:xfrm>
        </p:grpSpPr>
        <p:cxnSp>
          <p:nvCxnSpPr>
            <p:cNvPr id="12" name="Straight Connector 11"/>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lvl1pPr>
              <a:defRPr>
                <a:solidFill>
                  <a:schemeClr val="bg1"/>
                </a:solidFill>
              </a:defRPr>
            </a:lvl1pPr>
          </a:lstStyle>
          <a:p>
            <a:endParaRPr lang="en-GB" dirty="0" smtClean="0"/>
          </a:p>
          <a:p>
            <a:endParaRPr lang="en-GB" dirty="0" smtClean="0"/>
          </a:p>
          <a:p>
            <a:endParaRPr lang="en-GB" dirty="0" smtClean="0"/>
          </a:p>
          <a:p>
            <a:endParaRPr lang="en-GB" dirty="0" smtClean="0"/>
          </a:p>
          <a:p>
            <a:endParaRPr lang="en-GB"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376FB4"/>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2" name="Group 11"/>
          <p:cNvGrpSpPr/>
          <p:nvPr/>
        </p:nvGrpSpPr>
        <p:grpSpPr>
          <a:xfrm>
            <a:off x="358294" y="1877324"/>
            <a:ext cx="8784000" cy="96175"/>
            <a:chOff x="358294" y="1877324"/>
            <a:chExt cx="8784000" cy="96175"/>
          </a:xfrm>
        </p:grpSpPr>
        <p:cxnSp>
          <p:nvCxnSpPr>
            <p:cNvPr id="13" name="Straight Connector 12"/>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sp>
        <p:nvSpPr>
          <p:cNvPr id="10" name="Rectangle 9"/>
          <p:cNvSpPr/>
          <p:nvPr/>
        </p:nvSpPr>
        <p:spPr>
          <a:xfrm>
            <a:off x="0" y="0"/>
            <a:ext cx="3258438" cy="5976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p>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p>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3744000"/>
          </a:xfrm>
        </p:spPr>
        <p:txBody>
          <a:bodyPr/>
          <a:lstStyle/>
          <a:p>
            <a:endParaRPr lang="en-GB"/>
          </a:p>
        </p:txBody>
      </p:sp>
      <p:sp>
        <p:nvSpPr>
          <p:cNvPr id="10" name="Rectangle 9"/>
          <p:cNvSpPr/>
          <p:nvPr/>
        </p:nvSpPr>
        <p:spPr>
          <a:xfrm>
            <a:off x="4661426" y="3744000"/>
            <a:ext cx="4464000" cy="221465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1" name="Text Placeholder 10"/>
          <p:cNvSpPr>
            <a:spLocks noGrp="1"/>
          </p:cNvSpPr>
          <p:nvPr>
            <p:ph type="body" sz="quarter" idx="14" hasCustomPrompt="1"/>
          </p:nvPr>
        </p:nvSpPr>
        <p:spPr>
          <a:xfrm>
            <a:off x="4976602" y="3933325"/>
            <a:ext cx="3859901"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2">
                    <a:lumMod val="50000"/>
                  </a:schemeClr>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lvl4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2"/>
              </a:solidFill>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7544" y="404664"/>
            <a:ext cx="3744416" cy="5400600"/>
          </a:xfrm>
        </p:spPr>
        <p:txBody>
          <a:bodyPr/>
          <a:lstStyle>
            <a:lvl1pPr>
              <a:defRPr>
                <a:solidFill>
                  <a:schemeClr val="bg1"/>
                </a:solidFill>
              </a:defRPr>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xStyles>
    <p:titleStyle>
      <a:lvl1pPr algn="l" defTabSz="914400" rtl="0" eaLnBrk="1" latinLnBrk="0" hangingPunct="1">
        <a:lnSpc>
          <a:spcPts val="3000"/>
        </a:lnSpc>
        <a:spcBef>
          <a:spcPct val="0"/>
        </a:spcBef>
        <a:buNone/>
        <a:defRPr sz="3000" b="1" kern="1200">
          <a:solidFill>
            <a:schemeClr val="tx1"/>
          </a:solidFill>
          <a:latin typeface="FS Maja" panose="02000503050000020004" pitchFamily="2"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FS Maja" panose="02000503050000020004" pitchFamily="2"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FS Maja" panose="02000503050000020004" pitchFamily="2"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FS Maja" panose="02000503050000020004" pitchFamily="2"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FS Maja" panose="02000503050000020004" pitchFamily="2"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FS Maja" panose="0200050305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txStyles>
    <p:titleStyle>
      <a:lvl1pPr algn="l" defTabSz="914400" rtl="0" eaLnBrk="1" latinLnBrk="0" hangingPunct="1">
        <a:lnSpc>
          <a:spcPts val="3000"/>
        </a:lnSpc>
        <a:spcBef>
          <a:spcPct val="0"/>
        </a:spcBef>
        <a:buNone/>
        <a:defRPr sz="3000" b="1" kern="1200">
          <a:solidFill>
            <a:schemeClr val="tx1"/>
          </a:solidFill>
          <a:latin typeface="FS Maja" panose="02000503050000020004" pitchFamily="2"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FS Maja" panose="02000503050000020004" pitchFamily="2"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FS Maja" panose="02000503050000020004" pitchFamily="2"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FS Maja" panose="02000503050000020004" pitchFamily="2"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FS Maja" panose="02000503050000020004" pitchFamily="2"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FS Maja" panose="0200050305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gif"/><Relationship Id="rId2" Type="http://schemas.openxmlformats.org/officeDocument/2006/relationships/image" Target="../media/image5.jpg"/><Relationship Id="rId1" Type="http://schemas.openxmlformats.org/officeDocument/2006/relationships/slideLayout" Target="../slideLayouts/slideLayout10.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 Id="rId9"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5210557" y="4005064"/>
            <a:ext cx="3330000" cy="252000"/>
          </a:xfrm>
        </p:spPr>
        <p:txBody>
          <a:bodyPr/>
          <a:lstStyle/>
          <a:p>
            <a:r>
              <a:rPr lang="en-GB" dirty="0"/>
              <a:t>Dr </a:t>
            </a:r>
            <a:r>
              <a:rPr lang="en-GB" dirty="0" smtClean="0"/>
              <a:t>Melanie Lovatt</a:t>
            </a:r>
            <a:endParaRPr lang="en-GB" dirty="0"/>
          </a:p>
          <a:p>
            <a:endParaRPr lang="en-GB" dirty="0"/>
          </a:p>
        </p:txBody>
      </p:sp>
      <p:pic>
        <p:nvPicPr>
          <p:cNvPr id="7" name="Picture Placeholder 6"/>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l="2133" r="2133"/>
          <a:stretch/>
        </p:blipFill>
        <p:spPr/>
      </p:pic>
      <p:sp>
        <p:nvSpPr>
          <p:cNvPr id="8" name="Title 1"/>
          <p:cNvSpPr txBox="1">
            <a:spLocks/>
          </p:cNvSpPr>
          <p:nvPr/>
        </p:nvSpPr>
        <p:spPr>
          <a:xfrm>
            <a:off x="5364088" y="2132856"/>
            <a:ext cx="3346617" cy="2520280"/>
          </a:xfrm>
          <a:prstGeom prst="rect">
            <a:avLst/>
          </a:prstGeom>
        </p:spPr>
        <p:txBody>
          <a:bodyPr vert="horz" lIns="0" tIns="0" rIns="0" bIns="0" rtlCol="0" anchor="t" anchorCtr="0">
            <a:noAutofit/>
          </a:bodyPr>
          <a:lstStyle>
            <a:lvl1pPr algn="l" defTabSz="914400" rtl="0" eaLnBrk="1" latinLnBrk="0" hangingPunct="1">
              <a:lnSpc>
                <a:spcPts val="3400"/>
              </a:lnSpc>
              <a:spcBef>
                <a:spcPct val="0"/>
              </a:spcBef>
              <a:buNone/>
              <a:defRPr sz="3400" b="1" kern="1200">
                <a:solidFill>
                  <a:schemeClr val="bg1"/>
                </a:solidFill>
                <a:latin typeface="FS Maja" panose="02000503050000020004" pitchFamily="2" charset="0"/>
                <a:ea typeface="+mj-ea"/>
                <a:cs typeface="+mj-cs"/>
              </a:defRPr>
            </a:lvl1pPr>
          </a:lstStyle>
          <a:p>
            <a:r>
              <a:rPr lang="en-GB" dirty="0"/>
              <a:t>Findings from </a:t>
            </a:r>
            <a:r>
              <a:rPr lang="en-GB" dirty="0" smtClean="0"/>
              <a:t>the </a:t>
            </a:r>
            <a:r>
              <a:rPr lang="en-GB" dirty="0" smtClean="0"/>
              <a:t>service providers’ perspectives</a:t>
            </a:r>
            <a:br>
              <a:rPr lang="en-GB" dirty="0" smtClean="0"/>
            </a:br>
            <a:endParaRPr lang="en-GB" dirty="0"/>
          </a:p>
        </p:txBody>
      </p:sp>
      <p:sp>
        <p:nvSpPr>
          <p:cNvPr id="10"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2"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9" name="Picture 4" descr="Image result for university of dundee"/>
          <p:cNvPicPr>
            <a:picLocks noChangeAspect="1" noChangeArrowheads="1"/>
          </p:cNvPicPr>
          <p:nvPr/>
        </p:nvPicPr>
        <p:blipFill>
          <a:blip r:embed="rId3">
            <a:extLst>
              <a:ext uri="{28A0092B-C50C-407E-A947-70E740481C1C}">
                <a14:useLocalDpi xmlns:a14="http://schemas.microsoft.com/office/drawing/2010/main" val="0"/>
              </a:ext>
            </a:extLst>
          </a:blip>
          <a:srcRect t="24648" b="22536"/>
          <a:stretch>
            <a:fillRect/>
          </a:stretch>
        </p:blipFill>
        <p:spPr bwMode="auto">
          <a:xfrm>
            <a:off x="423724" y="159161"/>
            <a:ext cx="1985362" cy="92575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Image result for heriot wat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561325"/>
            <a:ext cx="1601210" cy="82163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SFHA-logo-CMYK-2016"/>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29155" y="521513"/>
            <a:ext cx="1368152" cy="901441"/>
          </a:xfrm>
          <a:prstGeom prst="rect">
            <a:avLst/>
          </a:prstGeom>
          <a:noFill/>
          <a:ln>
            <a:noFill/>
          </a:ln>
        </p:spPr>
      </p:pic>
      <p:pic>
        <p:nvPicPr>
          <p:cNvPr id="22" name="Picture 21" descr="Image result for housing LIN 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50031" y="1152306"/>
            <a:ext cx="2520281" cy="541296"/>
          </a:xfrm>
          <a:prstGeom prst="rect">
            <a:avLst/>
          </a:prstGeom>
          <a:noFill/>
          <a:ln>
            <a:noFill/>
          </a:ln>
        </p:spPr>
      </p:pic>
      <p:pic>
        <p:nvPicPr>
          <p:cNvPr id="23" name="Picture 22" descr="Image result for age scotland log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7544" y="972234"/>
            <a:ext cx="1941542" cy="901441"/>
          </a:xfrm>
          <a:prstGeom prst="rect">
            <a:avLst/>
          </a:prstGeom>
          <a:noFill/>
          <a:ln>
            <a:noFill/>
          </a:ln>
        </p:spPr>
      </p:pic>
      <p:pic>
        <p:nvPicPr>
          <p:cNvPr id="13" name="Picture 12" descr="suiilogo_mono"/>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809334" y="5362274"/>
            <a:ext cx="3000837" cy="648072"/>
          </a:xfrm>
          <a:prstGeom prst="rect">
            <a:avLst/>
          </a:prstGeom>
          <a:noFill/>
          <a:ln>
            <a:noFill/>
          </a:ln>
        </p:spPr>
      </p:pic>
      <p:sp>
        <p:nvSpPr>
          <p:cNvPr id="2" name="AutoShape 2" descr="Image result for social policy association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4" name="Picture 4" descr="https://www.dur.ac.uk/images/sass/SPA_Conference/SPA_Logo.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039353" y="5207316"/>
            <a:ext cx="1002409" cy="95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182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67544" y="980728"/>
            <a:ext cx="8244000" cy="864000"/>
          </a:xfrm>
        </p:spPr>
        <p:txBody>
          <a:bodyPr/>
          <a:lstStyle/>
          <a:p>
            <a:r>
              <a:rPr lang="en-GB" dirty="0" smtClean="0"/>
              <a:t>The Game </a:t>
            </a:r>
            <a:endParaRPr lang="en-GB" dirty="0"/>
          </a:p>
        </p:txBody>
      </p:sp>
      <p:sp>
        <p:nvSpPr>
          <p:cNvPr id="3" name="Subtitle 2"/>
          <p:cNvSpPr>
            <a:spLocks noGrp="1"/>
          </p:cNvSpPr>
          <p:nvPr>
            <p:ph type="subTitle" idx="1"/>
          </p:nvPr>
        </p:nvSpPr>
        <p:spPr>
          <a:xfrm>
            <a:off x="450125" y="2881398"/>
            <a:ext cx="8244000" cy="1339689"/>
          </a:xfrm>
        </p:spPr>
        <p:txBody>
          <a:bodyPr/>
          <a:lstStyle/>
          <a:p>
            <a:r>
              <a:rPr lang="en-GB" sz="2000" dirty="0"/>
              <a:t>Event participants shared their knowledge, analysed policy challenges and priorities, sought to understand how policy is experienced by older people, and discussed what we can do to prepare for 2030. They also played a Serious Game to help examine the issues we face and decide what to do about </a:t>
            </a:r>
            <a:r>
              <a:rPr lang="en-GB" sz="2000" dirty="0" smtClean="0"/>
              <a:t>them.</a:t>
            </a:r>
          </a:p>
          <a:p>
            <a:endParaRPr lang="en-GB" sz="2000" dirty="0"/>
          </a:p>
        </p:txBody>
      </p:sp>
    </p:spTree>
    <p:extLst>
      <p:ext uri="{BB962C8B-B14F-4D97-AF65-F5344CB8AC3E}">
        <p14:creationId xmlns:p14="http://schemas.microsoft.com/office/powerpoint/2010/main" val="3168930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The Serious Game Framework</a:t>
            </a:r>
            <a:endParaRPr lang="en-GB" dirty="0"/>
          </a:p>
        </p:txBody>
      </p:sp>
      <p:sp>
        <p:nvSpPr>
          <p:cNvPr id="10" name="Content Placeholder 9"/>
          <p:cNvSpPr>
            <a:spLocks noGrp="1"/>
          </p:cNvSpPr>
          <p:nvPr>
            <p:ph idx="1"/>
          </p:nvPr>
        </p:nvSpPr>
        <p:spPr>
          <a:xfrm>
            <a:off x="432000" y="1988840"/>
            <a:ext cx="2592000" cy="3870566"/>
          </a:xfrm>
        </p:spPr>
        <p:txBody>
          <a:bodyPr/>
          <a:lstStyle/>
          <a:p>
            <a:r>
              <a:rPr lang="en-GB" sz="2400" dirty="0" smtClean="0">
                <a:solidFill>
                  <a:srgbClr val="FFFF00"/>
                </a:solidFill>
              </a:rPr>
              <a:t>Findings drawn from different games on different days</a:t>
            </a:r>
            <a:endParaRPr lang="en-GB" sz="2400" dirty="0">
              <a:solidFill>
                <a:srgbClr val="FFFF00"/>
              </a:solidFill>
            </a:endParaRPr>
          </a:p>
          <a:p>
            <a:endParaRPr lang="en-GB" sz="2400" dirty="0">
              <a:solidFill>
                <a:srgbClr val="FFFF00"/>
              </a:solidFill>
            </a:endParaRPr>
          </a:p>
          <a:p>
            <a:r>
              <a:rPr lang="en-GB" sz="2400" dirty="0" smtClean="0">
                <a:solidFill>
                  <a:srgbClr val="FFFF00"/>
                </a:solidFill>
              </a:rPr>
              <a:t>The challenges of being a note-taker: to intervene or not to intervene!</a:t>
            </a:r>
            <a:endParaRPr lang="en-GB" sz="2400" dirty="0" smtClean="0">
              <a:solidFill>
                <a:srgbClr val="FFFF00"/>
              </a:solidFill>
            </a:endParaRPr>
          </a:p>
          <a:p>
            <a:endParaRPr lang="en-GB" dirty="0">
              <a:solidFill>
                <a:srgbClr val="FFFF00"/>
              </a:solidFill>
            </a:endParaRPr>
          </a:p>
          <a:p>
            <a:endParaRPr lang="en-GB" dirty="0">
              <a:solidFill>
                <a:srgbClr val="FFFF00"/>
              </a:solidFill>
            </a:endParaRPr>
          </a:p>
        </p:txBody>
      </p:sp>
      <p:sp>
        <p:nvSpPr>
          <p:cNvPr id="11" name="Picture Placeholder 10"/>
          <p:cNvSpPr>
            <a:spLocks noGrp="1"/>
          </p:cNvSpPr>
          <p:nvPr>
            <p:ph type="pic" sz="quarter" idx="13"/>
          </p:nvPr>
        </p:nvSpPr>
        <p:spPr/>
      </p:sp>
      <p:graphicFrame>
        <p:nvGraphicFramePr>
          <p:cNvPr id="6" name="Diagram 5"/>
          <p:cNvGraphicFramePr/>
          <p:nvPr>
            <p:extLst>
              <p:ext uri="{D42A27DB-BD31-4B8C-83A1-F6EECF244321}">
                <p14:modId xmlns:p14="http://schemas.microsoft.com/office/powerpoint/2010/main" val="911530732"/>
              </p:ext>
            </p:extLst>
          </p:nvPr>
        </p:nvGraphicFramePr>
        <p:xfrm>
          <a:off x="2555776" y="404664"/>
          <a:ext cx="705678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4609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67544" y="980728"/>
            <a:ext cx="8244000" cy="864000"/>
          </a:xfrm>
        </p:spPr>
        <p:txBody>
          <a:bodyPr/>
          <a:lstStyle/>
          <a:p>
            <a:r>
              <a:rPr lang="en-GB" dirty="0" smtClean="0"/>
              <a:t>Main impression: it’s good to talk!</a:t>
            </a:r>
            <a:endParaRPr lang="en-GB" dirty="0"/>
          </a:p>
        </p:txBody>
      </p:sp>
      <p:pic>
        <p:nvPicPr>
          <p:cNvPr id="1026" name="Picture 2" descr="C:\Users\UOS\Documents\Stirling\Team Time (6) Table Discussion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2582698"/>
            <a:ext cx="3672408" cy="24404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OS\Documents\Stirling\Team Time (1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5637" y="2582324"/>
            <a:ext cx="3672408" cy="2441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397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Linked recommendations – Service </a:t>
            </a:r>
            <a:r>
              <a:rPr lang="en-GB" dirty="0" smtClean="0"/>
              <a:t>providers</a:t>
            </a:r>
            <a:r>
              <a:rPr lang="en-GB" dirty="0" smtClean="0"/>
              <a:t/>
            </a:r>
            <a:br>
              <a:rPr lang="en-GB" dirty="0" smtClean="0"/>
            </a:br>
            <a:r>
              <a:rPr lang="en-GB" dirty="0"/>
              <a:t>BE INNOVATIVE &amp; AMBITIOUS</a:t>
            </a:r>
            <a:br>
              <a:rPr lang="en-GB" dirty="0"/>
            </a:br>
            <a:r>
              <a:rPr lang="en-GB" dirty="0"/>
              <a:t/>
            </a:r>
            <a:br>
              <a:rPr lang="en-GB" dirty="0"/>
            </a:br>
            <a:endParaRPr lang="en-GB" dirty="0"/>
          </a:p>
        </p:txBody>
      </p:sp>
      <p:sp>
        <p:nvSpPr>
          <p:cNvPr id="6" name="Content Placeholder 5"/>
          <p:cNvSpPr>
            <a:spLocks noGrp="1"/>
          </p:cNvSpPr>
          <p:nvPr>
            <p:ph idx="1"/>
          </p:nvPr>
        </p:nvSpPr>
        <p:spPr>
          <a:xfrm>
            <a:off x="395536" y="1628800"/>
            <a:ext cx="4824536" cy="4770654"/>
          </a:xfrm>
        </p:spPr>
        <p:txBody>
          <a:bodyPr/>
          <a:lstStyle/>
          <a:p>
            <a:pPr marL="285750" indent="-285750">
              <a:buFont typeface="Arial" pitchFamily="34" charset="0"/>
              <a:buChar char="•"/>
            </a:pPr>
            <a:r>
              <a:rPr lang="en-GB" sz="2000" dirty="0"/>
              <a:t> Create a vision – a narrative – and communicate it to all professionals and citizens. </a:t>
            </a:r>
          </a:p>
          <a:p>
            <a:pPr marL="285750" lvl="0" indent="-285750">
              <a:buFont typeface="Arial" panose="020B0604020202020204" pitchFamily="34" charset="0"/>
              <a:buChar char="•"/>
            </a:pPr>
            <a:r>
              <a:rPr lang="en-GB" sz="2000" dirty="0" smtClean="0"/>
              <a:t>Work </a:t>
            </a:r>
            <a:r>
              <a:rPr lang="en-GB" sz="2000" dirty="0"/>
              <a:t>with developers to find innovative practice. </a:t>
            </a:r>
            <a:endParaRPr lang="en-GB" sz="2000" dirty="0" smtClean="0"/>
          </a:p>
          <a:p>
            <a:pPr marL="285750" indent="-285750">
              <a:buFont typeface="Arial" pitchFamily="34" charset="0"/>
              <a:buChar char="•"/>
            </a:pPr>
            <a:r>
              <a:rPr lang="en-GB" sz="2000" dirty="0" smtClean="0"/>
              <a:t>Invest </a:t>
            </a:r>
            <a:r>
              <a:rPr lang="en-GB" sz="2000" dirty="0"/>
              <a:t>more in supporting delivery of the ambitions of older people – </a:t>
            </a:r>
            <a:r>
              <a:rPr lang="en-GB" sz="2000" dirty="0" smtClean="0"/>
              <a:t>improvement in </a:t>
            </a:r>
            <a:r>
              <a:rPr lang="en-GB" sz="2000" dirty="0"/>
              <a:t>support and service redesign, as well as bricks and mortar. </a:t>
            </a:r>
            <a:endParaRPr lang="en-GB" sz="2000" dirty="0" smtClean="0"/>
          </a:p>
          <a:p>
            <a:pPr marL="285750" indent="-285750">
              <a:buFont typeface="Arial" pitchFamily="34" charset="0"/>
              <a:buChar char="•"/>
            </a:pPr>
            <a:r>
              <a:rPr lang="en-GB" sz="2000" dirty="0"/>
              <a:t>Work with care and repair – need to adapt existing properties to enable people to remain in their own homes.</a:t>
            </a:r>
          </a:p>
          <a:p>
            <a:pPr marL="285750" indent="-285750">
              <a:buFont typeface="Arial" pitchFamily="34" charset="0"/>
              <a:buChar char="•"/>
            </a:pPr>
            <a:endParaRPr lang="en-GB" sz="2000" dirty="0"/>
          </a:p>
          <a:p>
            <a:pPr>
              <a:lnSpc>
                <a:spcPct val="150000"/>
              </a:lnSpc>
              <a:spcAft>
                <a:spcPts val="0"/>
              </a:spcAft>
            </a:pPr>
            <a:endParaRPr lang="en-GB" dirty="0"/>
          </a:p>
        </p:txBody>
      </p:sp>
      <p:sp>
        <p:nvSpPr>
          <p:cNvPr id="2" name="Oval Callout 1"/>
          <p:cNvSpPr/>
          <p:nvPr/>
        </p:nvSpPr>
        <p:spPr>
          <a:xfrm>
            <a:off x="5549806" y="1916832"/>
            <a:ext cx="3414681" cy="2592288"/>
          </a:xfrm>
          <a:prstGeom prst="wedgeEllipseCallou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2400" dirty="0" smtClean="0"/>
              <a:t>“It </a:t>
            </a:r>
            <a:r>
              <a:rPr lang="en-GB" sz="2400" dirty="0"/>
              <a:t>is better to work in collaboration and partnership WITH ALL </a:t>
            </a:r>
            <a:r>
              <a:rPr lang="en-GB" sz="2400" dirty="0" smtClean="0"/>
              <a:t>GROUPS”</a:t>
            </a:r>
            <a:endParaRPr lang="en-GB" sz="2400" dirty="0"/>
          </a:p>
        </p:txBody>
      </p:sp>
    </p:spTree>
    <p:extLst>
      <p:ext uri="{BB962C8B-B14F-4D97-AF65-F5344CB8AC3E}">
        <p14:creationId xmlns:p14="http://schemas.microsoft.com/office/powerpoint/2010/main" val="2298861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Linked recommendations – Service </a:t>
            </a:r>
            <a:r>
              <a:rPr lang="en-GB" dirty="0" smtClean="0"/>
              <a:t>providers</a:t>
            </a:r>
            <a:r>
              <a:rPr lang="en-GB" dirty="0" smtClean="0"/>
              <a:t/>
            </a:r>
            <a:br>
              <a:rPr lang="en-GB" dirty="0" smtClean="0"/>
            </a:br>
            <a:r>
              <a:rPr lang="en-GB" dirty="0"/>
              <a:t>BE INNOVATIVE &amp; AMBITIOUS</a:t>
            </a:r>
            <a:br>
              <a:rPr lang="en-GB" dirty="0"/>
            </a:br>
            <a:r>
              <a:rPr lang="en-GB" dirty="0"/>
              <a:t/>
            </a:r>
            <a:br>
              <a:rPr lang="en-GB" dirty="0"/>
            </a:br>
            <a:endParaRPr lang="en-GB" dirty="0"/>
          </a:p>
        </p:txBody>
      </p:sp>
      <p:sp>
        <p:nvSpPr>
          <p:cNvPr id="6" name="Content Placeholder 5"/>
          <p:cNvSpPr>
            <a:spLocks noGrp="1"/>
          </p:cNvSpPr>
          <p:nvPr>
            <p:ph idx="1"/>
          </p:nvPr>
        </p:nvSpPr>
        <p:spPr>
          <a:xfrm>
            <a:off x="395536" y="1556792"/>
            <a:ext cx="4140000" cy="4626638"/>
          </a:xfrm>
        </p:spPr>
        <p:txBody>
          <a:bodyPr/>
          <a:lstStyle/>
          <a:p>
            <a:pPr marL="285750" lvl="0" indent="-285750">
              <a:buFont typeface="Arial" pitchFamily="34" charset="0"/>
              <a:buChar char="•"/>
            </a:pPr>
            <a:r>
              <a:rPr lang="en-GB" sz="2000" dirty="0"/>
              <a:t>Innovation has to be creative and needs space to step back from the everyday and status quo.</a:t>
            </a:r>
          </a:p>
          <a:p>
            <a:pPr marL="285750" indent="-285750">
              <a:buFont typeface="Arial" pitchFamily="34" charset="0"/>
              <a:buChar char="•"/>
            </a:pPr>
            <a:r>
              <a:rPr lang="en-GB" sz="2000" dirty="0" smtClean="0"/>
              <a:t>Think </a:t>
            </a:r>
            <a:r>
              <a:rPr lang="en-GB" sz="2000" dirty="0"/>
              <a:t>outside the box and don’t just focus on the budgets.</a:t>
            </a:r>
          </a:p>
          <a:p>
            <a:pPr marL="285750" lvl="0" indent="-285750">
              <a:buFont typeface="Arial" panose="020B0604020202020204" pitchFamily="34" charset="0"/>
              <a:buChar char="•"/>
            </a:pPr>
            <a:r>
              <a:rPr lang="en-GB" sz="2000" dirty="0" smtClean="0"/>
              <a:t>Emphasise </a:t>
            </a:r>
            <a:r>
              <a:rPr lang="en-GB" sz="2000" dirty="0"/>
              <a:t>macro changes over micro/individual</a:t>
            </a:r>
            <a:r>
              <a:rPr lang="en-GB" sz="2000" dirty="0" smtClean="0"/>
              <a:t>.</a:t>
            </a:r>
          </a:p>
          <a:p>
            <a:pPr marL="285750" indent="-285750">
              <a:buFont typeface="Arial" pitchFamily="34" charset="0"/>
              <a:buChar char="•"/>
            </a:pPr>
            <a:r>
              <a:rPr lang="en-GB" sz="2000" dirty="0" smtClean="0"/>
              <a:t>Look </a:t>
            </a:r>
            <a:r>
              <a:rPr lang="en-GB" sz="2000" dirty="0"/>
              <a:t>for imaginative solutions including learning from existing successful models. </a:t>
            </a:r>
            <a:endParaRPr lang="en-GB" sz="2000" dirty="0"/>
          </a:p>
          <a:p>
            <a:pPr>
              <a:lnSpc>
                <a:spcPct val="150000"/>
              </a:lnSpc>
              <a:spcAft>
                <a:spcPts val="0"/>
              </a:spcAft>
            </a:pPr>
            <a:endParaRPr lang="en-GB" dirty="0"/>
          </a:p>
        </p:txBody>
      </p:sp>
      <p:sp>
        <p:nvSpPr>
          <p:cNvPr id="2" name="Oval Callout 1"/>
          <p:cNvSpPr/>
          <p:nvPr/>
        </p:nvSpPr>
        <p:spPr>
          <a:xfrm>
            <a:off x="5148064" y="1916832"/>
            <a:ext cx="3600400" cy="3024336"/>
          </a:xfrm>
          <a:prstGeom prst="wedgeEllipseCallou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“Making </a:t>
            </a:r>
            <a:r>
              <a:rPr lang="en-GB" sz="2400" dirty="0"/>
              <a:t>it flexible, resourceful and adaptable will improve </a:t>
            </a:r>
            <a:r>
              <a:rPr lang="en-GB" sz="2400" dirty="0" smtClean="0"/>
              <a:t>living standards”</a:t>
            </a:r>
            <a:endParaRPr lang="en-GB" sz="2400" dirty="0">
              <a:latin typeface="Calibri" pitchFamily="34" charset="0"/>
            </a:endParaRPr>
          </a:p>
        </p:txBody>
      </p:sp>
    </p:spTree>
    <p:extLst>
      <p:ext uri="{BB962C8B-B14F-4D97-AF65-F5344CB8AC3E}">
        <p14:creationId xmlns:p14="http://schemas.microsoft.com/office/powerpoint/2010/main" val="1896976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UoS Energy 1 Blue">
  <a:themeElements>
    <a:clrScheme name="energyorange">
      <a:dk1>
        <a:srgbClr val="D4752E"/>
      </a:dk1>
      <a:lt1>
        <a:srgbClr val="FFFFFF"/>
      </a:lt1>
      <a:dk2>
        <a:srgbClr val="D4752E"/>
      </a:dk2>
      <a:lt2>
        <a:srgbClr val="FFFFFF"/>
      </a:lt2>
      <a:accent1>
        <a:srgbClr val="D3752E"/>
      </a:accent1>
      <a:accent2>
        <a:srgbClr val="F4A365"/>
      </a:accent2>
      <a:accent3>
        <a:srgbClr val="F8BF91"/>
      </a:accent3>
      <a:accent4>
        <a:srgbClr val="FBDABD"/>
      </a:accent4>
      <a:accent5>
        <a:srgbClr val="DF4513"/>
      </a:accent5>
      <a:accent6>
        <a:srgbClr val="EA8350"/>
      </a:accent6>
      <a:hlink>
        <a:srgbClr val="61B3E3"/>
      </a:hlink>
      <a:folHlink>
        <a:srgbClr val="3F7BB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Energy 1" id="{C5ABD442-A72D-FD46-930F-E726137513EC}" vid="{2B4FC275-8A72-1847-BC25-A1C066351A94}"/>
    </a:ext>
  </a:extLst>
</a:theme>
</file>

<file path=ppt/theme/theme2.xml><?xml version="1.0" encoding="utf-8"?>
<a:theme xmlns:a="http://schemas.openxmlformats.org/drawingml/2006/main" name="UoS Energy 1 Red">
  <a:themeElements>
    <a:clrScheme name="energypurple">
      <a:dk1>
        <a:srgbClr val="572B82"/>
      </a:dk1>
      <a:lt1>
        <a:srgbClr val="FFFFFF"/>
      </a:lt1>
      <a:dk2>
        <a:srgbClr val="572B82"/>
      </a:dk2>
      <a:lt2>
        <a:srgbClr val="FFFFFF"/>
      </a:lt2>
      <a:accent1>
        <a:srgbClr val="572B82"/>
      </a:accent1>
      <a:accent2>
        <a:srgbClr val="8561A4"/>
      </a:accent2>
      <a:accent3>
        <a:srgbClr val="A48DBF"/>
      </a:accent3>
      <a:accent4>
        <a:srgbClr val="C7BADA"/>
      </a:accent4>
      <a:accent5>
        <a:srgbClr val="635286"/>
      </a:accent5>
      <a:accent6>
        <a:srgbClr val="8C7DA5"/>
      </a:accent6>
      <a:hlink>
        <a:srgbClr val="EE7723"/>
      </a:hlink>
      <a:folHlink>
        <a:srgbClr val="F4A36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Energy 1" id="{C5ABD442-A72D-FD46-930F-E726137513EC}" vid="{AD567B19-D96A-5641-9DAB-ED9542F1FC4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majaenergy2-square</Template>
  <TotalTime>888</TotalTime>
  <Words>197</Words>
  <Application>Microsoft Office PowerPoint</Application>
  <PresentationFormat>On-screen Show (4:3)</PresentationFormat>
  <Paragraphs>30</Paragraphs>
  <Slides>6</Slides>
  <Notes>5</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UoS Energy 1 Blue</vt:lpstr>
      <vt:lpstr>UoS Energy 1 Red</vt:lpstr>
      <vt:lpstr>PowerPoint Presentation</vt:lpstr>
      <vt:lpstr>The Game </vt:lpstr>
      <vt:lpstr>The Serious Game Framework</vt:lpstr>
      <vt:lpstr>Main impression: it’s good to talk!</vt:lpstr>
      <vt:lpstr>Linked recommendations – Service providers BE INNOVATIVE &amp; AMBITIOUS  </vt:lpstr>
      <vt:lpstr>Linked recommendations – Service providers BE INNOVATIVE &amp; AMBITIOUS  </vt:lpstr>
    </vt:vector>
  </TitlesOfParts>
  <Company>University of Stirling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Vikki McCall</dc:creator>
  <cp:lastModifiedBy>ML</cp:lastModifiedBy>
  <cp:revision>45</cp:revision>
  <cp:lastPrinted>2018-04-26T13:32:48Z</cp:lastPrinted>
  <dcterms:created xsi:type="dcterms:W3CDTF">2018-04-25T16:02:39Z</dcterms:created>
  <dcterms:modified xsi:type="dcterms:W3CDTF">2018-07-01T17:58:01Z</dcterms:modified>
</cp:coreProperties>
</file>