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Lst>
  <p:notesMasterIdLst>
    <p:notesMasterId r:id="rId9"/>
  </p:notesMasterIdLst>
  <p:sldIdLst>
    <p:sldId id="256" r:id="rId3"/>
    <p:sldId id="257" r:id="rId4"/>
    <p:sldId id="262" r:id="rId5"/>
    <p:sldId id="263" r:id="rId6"/>
    <p:sldId id="267" r:id="rId7"/>
    <p:sldId id="268"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87" autoAdjust="0"/>
  </p:normalViewPr>
  <p:slideViewPr>
    <p:cSldViewPr>
      <p:cViewPr varScale="1">
        <p:scale>
          <a:sx n="92" d="100"/>
          <a:sy n="92"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F52E5-C4C7-42FB-A7B3-AED2140E5F4E}"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AD353EEE-EA00-4E12-ADA0-7B421F51A432}">
      <dgm:prSet phldrT="[Text]"/>
      <dgm:spPr/>
      <dgm:t>
        <a:bodyPr/>
        <a:lstStyle/>
        <a:p>
          <a:r>
            <a:rPr lang="en-GB" dirty="0" smtClean="0"/>
            <a:t>Policy Makers</a:t>
          </a:r>
          <a:endParaRPr lang="en-GB" dirty="0"/>
        </a:p>
      </dgm:t>
    </dgm:pt>
    <dgm:pt modelId="{04D040E1-8C79-4633-B584-839DC794157F}" type="parTrans" cxnId="{5A03F4B2-0500-43D5-9221-EDF04BB45467}">
      <dgm:prSet/>
      <dgm:spPr/>
      <dgm:t>
        <a:bodyPr/>
        <a:lstStyle/>
        <a:p>
          <a:endParaRPr lang="en-GB"/>
        </a:p>
      </dgm:t>
    </dgm:pt>
    <dgm:pt modelId="{C09EEBBD-15A0-4E04-A65E-36159591C660}" type="sibTrans" cxnId="{5A03F4B2-0500-43D5-9221-EDF04BB45467}">
      <dgm:prSet/>
      <dgm:spPr/>
      <dgm:t>
        <a:bodyPr/>
        <a:lstStyle/>
        <a:p>
          <a:endParaRPr lang="en-GB"/>
        </a:p>
      </dgm:t>
    </dgm:pt>
    <dgm:pt modelId="{21625D56-880A-4059-B67A-5CF93F256DF1}">
      <dgm:prSet phldrT="[Text]"/>
      <dgm:spPr/>
      <dgm:t>
        <a:bodyPr/>
        <a:lstStyle/>
        <a:p>
          <a:r>
            <a:rPr lang="en-GB" dirty="0" smtClean="0"/>
            <a:t>Developers</a:t>
          </a:r>
          <a:endParaRPr lang="en-GB" dirty="0"/>
        </a:p>
      </dgm:t>
    </dgm:pt>
    <dgm:pt modelId="{D6FCB567-0694-4BAE-8C82-D5D0F1543CB2}" type="parTrans" cxnId="{037B98E3-0C2C-4939-A086-9233DC955EF4}">
      <dgm:prSet/>
      <dgm:spPr/>
      <dgm:t>
        <a:bodyPr/>
        <a:lstStyle/>
        <a:p>
          <a:endParaRPr lang="en-GB"/>
        </a:p>
      </dgm:t>
    </dgm:pt>
    <dgm:pt modelId="{A56488DF-07FC-4786-9EDE-E84CF9699686}" type="sibTrans" cxnId="{037B98E3-0C2C-4939-A086-9233DC955EF4}">
      <dgm:prSet/>
      <dgm:spPr/>
      <dgm:t>
        <a:bodyPr/>
        <a:lstStyle/>
        <a:p>
          <a:endParaRPr lang="en-GB"/>
        </a:p>
      </dgm:t>
    </dgm:pt>
    <dgm:pt modelId="{9B83BC5B-E65C-4199-BE86-EA81BA97772F}">
      <dgm:prSet phldrT="[Text]"/>
      <dgm:spPr/>
      <dgm:t>
        <a:bodyPr/>
        <a:lstStyle/>
        <a:p>
          <a:r>
            <a:rPr lang="en-GB" dirty="0" smtClean="0">
              <a:solidFill>
                <a:srgbClr val="FFFF00"/>
              </a:solidFill>
            </a:rPr>
            <a:t>The People</a:t>
          </a:r>
          <a:endParaRPr lang="en-GB" dirty="0">
            <a:solidFill>
              <a:srgbClr val="FFFF00"/>
            </a:solidFill>
          </a:endParaRPr>
        </a:p>
      </dgm:t>
    </dgm:pt>
    <dgm:pt modelId="{7CD8491B-ABB5-419C-83D8-F454C8B19182}" type="parTrans" cxnId="{F4532830-CF6A-4994-83F5-CAE81232BB74}">
      <dgm:prSet/>
      <dgm:spPr/>
      <dgm:t>
        <a:bodyPr/>
        <a:lstStyle/>
        <a:p>
          <a:endParaRPr lang="en-GB"/>
        </a:p>
      </dgm:t>
    </dgm:pt>
    <dgm:pt modelId="{64D9ADEC-AC2E-41CA-A9FD-55E8663F49EF}" type="sibTrans" cxnId="{F4532830-CF6A-4994-83F5-CAE81232BB74}">
      <dgm:prSet/>
      <dgm:spPr/>
      <dgm:t>
        <a:bodyPr/>
        <a:lstStyle/>
        <a:p>
          <a:endParaRPr lang="en-GB"/>
        </a:p>
      </dgm:t>
    </dgm:pt>
    <dgm:pt modelId="{4D7AB76D-4BAD-4AB0-9B03-87143D1EB5D7}">
      <dgm:prSet phldrT="[Text]"/>
      <dgm:spPr/>
      <dgm:t>
        <a:bodyPr/>
        <a:lstStyle/>
        <a:p>
          <a:r>
            <a:rPr lang="en-GB" dirty="0" smtClean="0"/>
            <a:t>Service Providers</a:t>
          </a:r>
          <a:endParaRPr lang="en-GB" dirty="0"/>
        </a:p>
      </dgm:t>
    </dgm:pt>
    <dgm:pt modelId="{6E160CAC-04C5-424B-9CF4-D077CD3E3BA2}" type="parTrans" cxnId="{96EF1D20-A008-4429-88EC-EF8BC274CB55}">
      <dgm:prSet/>
      <dgm:spPr/>
      <dgm:t>
        <a:bodyPr/>
        <a:lstStyle/>
        <a:p>
          <a:endParaRPr lang="en-GB"/>
        </a:p>
      </dgm:t>
    </dgm:pt>
    <dgm:pt modelId="{129BD947-C303-43A7-BDF3-3648ED0FC6F2}" type="sibTrans" cxnId="{96EF1D20-A008-4429-88EC-EF8BC274CB55}">
      <dgm:prSet/>
      <dgm:spPr/>
      <dgm:t>
        <a:bodyPr/>
        <a:lstStyle/>
        <a:p>
          <a:endParaRPr lang="en-GB"/>
        </a:p>
      </dgm:t>
    </dgm:pt>
    <dgm:pt modelId="{9D5E2085-2FB1-4720-811D-1EADC68B7C00}" type="pres">
      <dgm:prSet presAssocID="{3F7F52E5-C4C7-42FB-A7B3-AED2140E5F4E}" presName="cycleMatrixDiagram" presStyleCnt="0">
        <dgm:presLayoutVars>
          <dgm:chMax val="1"/>
          <dgm:dir/>
          <dgm:animLvl val="lvl"/>
          <dgm:resizeHandles val="exact"/>
        </dgm:presLayoutVars>
      </dgm:prSet>
      <dgm:spPr/>
      <dgm:t>
        <a:bodyPr/>
        <a:lstStyle/>
        <a:p>
          <a:endParaRPr lang="en-GB"/>
        </a:p>
      </dgm:t>
    </dgm:pt>
    <dgm:pt modelId="{50F37781-84B7-4609-AA17-A4F54C749CD1}" type="pres">
      <dgm:prSet presAssocID="{3F7F52E5-C4C7-42FB-A7B3-AED2140E5F4E}" presName="children" presStyleCnt="0"/>
      <dgm:spPr/>
    </dgm:pt>
    <dgm:pt modelId="{084C97D3-6EF0-4900-BBFA-EBD3C57C1372}" type="pres">
      <dgm:prSet presAssocID="{3F7F52E5-C4C7-42FB-A7B3-AED2140E5F4E}" presName="childPlaceholder" presStyleCnt="0"/>
      <dgm:spPr/>
    </dgm:pt>
    <dgm:pt modelId="{4F96A7CB-AEE1-4E2D-A6DC-3CF48A4638F4}" type="pres">
      <dgm:prSet presAssocID="{3F7F52E5-C4C7-42FB-A7B3-AED2140E5F4E}" presName="circle" presStyleCnt="0"/>
      <dgm:spPr/>
    </dgm:pt>
    <dgm:pt modelId="{EAF9D7D5-60A2-49DB-9CB8-356F020A0090}" type="pres">
      <dgm:prSet presAssocID="{3F7F52E5-C4C7-42FB-A7B3-AED2140E5F4E}" presName="quadrant1" presStyleLbl="node1" presStyleIdx="0" presStyleCnt="4">
        <dgm:presLayoutVars>
          <dgm:chMax val="1"/>
          <dgm:bulletEnabled val="1"/>
        </dgm:presLayoutVars>
      </dgm:prSet>
      <dgm:spPr/>
      <dgm:t>
        <a:bodyPr/>
        <a:lstStyle/>
        <a:p>
          <a:endParaRPr lang="en-GB"/>
        </a:p>
      </dgm:t>
    </dgm:pt>
    <dgm:pt modelId="{7AF80E9C-64F6-4335-83AF-C61D3CA21F65}" type="pres">
      <dgm:prSet presAssocID="{3F7F52E5-C4C7-42FB-A7B3-AED2140E5F4E}" presName="quadrant2" presStyleLbl="node1" presStyleIdx="1" presStyleCnt="4">
        <dgm:presLayoutVars>
          <dgm:chMax val="1"/>
          <dgm:bulletEnabled val="1"/>
        </dgm:presLayoutVars>
      </dgm:prSet>
      <dgm:spPr/>
      <dgm:t>
        <a:bodyPr/>
        <a:lstStyle/>
        <a:p>
          <a:endParaRPr lang="en-GB"/>
        </a:p>
      </dgm:t>
    </dgm:pt>
    <dgm:pt modelId="{0D1A779E-E5DB-44BD-B401-62631BD332F5}" type="pres">
      <dgm:prSet presAssocID="{3F7F52E5-C4C7-42FB-A7B3-AED2140E5F4E}" presName="quadrant3" presStyleLbl="node1" presStyleIdx="2" presStyleCnt="4">
        <dgm:presLayoutVars>
          <dgm:chMax val="1"/>
          <dgm:bulletEnabled val="1"/>
        </dgm:presLayoutVars>
      </dgm:prSet>
      <dgm:spPr/>
      <dgm:t>
        <a:bodyPr/>
        <a:lstStyle/>
        <a:p>
          <a:endParaRPr lang="en-GB"/>
        </a:p>
      </dgm:t>
    </dgm:pt>
    <dgm:pt modelId="{33F7CAEE-1D69-4449-8498-31CFB150A784}" type="pres">
      <dgm:prSet presAssocID="{3F7F52E5-C4C7-42FB-A7B3-AED2140E5F4E}" presName="quadrant4" presStyleLbl="node1" presStyleIdx="3" presStyleCnt="4">
        <dgm:presLayoutVars>
          <dgm:chMax val="1"/>
          <dgm:bulletEnabled val="1"/>
        </dgm:presLayoutVars>
      </dgm:prSet>
      <dgm:spPr/>
      <dgm:t>
        <a:bodyPr/>
        <a:lstStyle/>
        <a:p>
          <a:endParaRPr lang="en-GB"/>
        </a:p>
      </dgm:t>
    </dgm:pt>
    <dgm:pt modelId="{327EEDD4-B0E8-4705-AADC-513860DC6F25}" type="pres">
      <dgm:prSet presAssocID="{3F7F52E5-C4C7-42FB-A7B3-AED2140E5F4E}" presName="quadrantPlaceholder" presStyleCnt="0"/>
      <dgm:spPr/>
    </dgm:pt>
    <dgm:pt modelId="{51878BFC-0D7D-4322-A4F8-F9A7A39D5FEC}" type="pres">
      <dgm:prSet presAssocID="{3F7F52E5-C4C7-42FB-A7B3-AED2140E5F4E}" presName="center1" presStyleLbl="fgShp" presStyleIdx="0" presStyleCnt="2"/>
      <dgm:spPr/>
    </dgm:pt>
    <dgm:pt modelId="{8821AA1C-440F-4157-92D2-BBDAEDD9E2ED}" type="pres">
      <dgm:prSet presAssocID="{3F7F52E5-C4C7-42FB-A7B3-AED2140E5F4E}" presName="center2" presStyleLbl="fgShp" presStyleIdx="1" presStyleCnt="2"/>
      <dgm:spPr/>
    </dgm:pt>
  </dgm:ptLst>
  <dgm:cxnLst>
    <dgm:cxn modelId="{3041715D-A8E1-466D-A45E-A60453C3F5B5}" type="presOf" srcId="{3F7F52E5-C4C7-42FB-A7B3-AED2140E5F4E}" destId="{9D5E2085-2FB1-4720-811D-1EADC68B7C00}" srcOrd="0" destOrd="0" presId="urn:microsoft.com/office/officeart/2005/8/layout/cycle4"/>
    <dgm:cxn modelId="{037B98E3-0C2C-4939-A086-9233DC955EF4}" srcId="{3F7F52E5-C4C7-42FB-A7B3-AED2140E5F4E}" destId="{21625D56-880A-4059-B67A-5CF93F256DF1}" srcOrd="1" destOrd="0" parTransId="{D6FCB567-0694-4BAE-8C82-D5D0F1543CB2}" sibTransId="{A56488DF-07FC-4786-9EDE-E84CF9699686}"/>
    <dgm:cxn modelId="{4B78EFD9-BC64-4824-B024-22B7DC7D8B8C}" type="presOf" srcId="{9B83BC5B-E65C-4199-BE86-EA81BA97772F}" destId="{0D1A779E-E5DB-44BD-B401-62631BD332F5}" srcOrd="0" destOrd="0" presId="urn:microsoft.com/office/officeart/2005/8/layout/cycle4"/>
    <dgm:cxn modelId="{41D1C2AC-FBA9-463C-AA8D-1A7248CA13AD}" type="presOf" srcId="{4D7AB76D-4BAD-4AB0-9B03-87143D1EB5D7}" destId="{33F7CAEE-1D69-4449-8498-31CFB150A784}" srcOrd="0" destOrd="0" presId="urn:microsoft.com/office/officeart/2005/8/layout/cycle4"/>
    <dgm:cxn modelId="{5A03F4B2-0500-43D5-9221-EDF04BB45467}" srcId="{3F7F52E5-C4C7-42FB-A7B3-AED2140E5F4E}" destId="{AD353EEE-EA00-4E12-ADA0-7B421F51A432}" srcOrd="0" destOrd="0" parTransId="{04D040E1-8C79-4633-B584-839DC794157F}" sibTransId="{C09EEBBD-15A0-4E04-A65E-36159591C660}"/>
    <dgm:cxn modelId="{F4532830-CF6A-4994-83F5-CAE81232BB74}" srcId="{3F7F52E5-C4C7-42FB-A7B3-AED2140E5F4E}" destId="{9B83BC5B-E65C-4199-BE86-EA81BA97772F}" srcOrd="2" destOrd="0" parTransId="{7CD8491B-ABB5-419C-83D8-F454C8B19182}" sibTransId="{64D9ADEC-AC2E-41CA-A9FD-55E8663F49EF}"/>
    <dgm:cxn modelId="{97AC58D3-DB9F-47E4-942E-3811171C146F}" type="presOf" srcId="{21625D56-880A-4059-B67A-5CF93F256DF1}" destId="{7AF80E9C-64F6-4335-83AF-C61D3CA21F65}" srcOrd="0" destOrd="0" presId="urn:microsoft.com/office/officeart/2005/8/layout/cycle4"/>
    <dgm:cxn modelId="{96EF1D20-A008-4429-88EC-EF8BC274CB55}" srcId="{3F7F52E5-C4C7-42FB-A7B3-AED2140E5F4E}" destId="{4D7AB76D-4BAD-4AB0-9B03-87143D1EB5D7}" srcOrd="3" destOrd="0" parTransId="{6E160CAC-04C5-424B-9CF4-D077CD3E3BA2}" sibTransId="{129BD947-C303-43A7-BDF3-3648ED0FC6F2}"/>
    <dgm:cxn modelId="{EE5826C8-ED95-4455-A717-DCAE69DC1295}" type="presOf" srcId="{AD353EEE-EA00-4E12-ADA0-7B421F51A432}" destId="{EAF9D7D5-60A2-49DB-9CB8-356F020A0090}" srcOrd="0" destOrd="0" presId="urn:microsoft.com/office/officeart/2005/8/layout/cycle4"/>
    <dgm:cxn modelId="{15669747-27A4-4BD1-9056-AB2826EC531D}" type="presParOf" srcId="{9D5E2085-2FB1-4720-811D-1EADC68B7C00}" destId="{50F37781-84B7-4609-AA17-A4F54C749CD1}" srcOrd="0" destOrd="0" presId="urn:microsoft.com/office/officeart/2005/8/layout/cycle4"/>
    <dgm:cxn modelId="{6138AA1B-4DA0-446C-8F9C-69AC41A26DA8}" type="presParOf" srcId="{50F37781-84B7-4609-AA17-A4F54C749CD1}" destId="{084C97D3-6EF0-4900-BBFA-EBD3C57C1372}" srcOrd="0" destOrd="0" presId="urn:microsoft.com/office/officeart/2005/8/layout/cycle4"/>
    <dgm:cxn modelId="{5CBAE0F2-D8FD-4935-A43A-80390CDDC3E3}" type="presParOf" srcId="{9D5E2085-2FB1-4720-811D-1EADC68B7C00}" destId="{4F96A7CB-AEE1-4E2D-A6DC-3CF48A4638F4}" srcOrd="1" destOrd="0" presId="urn:microsoft.com/office/officeart/2005/8/layout/cycle4"/>
    <dgm:cxn modelId="{EC5595A7-0EFA-4ED8-8C59-8753D9DBDD77}" type="presParOf" srcId="{4F96A7CB-AEE1-4E2D-A6DC-3CF48A4638F4}" destId="{EAF9D7D5-60A2-49DB-9CB8-356F020A0090}" srcOrd="0" destOrd="0" presId="urn:microsoft.com/office/officeart/2005/8/layout/cycle4"/>
    <dgm:cxn modelId="{B7AA151F-457D-4134-BAC1-287A359CFF43}" type="presParOf" srcId="{4F96A7CB-AEE1-4E2D-A6DC-3CF48A4638F4}" destId="{7AF80E9C-64F6-4335-83AF-C61D3CA21F65}" srcOrd="1" destOrd="0" presId="urn:microsoft.com/office/officeart/2005/8/layout/cycle4"/>
    <dgm:cxn modelId="{D2159CC6-117F-4256-AC50-1E16DD962961}" type="presParOf" srcId="{4F96A7CB-AEE1-4E2D-A6DC-3CF48A4638F4}" destId="{0D1A779E-E5DB-44BD-B401-62631BD332F5}" srcOrd="2" destOrd="0" presId="urn:microsoft.com/office/officeart/2005/8/layout/cycle4"/>
    <dgm:cxn modelId="{872696F8-9FCE-4B0D-AB7C-0352B1A55A42}" type="presParOf" srcId="{4F96A7CB-AEE1-4E2D-A6DC-3CF48A4638F4}" destId="{33F7CAEE-1D69-4449-8498-31CFB150A784}" srcOrd="3" destOrd="0" presId="urn:microsoft.com/office/officeart/2005/8/layout/cycle4"/>
    <dgm:cxn modelId="{F529421C-933C-420D-825A-F5E7D1F97874}" type="presParOf" srcId="{4F96A7CB-AEE1-4E2D-A6DC-3CF48A4638F4}" destId="{327EEDD4-B0E8-4705-AADC-513860DC6F25}" srcOrd="4" destOrd="0" presId="urn:microsoft.com/office/officeart/2005/8/layout/cycle4"/>
    <dgm:cxn modelId="{A4D43AEE-BE61-4102-9BD7-5C3F6CB803A2}" type="presParOf" srcId="{9D5E2085-2FB1-4720-811D-1EADC68B7C00}" destId="{51878BFC-0D7D-4322-A4F8-F9A7A39D5FEC}" srcOrd="2" destOrd="0" presId="urn:microsoft.com/office/officeart/2005/8/layout/cycle4"/>
    <dgm:cxn modelId="{573AB49C-7223-4D4D-9780-F02BAF56DF5C}" type="presParOf" srcId="{9D5E2085-2FB1-4720-811D-1EADC68B7C00}" destId="{8821AA1C-440F-4157-92D2-BBDAEDD9E2ED}"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7D5-60A2-49DB-9CB8-356F020A0090}">
      <dsp:nvSpPr>
        <dsp:cNvPr id="0" name=""/>
        <dsp:cNvSpPr/>
      </dsp:nvSpPr>
      <dsp:spPr>
        <a:xfrm>
          <a:off x="435754" y="462667"/>
          <a:ext cx="911504" cy="91150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GB" sz="800" kern="1200" dirty="0" smtClean="0"/>
            <a:t>Policy Makers</a:t>
          </a:r>
          <a:endParaRPr lang="en-GB" sz="800" kern="1200" dirty="0"/>
        </a:p>
      </dsp:txBody>
      <dsp:txXfrm>
        <a:off x="702727" y="729640"/>
        <a:ext cx="644531" cy="644531"/>
      </dsp:txXfrm>
    </dsp:sp>
    <dsp:sp modelId="{7AF80E9C-64F6-4335-83AF-C61D3CA21F65}">
      <dsp:nvSpPr>
        <dsp:cNvPr id="0" name=""/>
        <dsp:cNvSpPr/>
      </dsp:nvSpPr>
      <dsp:spPr>
        <a:xfrm rot="5400000">
          <a:off x="1389360" y="462667"/>
          <a:ext cx="911504" cy="91150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GB" sz="800" kern="1200" dirty="0" smtClean="0"/>
            <a:t>Developers</a:t>
          </a:r>
          <a:endParaRPr lang="en-GB" sz="800" kern="1200" dirty="0"/>
        </a:p>
      </dsp:txBody>
      <dsp:txXfrm rot="-5400000">
        <a:off x="1389360" y="729640"/>
        <a:ext cx="644531" cy="644531"/>
      </dsp:txXfrm>
    </dsp:sp>
    <dsp:sp modelId="{0D1A779E-E5DB-44BD-B401-62631BD332F5}">
      <dsp:nvSpPr>
        <dsp:cNvPr id="0" name=""/>
        <dsp:cNvSpPr/>
      </dsp:nvSpPr>
      <dsp:spPr>
        <a:xfrm rot="10800000">
          <a:off x="1389360" y="1416273"/>
          <a:ext cx="911504" cy="91150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GB" sz="800" kern="1200" dirty="0" smtClean="0">
              <a:solidFill>
                <a:srgbClr val="FFFF00"/>
              </a:solidFill>
            </a:rPr>
            <a:t>The People</a:t>
          </a:r>
          <a:endParaRPr lang="en-GB" sz="800" kern="1200" dirty="0">
            <a:solidFill>
              <a:srgbClr val="FFFF00"/>
            </a:solidFill>
          </a:endParaRPr>
        </a:p>
      </dsp:txBody>
      <dsp:txXfrm rot="10800000">
        <a:off x="1389360" y="1416273"/>
        <a:ext cx="644531" cy="644531"/>
      </dsp:txXfrm>
    </dsp:sp>
    <dsp:sp modelId="{33F7CAEE-1D69-4449-8498-31CFB150A784}">
      <dsp:nvSpPr>
        <dsp:cNvPr id="0" name=""/>
        <dsp:cNvSpPr/>
      </dsp:nvSpPr>
      <dsp:spPr>
        <a:xfrm rot="16200000">
          <a:off x="435754" y="1416273"/>
          <a:ext cx="911504" cy="91150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GB" sz="800" kern="1200" dirty="0" smtClean="0"/>
            <a:t>Service Providers</a:t>
          </a:r>
          <a:endParaRPr lang="en-GB" sz="800" kern="1200" dirty="0"/>
        </a:p>
      </dsp:txBody>
      <dsp:txXfrm rot="5400000">
        <a:off x="702727" y="1416273"/>
        <a:ext cx="644531" cy="644531"/>
      </dsp:txXfrm>
    </dsp:sp>
    <dsp:sp modelId="{51878BFC-0D7D-4322-A4F8-F9A7A39D5FEC}">
      <dsp:nvSpPr>
        <dsp:cNvPr id="0" name=""/>
        <dsp:cNvSpPr/>
      </dsp:nvSpPr>
      <dsp:spPr>
        <a:xfrm>
          <a:off x="1210954" y="1205764"/>
          <a:ext cx="314711" cy="27366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1AA1C-440F-4157-92D2-BBDAEDD9E2ED}">
      <dsp:nvSpPr>
        <dsp:cNvPr id="0" name=""/>
        <dsp:cNvSpPr/>
      </dsp:nvSpPr>
      <dsp:spPr>
        <a:xfrm rot="10800000">
          <a:off x="1210954" y="1311019"/>
          <a:ext cx="314711" cy="27366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1B4B26-1735-4054-9094-D7DDA8A9B7EF}" type="datetimeFigureOut">
              <a:rPr lang="en-GB" smtClean="0"/>
              <a:t>29/06/2018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2E5B89-B912-4932-8C8D-91AABC84AA32}" type="slidenum">
              <a:rPr lang="en-GB" smtClean="0"/>
              <a:t>‹#›</a:t>
            </a:fld>
            <a:endParaRPr lang="en-GB"/>
          </a:p>
        </p:txBody>
      </p:sp>
    </p:spTree>
    <p:extLst>
      <p:ext uri="{BB962C8B-B14F-4D97-AF65-F5344CB8AC3E}">
        <p14:creationId xmlns:p14="http://schemas.microsoft.com/office/powerpoint/2010/main" val="70133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Putting older people at the heart of housing choices and decisions</a:t>
            </a:r>
          </a:p>
          <a:p>
            <a:endParaRPr lang="en-GB" dirty="0"/>
          </a:p>
        </p:txBody>
      </p:sp>
      <p:sp>
        <p:nvSpPr>
          <p:cNvPr id="4" name="Slide Number Placeholder 3"/>
          <p:cNvSpPr>
            <a:spLocks noGrp="1"/>
          </p:cNvSpPr>
          <p:nvPr>
            <p:ph type="sldNum" sz="quarter" idx="10"/>
          </p:nvPr>
        </p:nvSpPr>
        <p:spPr/>
        <p:txBody>
          <a:bodyPr/>
          <a:lstStyle/>
          <a:p>
            <a:fld id="{492E5B89-B912-4932-8C8D-91AABC84AA32}" type="slidenum">
              <a:rPr lang="en-GB" smtClean="0"/>
              <a:t>1</a:t>
            </a:fld>
            <a:endParaRPr lang="en-GB"/>
          </a:p>
        </p:txBody>
      </p:sp>
    </p:spTree>
    <p:extLst>
      <p:ext uri="{BB962C8B-B14F-4D97-AF65-F5344CB8AC3E}">
        <p14:creationId xmlns:p14="http://schemas.microsoft.com/office/powerpoint/2010/main" val="339886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 housing ready for an ageing population requires planning</a:t>
            </a:r>
            <a:r>
              <a:rPr lang="en-GB" baseline="0" dirty="0" smtClean="0"/>
              <a:t> and action</a:t>
            </a:r>
            <a:r>
              <a:rPr lang="en-GB" dirty="0" smtClean="0"/>
              <a:t>.</a:t>
            </a:r>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492E5B89-B912-4932-8C8D-91AABC84AA32}" type="slidenum">
              <a:rPr lang="en-GB" smtClean="0"/>
              <a:t>2</a:t>
            </a:fld>
            <a:endParaRPr lang="en-GB"/>
          </a:p>
        </p:txBody>
      </p:sp>
    </p:spTree>
    <p:extLst>
      <p:ext uri="{BB962C8B-B14F-4D97-AF65-F5344CB8AC3E}">
        <p14:creationId xmlns:p14="http://schemas.microsoft.com/office/powerpoint/2010/main" val="118504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Older People Team are advocates for the representative older people in the game. The main metric is the well-being of our game older people, who may move around the town to different districts. They are represented by stand-up counters. Each of these is a representative exemplar for a number of people in similar circumstances. The counters also have an Income value, which gives an indication of their ability to service their own needs from their own resources. This is compared with the cost of living in the various spaces on the map.</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Each older person counter has an associated Well-being Track, which is updated each game turn. As the game goes on, there is potential for more Older Person Counters appearing on the map to</a:t>
            </a:r>
          </a:p>
          <a:p>
            <a:r>
              <a:rPr lang="en-GB" sz="1200" b="0" i="0" u="none" strike="noStrike" kern="1200" baseline="0" dirty="0" smtClean="0">
                <a:solidFill>
                  <a:schemeClr val="tx1"/>
                </a:solidFill>
                <a:latin typeface="+mn-lt"/>
                <a:ea typeface="+mn-ea"/>
                <a:cs typeface="+mn-cs"/>
              </a:rPr>
              <a:t>reflect greater demands of an ageing population. The older person's position on their track is modified based on the decisions taken by player teams. Also, at the start of each turn, a card is drawn for each Older Person to see how their well-being alters with time, naturally.</a:t>
            </a:r>
            <a:endParaRPr lang="en-GB" dirty="0" smtClean="0">
              <a:solidFill>
                <a:srgbClr val="FFFF00"/>
              </a:solidFill>
            </a:endParaRPr>
          </a:p>
          <a:p>
            <a:endParaRPr lang="en-GB" dirty="0" smtClean="0"/>
          </a:p>
          <a:p>
            <a:r>
              <a:rPr lang="en-GB" sz="1200" b="0" i="0" u="none" strike="noStrike" kern="1200" baseline="0" dirty="0" smtClean="0">
                <a:solidFill>
                  <a:schemeClr val="tx1"/>
                </a:solidFill>
                <a:latin typeface="+mn-lt"/>
                <a:ea typeface="+mn-ea"/>
                <a:cs typeface="+mn-cs"/>
              </a:rPr>
              <a:t>Game factors that might affect the Wellbeing track include:</a:t>
            </a:r>
          </a:p>
          <a:p>
            <a:r>
              <a:rPr lang="en-GB" sz="1200" b="0" i="0" u="none" strike="noStrike" kern="1200" baseline="0" dirty="0" smtClean="0">
                <a:solidFill>
                  <a:schemeClr val="tx1"/>
                </a:solidFill>
                <a:latin typeface="+mn-lt"/>
                <a:ea typeface="+mn-ea"/>
                <a:cs typeface="+mn-cs"/>
              </a:rPr>
              <a:t>◦ Having nowhere affordable to live.</a:t>
            </a:r>
          </a:p>
          <a:p>
            <a:r>
              <a:rPr lang="en-GB" sz="1200" b="0" i="0" u="none" strike="noStrike" kern="1200" baseline="0" dirty="0" smtClean="0">
                <a:solidFill>
                  <a:schemeClr val="tx1"/>
                </a:solidFill>
                <a:latin typeface="+mn-lt"/>
                <a:ea typeface="+mn-ea"/>
                <a:cs typeface="+mn-cs"/>
              </a:rPr>
              <a:t>◦ Environment quality</a:t>
            </a:r>
          </a:p>
          <a:p>
            <a:r>
              <a:rPr lang="en-GB" sz="1200" b="0" i="0" u="none" strike="noStrike" kern="1200" baseline="0" dirty="0" smtClean="0">
                <a:solidFill>
                  <a:schemeClr val="tx1"/>
                </a:solidFill>
                <a:latin typeface="+mn-lt"/>
                <a:ea typeface="+mn-ea"/>
                <a:cs typeface="+mn-cs"/>
              </a:rPr>
              <a:t>◦ Availability of services</a:t>
            </a:r>
          </a:p>
          <a:p>
            <a:r>
              <a:rPr lang="en-GB" sz="1200" b="0" i="0" u="none" strike="noStrike" kern="1200" baseline="0" dirty="0" smtClean="0">
                <a:solidFill>
                  <a:schemeClr val="tx1"/>
                </a:solidFill>
                <a:latin typeface="+mn-lt"/>
                <a:ea typeface="+mn-ea"/>
                <a:cs typeface="+mn-cs"/>
              </a:rPr>
              <a:t>◦ having to travel to access amenities</a:t>
            </a:r>
          </a:p>
          <a:p>
            <a:r>
              <a:rPr lang="en-GB" sz="1200" b="0" i="0" u="none" strike="noStrike" kern="1200" baseline="0" dirty="0" smtClean="0">
                <a:solidFill>
                  <a:schemeClr val="tx1"/>
                </a:solidFill>
                <a:latin typeface="+mn-lt"/>
                <a:ea typeface="+mn-ea"/>
                <a:cs typeface="+mn-cs"/>
              </a:rPr>
              <a:t>◦ moving away from friends and family</a:t>
            </a:r>
          </a:p>
          <a:p>
            <a:r>
              <a:rPr lang="en-GB" sz="1200" b="0" i="0" u="none" strike="noStrike" kern="1200" baseline="0" dirty="0" smtClean="0">
                <a:solidFill>
                  <a:schemeClr val="tx1"/>
                </a:solidFill>
                <a:latin typeface="+mn-lt"/>
                <a:ea typeface="+mn-ea"/>
                <a:cs typeface="+mn-cs"/>
              </a:rPr>
              <a:t>◦ leaving the initial home</a:t>
            </a:r>
          </a:p>
          <a:p>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FF00"/>
                </a:solidFill>
              </a:rPr>
              <a:t>NOTE A STORY /SOMETHING YOU SAW THAT MAKES THE EXPIERENCE LOOK EXCITING AND FUN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92E5B89-B912-4932-8C8D-91AABC84AA32}" type="slidenum">
              <a:rPr lang="en-GB" smtClean="0"/>
              <a:t>3</a:t>
            </a:fld>
            <a:endParaRPr lang="en-GB"/>
          </a:p>
        </p:txBody>
      </p:sp>
    </p:spTree>
    <p:extLst>
      <p:ext uri="{BB962C8B-B14F-4D97-AF65-F5344CB8AC3E}">
        <p14:creationId xmlns:p14="http://schemas.microsoft.com/office/powerpoint/2010/main" val="318364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Communication was an important element of the</a:t>
            </a:r>
            <a:r>
              <a:rPr lang="en-GB" sz="1200" kern="1200" baseline="0" dirty="0" smtClean="0">
                <a:solidFill>
                  <a:schemeClr val="tx1"/>
                </a:solidFill>
                <a:effectLst/>
                <a:latin typeface="+mn-lt"/>
                <a:ea typeface="+mn-ea"/>
                <a:cs typeface="+mn-cs"/>
              </a:rPr>
              <a:t> process of the game which mirrored the real-life challenge of supporting effective communication to hear the voices of service users. This can involve including those who may not be so comfortable either with large group consultations or making the first move. Listening to the views of older people was essential for ensuring positive outcomes as the game progressed since one marker of ‘success’ for policy makers was the public approval track which relied upon older people feeling that their views and opinions had been heard, and their choices and needs had been met.</a:t>
            </a:r>
            <a:endParaRPr lang="en-GB" sz="1200" kern="1200" dirty="0" smtClean="0">
              <a:solidFill>
                <a:schemeClr val="tx1"/>
              </a:solidFill>
              <a:effectLst/>
              <a:latin typeface="+mn-lt"/>
              <a:ea typeface="+mn-ea"/>
              <a:cs typeface="+mn-cs"/>
            </a:endParaRPr>
          </a:p>
          <a:p>
            <a:endParaRPr lang="en-GB" sz="1200" dirty="0" smtClean="0">
              <a:solidFill>
                <a:srgbClr val="FFFF00"/>
              </a:solidFill>
            </a:endParaRPr>
          </a:p>
          <a:p>
            <a:r>
              <a:rPr lang="en-GB" sz="1200" dirty="0" smtClean="0">
                <a:solidFill>
                  <a:srgbClr val="FFFF00"/>
                </a:solidFill>
              </a:rPr>
              <a:t>It could be daunting for service users to approach developers and policy makers. </a:t>
            </a:r>
            <a:r>
              <a:rPr lang="en-GB" sz="1200" dirty="0" smtClean="0"/>
              <a:t>It helped if developers and policy makers made the first move to approach older people to ask what they wanted. And it could help when service providers acted as a bridge between service users and other groups.</a:t>
            </a:r>
          </a:p>
          <a:p>
            <a:endParaRPr lang="en-GB" sz="1200" dirty="0" smtClean="0">
              <a:solidFill>
                <a:srgbClr val="FFFF00"/>
              </a:solidFill>
            </a:endParaRPr>
          </a:p>
          <a:p>
            <a:r>
              <a:rPr lang="en-GB" sz="1200" dirty="0" smtClean="0">
                <a:solidFill>
                  <a:srgbClr val="FFFF00"/>
                </a:solidFill>
              </a:rPr>
              <a:t>It could be challenging for some service users to have their voices heard fully in the process.  People often had to shout to have their voices heard, which wasn’t comfortable for everyone, particularly in a large group environment. </a:t>
            </a:r>
            <a:r>
              <a:rPr lang="en-GB" sz="1200" dirty="0" smtClean="0"/>
              <a:t>Speaking with a small number of representatives from each stakeholder group could be helpful to foster constructive </a:t>
            </a:r>
            <a:r>
              <a:rPr lang="en-GB" sz="1400" dirty="0" smtClean="0"/>
              <a:t>communication and avoid those who required more time/quieter style withdrawing from the dialogue.</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At the start: </a:t>
            </a:r>
          </a:p>
          <a:p>
            <a:pPr lvl="0"/>
            <a:r>
              <a:rPr lang="en-GB" sz="1200" kern="1200" dirty="0" smtClean="0">
                <a:solidFill>
                  <a:schemeClr val="tx1"/>
                </a:solidFill>
                <a:effectLst/>
                <a:latin typeface="+mn-lt"/>
                <a:ea typeface="+mn-ea"/>
                <a:cs typeface="+mn-cs"/>
              </a:rPr>
              <a:t>People did not really know what they wanted.</a:t>
            </a:r>
          </a:p>
          <a:p>
            <a:pPr lvl="0"/>
            <a:r>
              <a:rPr lang="en-GB" sz="1200" kern="1200" dirty="0" smtClean="0">
                <a:solidFill>
                  <a:schemeClr val="tx1"/>
                </a:solidFill>
                <a:effectLst/>
                <a:latin typeface="+mn-lt"/>
                <a:ea typeface="+mn-ea"/>
                <a:cs typeface="+mn-cs"/>
              </a:rPr>
              <a:t>It was difficult to get agreement in what the older people really wanted.</a:t>
            </a:r>
          </a:p>
          <a:p>
            <a:pPr lvl="0"/>
            <a:r>
              <a:rPr lang="en-GB" sz="1200" kern="1200" dirty="0" smtClean="0">
                <a:solidFill>
                  <a:schemeClr val="tx1"/>
                </a:solidFill>
                <a:effectLst/>
                <a:latin typeface="+mn-lt"/>
                <a:ea typeface="+mn-ea"/>
                <a:cs typeface="+mn-cs"/>
              </a:rPr>
              <a:t>It turned out to be much more complicated than expected.</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2E5B89-B912-4932-8C8D-91AABC84AA32}" type="slidenum">
              <a:rPr lang="en-GB" smtClean="0"/>
              <a:t>4</a:t>
            </a:fld>
            <a:endParaRPr lang="en-GB"/>
          </a:p>
        </p:txBody>
      </p:sp>
    </p:spTree>
    <p:extLst>
      <p:ext uri="{BB962C8B-B14F-4D97-AF65-F5344CB8AC3E}">
        <p14:creationId xmlns:p14="http://schemas.microsoft.com/office/powerpoint/2010/main" val="95675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Indeed, older people’s main concern was having a choice and say in where they lived. Collaborative</a:t>
            </a:r>
            <a:r>
              <a:rPr lang="en-GB" sz="1200" kern="1200" baseline="0" dirty="0" smtClean="0">
                <a:solidFill>
                  <a:schemeClr val="tx1"/>
                </a:solidFill>
                <a:effectLst/>
                <a:latin typeface="+mn-lt"/>
                <a:ea typeface="+mn-ea"/>
                <a:cs typeface="+mn-cs"/>
              </a:rPr>
              <a:t> and partnership working across stakeholder groups is paramount to making this happen.</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With 4 </a:t>
            </a:r>
            <a:r>
              <a:rPr lang="en-GB" sz="1200" kern="1200" baseline="0" dirty="0" smtClean="0">
                <a:solidFill>
                  <a:schemeClr val="tx1"/>
                </a:solidFill>
                <a:effectLst/>
                <a:latin typeface="+mn-lt"/>
                <a:ea typeface="+mn-ea"/>
                <a:cs typeface="+mn-cs"/>
              </a:rPr>
              <a:t>years passing notionally at each stage of the game, most older people’s</a:t>
            </a:r>
            <a:r>
              <a:rPr lang="en-GB" sz="1200" kern="1200" dirty="0" smtClean="0">
                <a:solidFill>
                  <a:schemeClr val="tx1"/>
                </a:solidFill>
                <a:effectLst/>
                <a:latin typeface="+mn-lt"/>
                <a:ea typeface="+mn-ea"/>
                <a:cs typeface="+mn-cs"/>
              </a:rPr>
              <a:t> incomes had dropped and they could no longer afford to stay in their current homes. Without subsidy, older</a:t>
            </a:r>
            <a:r>
              <a:rPr lang="en-GB" sz="1200" kern="1200" baseline="0" dirty="0" smtClean="0">
                <a:solidFill>
                  <a:schemeClr val="tx1"/>
                </a:solidFill>
                <a:effectLst/>
                <a:latin typeface="+mn-lt"/>
                <a:ea typeface="+mn-ea"/>
                <a:cs typeface="+mn-cs"/>
              </a:rPr>
              <a:t> people like Irene could </a:t>
            </a:r>
            <a:r>
              <a:rPr lang="en-GB" sz="1200" kern="1200" dirty="0" smtClean="0">
                <a:solidFill>
                  <a:schemeClr val="tx1"/>
                </a:solidFill>
                <a:effectLst/>
                <a:latin typeface="+mn-lt"/>
                <a:ea typeface="+mn-ea"/>
                <a:cs typeface="+mn-cs"/>
              </a:rPr>
              <a:t>be forced to move to a cheaper location with a poorer</a:t>
            </a:r>
            <a:r>
              <a:rPr lang="en-GB" sz="1200" kern="1200" baseline="0" dirty="0" smtClean="0">
                <a:solidFill>
                  <a:schemeClr val="tx1"/>
                </a:solidFill>
                <a:effectLst/>
                <a:latin typeface="+mn-lt"/>
                <a:ea typeface="+mn-ea"/>
                <a:cs typeface="+mn-cs"/>
              </a:rPr>
              <a:t> quality environment and greater distance from their existing community. This could reduce health and well-being for instance by increasing social isolation and loneliness</a:t>
            </a:r>
            <a:r>
              <a:rPr lang="en-GB" sz="1200" kern="1200" dirty="0" smtClean="0">
                <a:solidFill>
                  <a:schemeClr val="tx1"/>
                </a:solidFill>
                <a:effectLst/>
                <a:latin typeface="+mn-lt"/>
                <a:ea typeface="+mn-ea"/>
                <a:cs typeface="+mn-cs"/>
              </a:rPr>
              <a:t>. Most older people were relatively healthy after 4 years, but several ended up in sheltered housing before it was necessary if it was cheaper to move to this type of accommodation rather than stay in their own home, which resulted in a reduction</a:t>
            </a:r>
            <a:r>
              <a:rPr lang="en-GB" sz="1200" kern="1200" baseline="0" dirty="0" smtClean="0">
                <a:solidFill>
                  <a:schemeClr val="tx1"/>
                </a:solidFill>
                <a:effectLst/>
                <a:latin typeface="+mn-lt"/>
                <a:ea typeface="+mn-ea"/>
                <a:cs typeface="+mn-cs"/>
              </a:rPr>
              <a:t> in their well-being</a:t>
            </a:r>
            <a:r>
              <a:rPr lang="en-GB" sz="1200" kern="1200" dirty="0" smtClean="0">
                <a:solidFill>
                  <a:schemeClr val="tx1"/>
                </a:solidFill>
                <a:effectLst/>
                <a:latin typeface="+mn-lt"/>
                <a:ea typeface="+mn-ea"/>
                <a:cs typeface="+mn-cs"/>
              </a:rPr>
              <a:t>. Lack of affordable choices therefore tended to push people into sheltered/residential living before their health warranted it. Each change that was made greatly affected service users’</a:t>
            </a:r>
            <a:r>
              <a:rPr lang="en-GB" sz="1200" kern="1200" baseline="0" dirty="0" smtClean="0">
                <a:solidFill>
                  <a:schemeClr val="tx1"/>
                </a:solidFill>
                <a:effectLst/>
                <a:latin typeface="+mn-lt"/>
                <a:ea typeface="+mn-ea"/>
                <a:cs typeface="+mn-cs"/>
              </a:rPr>
              <a:t> well-being</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Avoiding this type</a:t>
            </a:r>
            <a:r>
              <a:rPr lang="en-GB" sz="1200" kern="1200" baseline="0" dirty="0" smtClean="0">
                <a:solidFill>
                  <a:schemeClr val="tx1"/>
                </a:solidFill>
                <a:effectLst/>
                <a:latin typeface="+mn-lt"/>
                <a:ea typeface="+mn-ea"/>
                <a:cs typeface="+mn-cs"/>
              </a:rPr>
              <a:t> of</a:t>
            </a:r>
            <a:r>
              <a:rPr lang="en-GB" sz="1200" kern="1200" dirty="0" smtClean="0">
                <a:solidFill>
                  <a:schemeClr val="tx1"/>
                </a:solidFill>
                <a:effectLst/>
                <a:latin typeface="+mn-lt"/>
                <a:ea typeface="+mn-ea"/>
                <a:cs typeface="+mn-cs"/>
              </a:rPr>
              <a:t> scenario</a:t>
            </a:r>
            <a:r>
              <a:rPr lang="en-GB" sz="1200" kern="1200" baseline="0" dirty="0" smtClean="0">
                <a:solidFill>
                  <a:schemeClr val="tx1"/>
                </a:solidFill>
                <a:effectLst/>
                <a:latin typeface="+mn-lt"/>
                <a:ea typeface="+mn-ea"/>
                <a:cs typeface="+mn-cs"/>
              </a:rPr>
              <a:t> required collaboration with service providers to put peripatetic services in place so people could stay in their own home as long as possible. When this wasn’t possible or desirable, collaborating with developers to build new housing in affordable areas, particularly those central to town, was necessary. Influencing policy makers so that they understood the need to invest in affordable housing through subsidises to developers was helpful in the longer-term for keeping well-being relatively high across the group of older people in the game. However, it could be difficult to have these types of conversations in the midst of the game, as in real life, so frequently the focus was on subsiding individuals with money to stay in their own homes. Over time this became unsustainable with budget cuts and continually reducing individual incomes. And so, when collaboration was not taking place, the ultimate endpoint of the game was many older people who were homeless as they could not afford to stay in their existing home but there were not sufficient affordable homes for downsizing.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By the end of the game, there was a clear tension between meeting the immediate needs of the people and investing in properties for the future, and one question was on everyone’s lips: ‘How do you plan for the future while also addressing immediate chaos?’ Pressures included: budget cuts, deteriorating health and wellbeing, more Older People needing to be homed. If budget wasn’t allocated appropriately, people were going to end up homeless – many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were already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2E5B89-B912-4932-8C8D-91AABC84AA32}" type="slidenum">
              <a:rPr lang="en-GB" smtClean="0"/>
              <a:t>5</a:t>
            </a:fld>
            <a:endParaRPr lang="en-GB"/>
          </a:p>
        </p:txBody>
      </p:sp>
    </p:spTree>
    <p:extLst>
      <p:ext uri="{BB962C8B-B14F-4D97-AF65-F5344CB8AC3E}">
        <p14:creationId xmlns:p14="http://schemas.microsoft.com/office/powerpoint/2010/main" val="305783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FF00"/>
                </a:solidFill>
              </a:rPr>
              <a:t>Balancing investment at the individual level/for immediate outcomes alongside longer-term investment in accessible/affordable homes produced better well-being scores for all. </a:t>
            </a:r>
            <a:r>
              <a:rPr lang="en-GB" sz="1200" kern="1200" dirty="0" smtClean="0">
                <a:solidFill>
                  <a:schemeClr val="tx1"/>
                </a:solidFill>
                <a:effectLst/>
                <a:latin typeface="+mn-lt"/>
                <a:ea typeface="+mn-ea"/>
                <a:cs typeface="+mn-cs"/>
              </a:rPr>
              <a:t>Discussions leaned heavily towards whether it was better to subsidise people in the wealthier areas or move them to more affordable ones and risk damaging their health and wellbeing. Subsidies would mean less money for future sustainability – or anything 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Working in an integrated away across sectors was seen as a necessity as housing is intrinsically linked to security, community, transport, mobility, and good health care as people develop long-term conditions. Many in the older people’s group were concerned that there weren’t many options for downsizing to different types of accommodation, and there was limited access to adaptations</a:t>
            </a:r>
            <a:r>
              <a:rPr lang="en-GB" sz="1200" kern="1200" baseline="0" dirty="0" smtClean="0">
                <a:solidFill>
                  <a:schemeClr val="tx1"/>
                </a:solidFill>
                <a:effectLst/>
                <a:latin typeface="+mn-lt"/>
                <a:ea typeface="+mn-ea"/>
                <a:cs typeface="+mn-cs"/>
              </a:rPr>
              <a:t> that could help people live in their existing home for longer</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It was therefore considered that meaningful and real co-production needs to be a priority. This involves getting older people involved at the beginning to have a major say in developing services and building new housing. While a person-centred approach to individual needs is</a:t>
            </a:r>
            <a:r>
              <a:rPr lang="en-GB" sz="1200" baseline="0" dirty="0" smtClean="0"/>
              <a:t> necessary on a day to day basis, a whole-community strategy is necessary for driving sustainable development:</a:t>
            </a:r>
          </a:p>
          <a:p>
            <a:pPr marL="342900" lvl="0" indent="-342900">
              <a:lnSpc>
                <a:spcPct val="150000"/>
              </a:lnSpc>
              <a:spcAft>
                <a:spcPts val="0"/>
              </a:spcAft>
              <a:buFont typeface="Arial" panose="020B0604020202020204" pitchFamily="34" charset="0"/>
              <a:buChar char="•"/>
            </a:pPr>
            <a:r>
              <a:rPr lang="en-GB" sz="1200" dirty="0" smtClean="0"/>
              <a:t>Involving infrastructure, property development and joint ventures involving service providers. </a:t>
            </a:r>
          </a:p>
          <a:p>
            <a:pPr marL="342900" lvl="0" indent="-342900">
              <a:lnSpc>
                <a:spcPct val="150000"/>
              </a:lnSpc>
              <a:spcAft>
                <a:spcPts val="0"/>
              </a:spcAft>
              <a:buFont typeface="Arial" panose="020B0604020202020204" pitchFamily="34" charset="0"/>
              <a:buChar char="•"/>
            </a:pPr>
            <a:r>
              <a:rPr lang="en-GB" sz="1200" dirty="0" smtClean="0"/>
              <a:t>Discussing ideas with the end users and asking what is required for them before making decisions. </a:t>
            </a:r>
          </a:p>
          <a:p>
            <a:pPr marL="342900" lvl="0" indent="-342900">
              <a:lnSpc>
                <a:spcPct val="150000"/>
              </a:lnSpc>
              <a:spcAft>
                <a:spcPts val="0"/>
              </a:spcAft>
              <a:buFont typeface="Arial" panose="020B0604020202020204" pitchFamily="34" charset="0"/>
              <a:buChar char="•"/>
            </a:pPr>
            <a:r>
              <a:rPr lang="en-GB" sz="1200" dirty="0" smtClean="0"/>
              <a:t>Speaking to end users as much as possible as they are experts on their wants and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lvl="0"/>
            <a:r>
              <a:rPr lang="en-GB" sz="1200" kern="1200" dirty="0" smtClean="0">
                <a:solidFill>
                  <a:schemeClr val="tx1"/>
                </a:solidFill>
                <a:effectLst/>
                <a:latin typeface="+mn-lt"/>
                <a:ea typeface="+mn-ea"/>
                <a:cs typeface="+mn-cs"/>
              </a:rPr>
              <a:t>The views of the community are very powerful when harnessed and vocalised. Voice of older people not heard as much as it should be; policy makers, service providers and developers predominated – consultation with older people could be a bit tokenistic. Most successful was a mix of policy makers and older people working with service providers and developers. Essential that we work outside of existing structures and silos to achieve new outcomes for older people. The powerful nature of collaboration and positive communication came across very strongly in ensuring effective coproduction.</a:t>
            </a:r>
          </a:p>
          <a:p>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2E5B89-B912-4932-8C8D-91AABC84AA32}" type="slidenum">
              <a:rPr lang="en-GB" smtClean="0"/>
              <a:t>6</a:t>
            </a:fld>
            <a:endParaRPr lang="en-GB"/>
          </a:p>
        </p:txBody>
      </p:sp>
    </p:spTree>
    <p:extLst>
      <p:ext uri="{BB962C8B-B14F-4D97-AF65-F5344CB8AC3E}">
        <p14:creationId xmlns:p14="http://schemas.microsoft.com/office/powerpoint/2010/main" val="1432484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9" name="Straight Connector 18"/>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7" name="Group 16"/>
          <p:cNvGrpSpPr/>
          <p:nvPr/>
        </p:nvGrpSpPr>
        <p:grpSpPr>
          <a:xfrm>
            <a:off x="5266578" y="1886850"/>
            <a:ext cx="38772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3" name="Rectangle 12"/>
          <p:cNvSpPr/>
          <p:nvPr/>
        </p:nvSpPr>
        <p:spPr>
          <a:xfrm>
            <a:off x="-9657"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4661426" y="3744000"/>
            <a:ext cx="4464000" cy="2223406"/>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chemeClr val="tx2"/>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1" name="Text Placeholder 10"/>
          <p:cNvSpPr>
            <a:spLocks noGrp="1"/>
          </p:cNvSpPr>
          <p:nvPr>
            <p:ph type="body" sz="quarter" idx="14" hasCustomPrompt="1"/>
          </p:nvPr>
        </p:nvSpPr>
        <p:spPr>
          <a:xfrm>
            <a:off x="4923993" y="3937703"/>
            <a:ext cx="3938865"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2"/>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dirty="0" smtClean="0"/>
          </a:p>
          <a:p>
            <a:endParaRPr lang="en-GB" dirty="0" smtClean="0"/>
          </a:p>
          <a:p>
            <a:endParaRPr lang="en-GB" dirty="0" smtClean="0"/>
          </a:p>
          <a:p>
            <a:endParaRPr lang="en-GB" dirty="0" smtClean="0"/>
          </a:p>
          <a:p>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76FB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0" name="Rectangle 9"/>
          <p:cNvSpPr/>
          <p:nvPr/>
        </p:nvSpPr>
        <p:spPr>
          <a:xfrm>
            <a:off x="4661426" y="3744000"/>
            <a:ext cx="4464000" cy="221465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1" name="Text Placeholder 10"/>
          <p:cNvSpPr>
            <a:spLocks noGrp="1"/>
          </p:cNvSpPr>
          <p:nvPr>
            <p:ph type="body" sz="quarter" idx="14" hasCustomPrompt="1"/>
          </p:nvPr>
        </p:nvSpPr>
        <p:spPr>
          <a:xfrm>
            <a:off x="4976602" y="3933325"/>
            <a:ext cx="3859901"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2"/>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2">
                    <a:lumMod val="50000"/>
                  </a:schemeClr>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221"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49734" y="6375547"/>
            <a:ext cx="2494266" cy="293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ts val="3000"/>
        </a:lnSpc>
        <a:spcBef>
          <a:spcPct val="0"/>
        </a:spcBef>
        <a:buNone/>
        <a:defRPr sz="3000" b="1" kern="1200">
          <a:solidFill>
            <a:schemeClr val="tx1"/>
          </a:solidFill>
          <a:latin typeface="FS Maja" panose="02000503050000020004" pitchFamily="2"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FS Maja" panose="02000503050000020004" pitchFamily="2"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FS Maja" panose="02000503050000020004" pitchFamily="2"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FS Maja" panose="02000503050000020004" pitchFamily="2"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ts val="3000"/>
        </a:lnSpc>
        <a:spcBef>
          <a:spcPct val="0"/>
        </a:spcBef>
        <a:buNone/>
        <a:defRPr sz="3000" b="1" kern="1200">
          <a:solidFill>
            <a:schemeClr val="tx1"/>
          </a:solidFill>
          <a:latin typeface="FS Maja" panose="02000503050000020004" pitchFamily="2"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FS Maja" panose="02000503050000020004" pitchFamily="2"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FS Maja" panose="02000503050000020004" pitchFamily="2"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FS Maja" panose="02000503050000020004" pitchFamily="2"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113815" y="2204864"/>
            <a:ext cx="3346617" cy="2520280"/>
          </a:xfrm>
          <a:prstGeom prst="rect">
            <a:avLst/>
          </a:prstGeom>
        </p:spPr>
        <p:txBody>
          <a:bodyPr vert="horz" lIns="0" tIns="0" rIns="0" bIns="0" rtlCol="0" anchor="t" anchorCtr="0">
            <a:noAutofit/>
          </a:bodyPr>
          <a:lstStyle>
            <a:lvl1pPr algn="l" defTabSz="914400" rtl="0" eaLnBrk="1" latinLnBrk="0" hangingPunct="1">
              <a:lnSpc>
                <a:spcPts val="3400"/>
              </a:lnSpc>
              <a:spcBef>
                <a:spcPct val="0"/>
              </a:spcBef>
              <a:buNone/>
              <a:defRPr sz="3400" b="1" kern="1200">
                <a:solidFill>
                  <a:schemeClr val="bg1"/>
                </a:solidFill>
                <a:latin typeface="FS Maja" panose="02000503050000020004" pitchFamily="2" charset="0"/>
                <a:ea typeface="+mj-ea"/>
                <a:cs typeface="+mj-cs"/>
              </a:defRPr>
            </a:lvl1pPr>
          </a:lstStyle>
          <a:p>
            <a:r>
              <a:rPr lang="en-GB" dirty="0"/>
              <a:t>Findings from </a:t>
            </a:r>
            <a:r>
              <a:rPr lang="en-GB" dirty="0" smtClean="0"/>
              <a:t>the </a:t>
            </a:r>
            <a:r>
              <a:rPr lang="en-GB" dirty="0" smtClean="0"/>
              <a:t>stakeholder perspective </a:t>
            </a:r>
            <a:r>
              <a:rPr lang="en-GB" dirty="0" smtClean="0"/>
              <a:t/>
            </a:r>
            <a:br>
              <a:rPr lang="en-GB" dirty="0" smtClean="0"/>
            </a:br>
            <a:r>
              <a:rPr lang="en-GB" dirty="0" smtClean="0"/>
              <a:t/>
            </a:r>
            <a:br>
              <a:rPr lang="en-GB" dirty="0" smtClean="0"/>
            </a:br>
            <a:endParaRPr lang="en-GB" dirty="0"/>
          </a:p>
        </p:txBody>
      </p:sp>
      <p:sp>
        <p:nvSpPr>
          <p:cNvPr id="6" name="Text Placeholder 5"/>
          <p:cNvSpPr>
            <a:spLocks noGrp="1"/>
          </p:cNvSpPr>
          <p:nvPr>
            <p:ph type="body" sz="quarter" idx="14"/>
          </p:nvPr>
        </p:nvSpPr>
        <p:spPr>
          <a:xfrm>
            <a:off x="5210557" y="4005064"/>
            <a:ext cx="3330000" cy="252000"/>
          </a:xfrm>
        </p:spPr>
        <p:txBody>
          <a:bodyPr/>
          <a:lstStyle/>
          <a:p>
            <a:r>
              <a:rPr lang="en-GB" dirty="0" smtClean="0"/>
              <a:t>Dr Jane Robertson</a:t>
            </a:r>
            <a:endParaRPr lang="en-GB" dirty="0"/>
          </a:p>
          <a:p>
            <a:endParaRPr lang="en-GB" dirty="0"/>
          </a:p>
        </p:txBody>
      </p:sp>
      <p:pic>
        <p:nvPicPr>
          <p:cNvPr id="7" name="Picture Placeholder 6"/>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133" r="2133"/>
          <a:stretch/>
        </p:blipFill>
        <p:spPr/>
      </p:pic>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9" name="Picture 4" descr="Image result for university of dundee"/>
          <p:cNvPicPr>
            <a:picLocks noChangeAspect="1" noChangeArrowheads="1"/>
          </p:cNvPicPr>
          <p:nvPr/>
        </p:nvPicPr>
        <p:blipFill>
          <a:blip r:embed="rId4">
            <a:extLst>
              <a:ext uri="{28A0092B-C50C-407E-A947-70E740481C1C}">
                <a14:useLocalDpi xmlns:a14="http://schemas.microsoft.com/office/drawing/2010/main" val="0"/>
              </a:ext>
            </a:extLst>
          </a:blip>
          <a:srcRect t="24648" b="22536"/>
          <a:stretch>
            <a:fillRect/>
          </a:stretch>
        </p:blipFill>
        <p:spPr bwMode="auto">
          <a:xfrm>
            <a:off x="423724" y="159161"/>
            <a:ext cx="1985362" cy="9257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Image result for heriot wa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768" y="228600"/>
            <a:ext cx="1601210" cy="8216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FHA-logo-CMYK-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9155" y="521513"/>
            <a:ext cx="1368152" cy="901441"/>
          </a:xfrm>
          <a:prstGeom prst="rect">
            <a:avLst/>
          </a:prstGeom>
          <a:noFill/>
          <a:ln>
            <a:noFill/>
          </a:ln>
        </p:spPr>
      </p:pic>
      <p:pic>
        <p:nvPicPr>
          <p:cNvPr id="22" name="Picture 21" descr="Image result for housing LIN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0031" y="1152306"/>
            <a:ext cx="2520281" cy="541296"/>
          </a:xfrm>
          <a:prstGeom prst="rect">
            <a:avLst/>
          </a:prstGeom>
          <a:noFill/>
          <a:ln>
            <a:noFill/>
          </a:ln>
        </p:spPr>
      </p:pic>
      <p:pic>
        <p:nvPicPr>
          <p:cNvPr id="23" name="Picture 22" descr="Image result for age scotland 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9086" y="2293278"/>
            <a:ext cx="1941542" cy="901441"/>
          </a:xfrm>
          <a:prstGeom prst="rect">
            <a:avLst/>
          </a:prstGeom>
          <a:noFill/>
          <a:ln>
            <a:noFill/>
          </a:ln>
        </p:spPr>
      </p:pic>
      <p:pic>
        <p:nvPicPr>
          <p:cNvPr id="13" name="Picture 12" descr="suiilogo_mon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9334" y="5362274"/>
            <a:ext cx="3000837" cy="648072"/>
          </a:xfrm>
          <a:prstGeom prst="rect">
            <a:avLst/>
          </a:prstGeom>
          <a:noFill/>
          <a:ln>
            <a:noFill/>
          </a:ln>
        </p:spPr>
      </p:pic>
      <p:sp>
        <p:nvSpPr>
          <p:cNvPr id="2" name="AutoShape 2" descr="Image result for social policy associat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s://www.dur.ac.uk/images/sass/SPA_Conference/SPA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9353" y="5207316"/>
            <a:ext cx="1002409" cy="95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8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980728"/>
            <a:ext cx="8244000" cy="864000"/>
          </a:xfrm>
        </p:spPr>
        <p:txBody>
          <a:bodyPr/>
          <a:lstStyle/>
          <a:p>
            <a:r>
              <a:rPr lang="en-GB" dirty="0" smtClean="0"/>
              <a:t>The Game </a:t>
            </a:r>
            <a:endParaRPr lang="en-GB" dirty="0"/>
          </a:p>
        </p:txBody>
      </p:sp>
      <p:sp>
        <p:nvSpPr>
          <p:cNvPr id="3" name="Subtitle 2"/>
          <p:cNvSpPr>
            <a:spLocks noGrp="1"/>
          </p:cNvSpPr>
          <p:nvPr>
            <p:ph type="subTitle" idx="1"/>
          </p:nvPr>
        </p:nvSpPr>
        <p:spPr>
          <a:xfrm>
            <a:off x="458750" y="2348880"/>
            <a:ext cx="8244000" cy="1339689"/>
          </a:xfrm>
        </p:spPr>
        <p:txBody>
          <a:bodyPr/>
          <a:lstStyle/>
          <a:p>
            <a:r>
              <a:rPr lang="en-GB" sz="2000" dirty="0" smtClean="0">
                <a:solidFill>
                  <a:srgbClr val="FFFF00"/>
                </a:solidFill>
              </a:rPr>
              <a:t>The ‘Older People’ group was tasked with </a:t>
            </a:r>
            <a:r>
              <a:rPr lang="en-GB" sz="2000" dirty="0" smtClean="0">
                <a:solidFill>
                  <a:srgbClr val="FFFF00"/>
                </a:solidFill>
              </a:rPr>
              <a:t>speaking for </a:t>
            </a:r>
            <a:r>
              <a:rPr lang="en-GB" sz="2000" dirty="0">
                <a:solidFill>
                  <a:srgbClr val="FFFF00"/>
                </a:solidFill>
              </a:rPr>
              <a:t>the older people </a:t>
            </a:r>
            <a:r>
              <a:rPr lang="en-GB" sz="2000" dirty="0" smtClean="0">
                <a:solidFill>
                  <a:srgbClr val="FFFF00"/>
                </a:solidFill>
              </a:rPr>
              <a:t> in the game. </a:t>
            </a:r>
            <a:r>
              <a:rPr lang="en-GB" sz="2000" dirty="0">
                <a:solidFill>
                  <a:srgbClr val="FFFF00"/>
                </a:solidFill>
              </a:rPr>
              <a:t>In </a:t>
            </a:r>
            <a:r>
              <a:rPr lang="en-GB" sz="2000" dirty="0" smtClean="0">
                <a:solidFill>
                  <a:srgbClr val="FFFF00"/>
                </a:solidFill>
              </a:rPr>
              <a:t>the game</a:t>
            </a:r>
            <a:r>
              <a:rPr lang="en-GB" sz="2000" dirty="0">
                <a:solidFill>
                  <a:srgbClr val="FFFF00"/>
                </a:solidFill>
              </a:rPr>
              <a:t>, tokens representing exemplar older people are placed on the map to indicate </a:t>
            </a:r>
            <a:r>
              <a:rPr lang="en-GB" sz="2000" dirty="0" smtClean="0">
                <a:solidFill>
                  <a:srgbClr val="FFFF00"/>
                </a:solidFill>
              </a:rPr>
              <a:t>how housing </a:t>
            </a:r>
            <a:r>
              <a:rPr lang="en-GB" sz="2000" dirty="0">
                <a:solidFill>
                  <a:srgbClr val="FFFF00"/>
                </a:solidFill>
              </a:rPr>
              <a:t>or other accommodation is being used. The team make decisions on these </a:t>
            </a:r>
            <a:r>
              <a:rPr lang="en-GB" sz="2000" dirty="0" smtClean="0">
                <a:solidFill>
                  <a:srgbClr val="FFFF00"/>
                </a:solidFill>
              </a:rPr>
              <a:t>people's behalf </a:t>
            </a:r>
            <a:r>
              <a:rPr lang="en-GB" sz="2000" dirty="0">
                <a:solidFill>
                  <a:srgbClr val="FFFF00"/>
                </a:solidFill>
              </a:rPr>
              <a:t>based on what they think the likely choices of these older people would be. They </a:t>
            </a:r>
            <a:r>
              <a:rPr lang="en-GB" sz="2000" dirty="0" smtClean="0">
                <a:solidFill>
                  <a:srgbClr val="FFFF00"/>
                </a:solidFill>
              </a:rPr>
              <a:t>also represent these people’s interests </a:t>
            </a:r>
            <a:r>
              <a:rPr lang="en-GB" sz="2000" dirty="0">
                <a:solidFill>
                  <a:srgbClr val="FFFF00"/>
                </a:solidFill>
              </a:rPr>
              <a:t>by talking to the other teams and </a:t>
            </a:r>
            <a:r>
              <a:rPr lang="en-GB" sz="2000" dirty="0" smtClean="0">
                <a:solidFill>
                  <a:srgbClr val="FFFF00"/>
                </a:solidFill>
              </a:rPr>
              <a:t>advocating </a:t>
            </a:r>
            <a:r>
              <a:rPr lang="en-GB" sz="2000" dirty="0">
                <a:solidFill>
                  <a:srgbClr val="FFFF00"/>
                </a:solidFill>
              </a:rPr>
              <a:t>for budget, housing </a:t>
            </a:r>
            <a:r>
              <a:rPr lang="en-GB" sz="2000" dirty="0" smtClean="0">
                <a:solidFill>
                  <a:srgbClr val="FFFF00"/>
                </a:solidFill>
              </a:rPr>
              <a:t>and services to maintain the well-being of older people in Hopetown.</a:t>
            </a:r>
            <a:endParaRPr lang="en-GB" sz="2000" dirty="0" smtClean="0">
              <a:solidFill>
                <a:srgbClr val="FFFF00"/>
              </a:solidFill>
            </a:endParaRPr>
          </a:p>
          <a:p>
            <a:endParaRPr lang="en-GB" sz="2000" dirty="0"/>
          </a:p>
        </p:txBody>
      </p:sp>
      <p:pic>
        <p:nvPicPr>
          <p:cNvPr id="2" name="Picture 1"/>
          <p:cNvPicPr>
            <a:picLocks noChangeAspect="1"/>
          </p:cNvPicPr>
          <p:nvPr/>
        </p:nvPicPr>
        <p:blipFill>
          <a:blip r:embed="rId3"/>
          <a:stretch>
            <a:fillRect/>
          </a:stretch>
        </p:blipFill>
        <p:spPr>
          <a:xfrm>
            <a:off x="472442" y="4192721"/>
            <a:ext cx="8230307" cy="1900144"/>
          </a:xfrm>
          <a:prstGeom prst="rect">
            <a:avLst/>
          </a:prstGeom>
        </p:spPr>
      </p:pic>
    </p:spTree>
    <p:extLst>
      <p:ext uri="{BB962C8B-B14F-4D97-AF65-F5344CB8AC3E}">
        <p14:creationId xmlns:p14="http://schemas.microsoft.com/office/powerpoint/2010/main" val="3168930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431400"/>
            <a:ext cx="2772480" cy="1332000"/>
          </a:xfrm>
        </p:spPr>
        <p:txBody>
          <a:bodyPr/>
          <a:lstStyle/>
          <a:p>
            <a:r>
              <a:rPr lang="en-GB" dirty="0" smtClean="0"/>
              <a:t>The Serious Game Framework</a:t>
            </a:r>
            <a:endParaRPr lang="en-GB" dirty="0"/>
          </a:p>
        </p:txBody>
      </p:sp>
      <p:sp>
        <p:nvSpPr>
          <p:cNvPr id="10" name="Content Placeholder 9"/>
          <p:cNvSpPr>
            <a:spLocks noGrp="1"/>
          </p:cNvSpPr>
          <p:nvPr>
            <p:ph idx="1"/>
          </p:nvPr>
        </p:nvSpPr>
        <p:spPr>
          <a:xfrm>
            <a:off x="251520" y="1827406"/>
            <a:ext cx="2880320" cy="4032000"/>
          </a:xfrm>
        </p:spPr>
        <p:txBody>
          <a:bodyPr/>
          <a:lstStyle/>
          <a:p>
            <a:r>
              <a:rPr lang="en-GB" sz="1600" dirty="0" smtClean="0">
                <a:solidFill>
                  <a:srgbClr val="FFFF00"/>
                </a:solidFill>
              </a:rPr>
              <a:t>‘The People’ group: s</a:t>
            </a:r>
            <a:r>
              <a:rPr lang="en-GB" sz="1600" dirty="0" smtClean="0">
                <a:solidFill>
                  <a:srgbClr val="FFFF00"/>
                </a:solidFill>
              </a:rPr>
              <a:t>tarting the game involved looking at older people’s well-being and income to consider who might need support to stay in their own home and/or who might benefit from moving e.g. from own home to supported living.</a:t>
            </a:r>
            <a:endParaRPr lang="en-GB" sz="1600" dirty="0">
              <a:solidFill>
                <a:srgbClr val="FFFF00"/>
              </a:solidFill>
            </a:endParaRPr>
          </a:p>
          <a:p>
            <a:endParaRPr lang="en-GB" dirty="0">
              <a:solidFill>
                <a:srgbClr val="FFFF00"/>
              </a:solidFill>
            </a:endParaRPr>
          </a:p>
          <a:p>
            <a:endParaRPr lang="en-GB" dirty="0">
              <a:solidFill>
                <a:srgbClr val="FFFF00"/>
              </a:solidFill>
            </a:endParaRP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259" r="17259"/>
          <a:stretch>
            <a:fillRect/>
          </a:stretch>
        </p:blipFill>
        <p:spPr/>
      </p:pic>
      <p:graphicFrame>
        <p:nvGraphicFramePr>
          <p:cNvPr id="6" name="Diagram 5"/>
          <p:cNvGraphicFramePr/>
          <p:nvPr>
            <p:extLst>
              <p:ext uri="{D42A27DB-BD31-4B8C-83A1-F6EECF244321}">
                <p14:modId xmlns:p14="http://schemas.microsoft.com/office/powerpoint/2010/main" val="1666044807"/>
              </p:ext>
            </p:extLst>
          </p:nvPr>
        </p:nvGraphicFramePr>
        <p:xfrm>
          <a:off x="251520" y="3356992"/>
          <a:ext cx="2736620" cy="2790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4609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0125" y="980728"/>
            <a:ext cx="8244000" cy="864000"/>
          </a:xfrm>
        </p:spPr>
        <p:txBody>
          <a:bodyPr/>
          <a:lstStyle/>
          <a:p>
            <a:r>
              <a:rPr lang="en-GB" dirty="0" smtClean="0">
                <a:solidFill>
                  <a:srgbClr val="FFFF00"/>
                </a:solidFill>
              </a:rPr>
              <a:t>COMMUNICATE</a:t>
            </a:r>
            <a:r>
              <a:rPr lang="en-GB" dirty="0"/>
              <a:t>, COLLABORATE &amp; COPRODUCE</a:t>
            </a:r>
            <a:br>
              <a:rPr lang="en-GB" dirty="0"/>
            </a:br>
            <a:endParaRPr lang="en-GB" dirty="0"/>
          </a:p>
        </p:txBody>
      </p:sp>
      <p:sp>
        <p:nvSpPr>
          <p:cNvPr id="6" name="Content Placeholder 5"/>
          <p:cNvSpPr>
            <a:spLocks noGrp="1"/>
          </p:cNvSpPr>
          <p:nvPr>
            <p:ph type="subTitle" idx="1"/>
          </p:nvPr>
        </p:nvSpPr>
        <p:spPr>
          <a:xfrm>
            <a:off x="473826" y="2348174"/>
            <a:ext cx="3882150" cy="4105161"/>
          </a:xfrm>
        </p:spPr>
        <p:txBody>
          <a:bodyPr/>
          <a:lstStyle/>
          <a:p>
            <a:r>
              <a:rPr lang="en-GB" sz="2000" dirty="0" smtClean="0">
                <a:solidFill>
                  <a:srgbClr val="FFFF00"/>
                </a:solidFill>
              </a:rPr>
              <a:t>It helped </a:t>
            </a:r>
            <a:r>
              <a:rPr lang="en-GB" sz="2000" dirty="0">
                <a:solidFill>
                  <a:srgbClr val="FFFF00"/>
                </a:solidFill>
              </a:rPr>
              <a:t>if developers and policy makers made the first move to approach older people to ask what they wanted</a:t>
            </a:r>
            <a:r>
              <a:rPr lang="en-GB" sz="2000" dirty="0" smtClean="0">
                <a:solidFill>
                  <a:srgbClr val="FFFF00"/>
                </a:solidFill>
              </a:rPr>
              <a:t>. And it could help when service providers acted as a bridge between service users and these other stakeholder groups.</a:t>
            </a:r>
            <a:endParaRPr lang="en-GB" sz="2000" dirty="0">
              <a:solidFill>
                <a:srgbClr val="FFFF00"/>
              </a:solidFill>
            </a:endParaRPr>
          </a:p>
          <a:p>
            <a:endParaRPr lang="en-GB" sz="2000" dirty="0">
              <a:solidFill>
                <a:srgbClr val="FFFF00"/>
              </a:solidFill>
            </a:endParaRPr>
          </a:p>
          <a:p>
            <a:r>
              <a:rPr lang="en-GB" sz="2000" dirty="0" smtClean="0">
                <a:solidFill>
                  <a:srgbClr val="FFFF00"/>
                </a:solidFill>
              </a:rPr>
              <a:t>Speaking with a small number of representatives from each stakeholder group was helpful </a:t>
            </a:r>
            <a:r>
              <a:rPr lang="en-GB" sz="2000" dirty="0">
                <a:solidFill>
                  <a:srgbClr val="FFFF00"/>
                </a:solidFill>
              </a:rPr>
              <a:t>to </a:t>
            </a:r>
            <a:r>
              <a:rPr lang="en-GB" sz="2000" dirty="0" smtClean="0">
                <a:solidFill>
                  <a:srgbClr val="FFFF00"/>
                </a:solidFill>
              </a:rPr>
              <a:t>foster constructive communication. This helped to support those </a:t>
            </a:r>
            <a:r>
              <a:rPr lang="en-GB" sz="2000" dirty="0">
                <a:solidFill>
                  <a:srgbClr val="FFFF00"/>
                </a:solidFill>
              </a:rPr>
              <a:t>who </a:t>
            </a:r>
            <a:r>
              <a:rPr lang="en-GB" sz="2000" dirty="0" smtClean="0">
                <a:solidFill>
                  <a:srgbClr val="FFFF00"/>
                </a:solidFill>
              </a:rPr>
              <a:t>required more time or less noise to stay part of the ongoing dialogue</a:t>
            </a:r>
            <a:r>
              <a:rPr lang="en-GB" sz="2000" dirty="0">
                <a:solidFill>
                  <a:srgbClr val="FFFF00"/>
                </a:solidFill>
              </a:rPr>
              <a:t>.</a:t>
            </a:r>
          </a:p>
          <a:p>
            <a:pPr>
              <a:lnSpc>
                <a:spcPct val="150000"/>
              </a:lnSpc>
              <a:spcAft>
                <a:spcPts val="0"/>
              </a:spcAft>
            </a:pP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682" y="2636913"/>
            <a:ext cx="4223701" cy="2808312"/>
          </a:xfrm>
          <a:prstGeom prst="rect">
            <a:avLst/>
          </a:prstGeom>
        </p:spPr>
      </p:pic>
    </p:spTree>
    <p:extLst>
      <p:ext uri="{BB962C8B-B14F-4D97-AF65-F5344CB8AC3E}">
        <p14:creationId xmlns:p14="http://schemas.microsoft.com/office/powerpoint/2010/main" val="268399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0125" y="980728"/>
            <a:ext cx="8244000" cy="864000"/>
          </a:xfrm>
        </p:spPr>
        <p:txBody>
          <a:bodyPr/>
          <a:lstStyle/>
          <a:p>
            <a:r>
              <a:rPr lang="en-GB" dirty="0" smtClean="0">
                <a:solidFill>
                  <a:schemeClr val="bg2"/>
                </a:solidFill>
              </a:rPr>
              <a:t>COMMUNICATE</a:t>
            </a:r>
            <a:r>
              <a:rPr lang="en-GB" dirty="0"/>
              <a:t>, </a:t>
            </a:r>
            <a:r>
              <a:rPr lang="en-GB" dirty="0">
                <a:solidFill>
                  <a:srgbClr val="FFFF00"/>
                </a:solidFill>
              </a:rPr>
              <a:t>COLLABORATE</a:t>
            </a:r>
            <a:r>
              <a:rPr lang="en-GB" dirty="0"/>
              <a:t> &amp; COPRODUCE</a:t>
            </a:r>
            <a:br>
              <a:rPr lang="en-GB" dirty="0"/>
            </a:br>
            <a:endParaRPr lang="en-GB" dirty="0"/>
          </a:p>
        </p:txBody>
      </p:sp>
      <p:sp>
        <p:nvSpPr>
          <p:cNvPr id="6" name="Content Placeholder 5"/>
          <p:cNvSpPr>
            <a:spLocks noGrp="1"/>
          </p:cNvSpPr>
          <p:nvPr>
            <p:ph type="subTitle" idx="1"/>
          </p:nvPr>
        </p:nvSpPr>
        <p:spPr>
          <a:xfrm>
            <a:off x="473826" y="2348174"/>
            <a:ext cx="5970382" cy="4105161"/>
          </a:xfrm>
        </p:spPr>
        <p:txBody>
          <a:bodyPr/>
          <a:lstStyle/>
          <a:p>
            <a:r>
              <a:rPr lang="en-GB" sz="2000" dirty="0" smtClean="0">
                <a:solidFill>
                  <a:srgbClr val="FFFF00"/>
                </a:solidFill>
              </a:rPr>
              <a:t>Having a choice about where to live matters. </a:t>
            </a:r>
            <a:r>
              <a:rPr lang="en-GB" sz="2000" dirty="0" smtClean="0"/>
              <a:t>As income dropped and/or health deteriorated, older people often required support either to stay in their own homes or to move to suitable supported living – but </a:t>
            </a:r>
            <a:r>
              <a:rPr lang="en-GB" sz="2000" dirty="0" smtClean="0">
                <a:solidFill>
                  <a:srgbClr val="FFFF00"/>
                </a:solidFill>
              </a:rPr>
              <a:t>people wanted a say in these decisions</a:t>
            </a:r>
            <a:r>
              <a:rPr lang="en-GB" sz="2000" dirty="0" smtClean="0"/>
              <a:t>. Even if people had to move home, maintaining a good quality environment and staying connected to their community mattered.</a:t>
            </a:r>
          </a:p>
          <a:p>
            <a:endParaRPr lang="en-GB" sz="2000" dirty="0">
              <a:solidFill>
                <a:srgbClr val="FFFF00"/>
              </a:solidFill>
            </a:endParaRPr>
          </a:p>
          <a:p>
            <a:r>
              <a:rPr lang="en-GB" sz="2000" dirty="0" smtClean="0">
                <a:solidFill>
                  <a:srgbClr val="FFFF00"/>
                </a:solidFill>
              </a:rPr>
              <a:t>To achieve this choice required collaboration across the different stakeholder groups. </a:t>
            </a:r>
            <a:r>
              <a:rPr lang="en-GB" sz="2000" dirty="0" smtClean="0">
                <a:solidFill>
                  <a:schemeClr val="bg2"/>
                </a:solidFill>
              </a:rPr>
              <a:t>Peripatetic services could help people stay in their own home. Developers building affordable homes in good quality environments could support the transition to a new home to downsize or to access supported living. Investment from policy makers  could support both these aspects of housing. Building new lifetime homes was another longer-term option.</a:t>
            </a:r>
          </a:p>
          <a:p>
            <a:endParaRPr lang="en-GB" sz="2000" dirty="0">
              <a:solidFill>
                <a:schemeClr val="bg2"/>
              </a:solidFill>
            </a:endParaRPr>
          </a:p>
          <a:p>
            <a:pPr>
              <a:lnSpc>
                <a:spcPct val="150000"/>
              </a:lnSpc>
              <a:spcAft>
                <a:spcPts val="0"/>
              </a:spcAft>
            </a:pPr>
            <a:endParaRPr lang="en-GB" dirty="0"/>
          </a:p>
        </p:txBody>
      </p:sp>
      <p:pic>
        <p:nvPicPr>
          <p:cNvPr id="4" name="Picture 3"/>
          <p:cNvPicPr>
            <a:picLocks noChangeAspect="1"/>
          </p:cNvPicPr>
          <p:nvPr/>
        </p:nvPicPr>
        <p:blipFill>
          <a:blip r:embed="rId3"/>
          <a:stretch>
            <a:fillRect/>
          </a:stretch>
        </p:blipFill>
        <p:spPr>
          <a:xfrm>
            <a:off x="6826846" y="2636912"/>
            <a:ext cx="1889877" cy="3052839"/>
          </a:xfrm>
          <a:prstGeom prst="rect">
            <a:avLst/>
          </a:prstGeom>
        </p:spPr>
      </p:pic>
    </p:spTree>
    <p:extLst>
      <p:ext uri="{BB962C8B-B14F-4D97-AF65-F5344CB8AC3E}">
        <p14:creationId xmlns:p14="http://schemas.microsoft.com/office/powerpoint/2010/main" val="3282615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0125" y="980728"/>
            <a:ext cx="8244000" cy="864000"/>
          </a:xfrm>
        </p:spPr>
        <p:txBody>
          <a:bodyPr/>
          <a:lstStyle/>
          <a:p>
            <a:r>
              <a:rPr lang="en-GB" dirty="0" smtClean="0">
                <a:solidFill>
                  <a:schemeClr val="bg2"/>
                </a:solidFill>
              </a:rPr>
              <a:t>COMMUNICATE</a:t>
            </a:r>
            <a:r>
              <a:rPr lang="en-GB" dirty="0"/>
              <a:t>, </a:t>
            </a:r>
            <a:r>
              <a:rPr lang="en-GB" dirty="0">
                <a:solidFill>
                  <a:schemeClr val="bg2"/>
                </a:solidFill>
              </a:rPr>
              <a:t>COLLABORATE </a:t>
            </a:r>
            <a:r>
              <a:rPr lang="en-GB" dirty="0"/>
              <a:t>&amp; </a:t>
            </a:r>
            <a:r>
              <a:rPr lang="en-GB" dirty="0">
                <a:solidFill>
                  <a:srgbClr val="FFFF00"/>
                </a:solidFill>
              </a:rPr>
              <a:t>COPRODUCE</a:t>
            </a:r>
            <a:r>
              <a:rPr lang="en-GB" dirty="0"/>
              <a:t/>
            </a:r>
            <a:br>
              <a:rPr lang="en-GB" dirty="0"/>
            </a:br>
            <a:endParaRPr lang="en-GB" dirty="0"/>
          </a:p>
        </p:txBody>
      </p:sp>
      <p:sp>
        <p:nvSpPr>
          <p:cNvPr id="6" name="Content Placeholder 5"/>
          <p:cNvSpPr>
            <a:spLocks noGrp="1"/>
          </p:cNvSpPr>
          <p:nvPr>
            <p:ph type="subTitle" idx="1"/>
          </p:nvPr>
        </p:nvSpPr>
        <p:spPr>
          <a:xfrm>
            <a:off x="473826" y="2348175"/>
            <a:ext cx="8244000" cy="1008818"/>
          </a:xfrm>
        </p:spPr>
        <p:txBody>
          <a:bodyPr/>
          <a:lstStyle/>
          <a:p>
            <a:r>
              <a:rPr lang="en-GB" sz="2000" dirty="0">
                <a:solidFill>
                  <a:srgbClr val="FFFF00"/>
                </a:solidFill>
              </a:rPr>
              <a:t>Balancing investment </a:t>
            </a:r>
            <a:r>
              <a:rPr lang="en-GB" sz="2000" dirty="0" smtClean="0">
                <a:solidFill>
                  <a:srgbClr val="FFFF00"/>
                </a:solidFill>
              </a:rPr>
              <a:t>by policy makers at </a:t>
            </a:r>
            <a:r>
              <a:rPr lang="en-GB" sz="2000" dirty="0">
                <a:solidFill>
                  <a:srgbClr val="FFFF00"/>
                </a:solidFill>
              </a:rPr>
              <a:t>the individual level/for immediate outcomes </a:t>
            </a:r>
            <a:r>
              <a:rPr lang="en-GB" sz="2000" dirty="0" smtClean="0">
                <a:solidFill>
                  <a:srgbClr val="FFFF00"/>
                </a:solidFill>
              </a:rPr>
              <a:t>alongside longer-term </a:t>
            </a:r>
            <a:r>
              <a:rPr lang="en-GB" sz="2000" dirty="0">
                <a:solidFill>
                  <a:srgbClr val="FFFF00"/>
                </a:solidFill>
              </a:rPr>
              <a:t>investment in accessible/affordable homes produced </a:t>
            </a:r>
            <a:r>
              <a:rPr lang="en-GB" sz="2000" dirty="0" smtClean="0">
                <a:solidFill>
                  <a:srgbClr val="FFFF00"/>
                </a:solidFill>
              </a:rPr>
              <a:t>better longer-term well-being for the wider group of older people.</a:t>
            </a:r>
            <a:endParaRPr lang="en-GB" sz="2000" dirty="0">
              <a:solidFill>
                <a:srgbClr val="FFFF00"/>
              </a:solidFill>
            </a:endParaRPr>
          </a:p>
          <a:p>
            <a:endParaRPr lang="en-GB" sz="2000" dirty="0">
              <a:solidFill>
                <a:srgbClr val="FFFF00"/>
              </a:solidFill>
            </a:endParaRPr>
          </a:p>
          <a:p>
            <a:endParaRPr lang="en-GB" sz="2000" dirty="0">
              <a:solidFill>
                <a:schemeClr val="bg2"/>
              </a:solidFill>
            </a:endParaRPr>
          </a:p>
          <a:p>
            <a:pPr>
              <a:lnSpc>
                <a:spcPct val="150000"/>
              </a:lnSpc>
              <a:spcAft>
                <a:spcPts val="0"/>
              </a:spcAft>
            </a:pP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21157"/>
            <a:ext cx="3888432" cy="2585393"/>
          </a:xfrm>
          <a:prstGeom prst="rect">
            <a:avLst/>
          </a:prstGeom>
        </p:spPr>
      </p:pic>
      <p:sp>
        <p:nvSpPr>
          <p:cNvPr id="7" name="Content Placeholder 5"/>
          <p:cNvSpPr txBox="1">
            <a:spLocks/>
          </p:cNvSpPr>
          <p:nvPr/>
        </p:nvSpPr>
        <p:spPr>
          <a:xfrm>
            <a:off x="450125" y="3308760"/>
            <a:ext cx="3864481" cy="2505526"/>
          </a:xfrm>
          <a:prstGeom prst="rect">
            <a:avLst/>
          </a:prstGeom>
        </p:spPr>
        <p:txBody>
          <a:bodyPr vert="horz" lIns="0" tIns="0" rIns="0" bIns="0" rtlCol="0">
            <a:noAutofit/>
          </a:bodyPr>
          <a:lstStyle>
            <a:lvl1pPr marL="0" indent="0" algn="l" defTabSz="914400" rtl="0" eaLnBrk="1" latinLnBrk="0" hangingPunct="1">
              <a:lnSpc>
                <a:spcPts val="1900"/>
              </a:lnSpc>
              <a:spcBef>
                <a:spcPts val="0"/>
              </a:spcBef>
              <a:spcAft>
                <a:spcPts val="600"/>
              </a:spcAft>
              <a:buFont typeface="Arial" pitchFamily="34" charset="0"/>
              <a:buNone/>
              <a:defRPr sz="1600" b="0" kern="1200">
                <a:solidFill>
                  <a:schemeClr val="bg1"/>
                </a:solidFill>
                <a:latin typeface="FS Maja" panose="02000503050000020004" pitchFamily="2" charset="0"/>
                <a:ea typeface="+mn-ea"/>
                <a:cs typeface="+mn-cs"/>
              </a:defRPr>
            </a:lvl1pPr>
            <a:lvl2pPr marL="457200" indent="0" algn="ctr" defTabSz="914400" rtl="0" eaLnBrk="1" latinLnBrk="0" hangingPunct="1">
              <a:lnSpc>
                <a:spcPts val="1800"/>
              </a:lnSpc>
              <a:spcBef>
                <a:spcPts val="0"/>
              </a:spcBef>
              <a:spcAft>
                <a:spcPts val="600"/>
              </a:spcAft>
              <a:buFont typeface="Arial" pitchFamily="34" charset="0"/>
              <a:buNone/>
              <a:defRPr sz="1400" kern="1200">
                <a:solidFill>
                  <a:schemeClr val="tx1">
                    <a:tint val="75000"/>
                  </a:schemeClr>
                </a:solidFill>
                <a:latin typeface="FS Maja" panose="02000503050000020004" pitchFamily="2" charset="0"/>
                <a:ea typeface="+mn-ea"/>
                <a:cs typeface="+mn-cs"/>
              </a:defRPr>
            </a:lvl2pPr>
            <a:lvl3pPr marL="914400" indent="0" algn="ctr" defTabSz="914400" rtl="0" eaLnBrk="1" latinLnBrk="0" hangingPunct="1">
              <a:lnSpc>
                <a:spcPts val="1800"/>
              </a:lnSpc>
              <a:spcBef>
                <a:spcPts val="0"/>
              </a:spcBef>
              <a:spcAft>
                <a:spcPts val="600"/>
              </a:spcAft>
              <a:buSzPct val="120000"/>
              <a:buFont typeface="Arial" pitchFamily="34" charset="0"/>
              <a:buNone/>
              <a:defRPr sz="1400" kern="1200">
                <a:solidFill>
                  <a:schemeClr val="tx1">
                    <a:tint val="75000"/>
                  </a:schemeClr>
                </a:solidFill>
                <a:latin typeface="FS Maja" panose="02000503050000020004" pitchFamily="2" charset="0"/>
                <a:ea typeface="+mn-ea"/>
                <a:cs typeface="+mn-cs"/>
              </a:defRPr>
            </a:lvl3pPr>
            <a:lvl4pPr marL="1371600" indent="0" algn="ctr" defTabSz="914400" rtl="0" eaLnBrk="1" latinLnBrk="0" hangingPunct="1">
              <a:lnSpc>
                <a:spcPts val="1800"/>
              </a:lnSpc>
              <a:spcBef>
                <a:spcPts val="0"/>
              </a:spcBef>
              <a:spcAft>
                <a:spcPts val="600"/>
              </a:spcAft>
              <a:buFont typeface="Symbol" pitchFamily="18" charset="2"/>
              <a:buNone/>
              <a:defRPr sz="1400" kern="1200">
                <a:solidFill>
                  <a:schemeClr val="tx1">
                    <a:tint val="75000"/>
                  </a:schemeClr>
                </a:solidFill>
                <a:latin typeface="FS Maja" panose="02000503050000020004" pitchFamily="2" charset="0"/>
                <a:ea typeface="+mn-ea"/>
                <a:cs typeface="+mn-cs"/>
              </a:defRPr>
            </a:lvl4pPr>
            <a:lvl5pPr marL="1828800" indent="0" algn="ctr" defTabSz="914400" rtl="0" eaLnBrk="1" latinLnBrk="0" hangingPunct="1">
              <a:lnSpc>
                <a:spcPts val="1800"/>
              </a:lnSpc>
              <a:spcBef>
                <a:spcPts val="0"/>
              </a:spcBef>
              <a:spcAft>
                <a:spcPts val="600"/>
              </a:spcAft>
              <a:buFont typeface="Arial" pitchFamily="34" charset="0"/>
              <a:buNone/>
              <a:defRPr sz="1400" kern="1200">
                <a:solidFill>
                  <a:schemeClr val="tx1">
                    <a:tint val="75000"/>
                  </a:schemeClr>
                </a:solidFill>
                <a:latin typeface="FS Maja" panose="02000503050000020004"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00000"/>
              </a:lnSpc>
              <a:spcAft>
                <a:spcPts val="0"/>
              </a:spcAft>
              <a:defRPr/>
            </a:pPr>
            <a:r>
              <a:rPr lang="en-GB" sz="2000" dirty="0" smtClean="0">
                <a:solidFill>
                  <a:srgbClr val="FFFF00"/>
                </a:solidFill>
              </a:rPr>
              <a:t>A </a:t>
            </a:r>
            <a:r>
              <a:rPr lang="en-GB" sz="2000" dirty="0">
                <a:solidFill>
                  <a:srgbClr val="FFFF00"/>
                </a:solidFill>
              </a:rPr>
              <a:t>whole-community strategy is necessary for driving sustainable </a:t>
            </a:r>
            <a:r>
              <a:rPr lang="en-GB" sz="2000" dirty="0" smtClean="0">
                <a:solidFill>
                  <a:srgbClr val="FFFF00"/>
                </a:solidFill>
              </a:rPr>
              <a:t>development:</a:t>
            </a:r>
          </a:p>
          <a:p>
            <a:pPr marL="285750" lvl="0" indent="-285750">
              <a:lnSpc>
                <a:spcPct val="100000"/>
              </a:lnSpc>
              <a:spcAft>
                <a:spcPts val="0"/>
              </a:spcAft>
              <a:buFont typeface="Arial" panose="020B0604020202020204" pitchFamily="34" charset="0"/>
              <a:buChar char="•"/>
            </a:pPr>
            <a:r>
              <a:rPr lang="en-GB" sz="1800" dirty="0" smtClean="0"/>
              <a:t>Considering infrastructure</a:t>
            </a:r>
            <a:r>
              <a:rPr lang="en-GB" sz="1800" dirty="0"/>
              <a:t>, </a:t>
            </a:r>
            <a:r>
              <a:rPr lang="en-GB" sz="1800" dirty="0" smtClean="0"/>
              <a:t>involving property developers and planning joint </a:t>
            </a:r>
            <a:r>
              <a:rPr lang="en-GB" sz="1800" dirty="0"/>
              <a:t>ventures </a:t>
            </a:r>
            <a:r>
              <a:rPr lang="en-GB" sz="1800" dirty="0" smtClean="0"/>
              <a:t>with service </a:t>
            </a:r>
            <a:r>
              <a:rPr lang="en-GB" sz="1800" dirty="0"/>
              <a:t>providers</a:t>
            </a:r>
            <a:r>
              <a:rPr lang="en-GB" sz="1800" dirty="0" smtClean="0"/>
              <a:t>.</a:t>
            </a:r>
          </a:p>
          <a:p>
            <a:pPr marL="285750" indent="-285750">
              <a:lnSpc>
                <a:spcPct val="100000"/>
              </a:lnSpc>
              <a:spcAft>
                <a:spcPts val="0"/>
              </a:spcAft>
              <a:buFont typeface="Arial" panose="020B0604020202020204" pitchFamily="34" charset="0"/>
              <a:buChar char="•"/>
            </a:pPr>
            <a:r>
              <a:rPr lang="en-GB" sz="1800" dirty="0"/>
              <a:t>Speaking to end users as much as possible as they are experts on their wants and needs</a:t>
            </a:r>
            <a:r>
              <a:rPr lang="en-GB" sz="1800" dirty="0" smtClean="0"/>
              <a:t>.</a:t>
            </a:r>
            <a:endParaRPr lang="en-GB" sz="1800" dirty="0"/>
          </a:p>
          <a:p>
            <a:pPr lvl="0">
              <a:lnSpc>
                <a:spcPct val="100000"/>
              </a:lnSpc>
              <a:spcAft>
                <a:spcPts val="0"/>
              </a:spcAft>
              <a:defRPr/>
            </a:pPr>
            <a:endParaRPr lang="en-GB" sz="2000" dirty="0"/>
          </a:p>
          <a:p>
            <a:endParaRPr lang="en-GB" sz="2000" dirty="0" smtClean="0">
              <a:solidFill>
                <a:srgbClr val="FFFF00"/>
              </a:solidFill>
            </a:endParaRPr>
          </a:p>
          <a:p>
            <a:endParaRPr lang="en-GB" sz="2000" dirty="0" smtClean="0">
              <a:solidFill>
                <a:schemeClr val="bg2"/>
              </a:solidFill>
            </a:endParaRPr>
          </a:p>
          <a:p>
            <a:pPr>
              <a:lnSpc>
                <a:spcPct val="150000"/>
              </a:lnSpc>
              <a:spcAft>
                <a:spcPts val="0"/>
              </a:spcAft>
            </a:pPr>
            <a:endParaRPr lang="en-GB" dirty="0"/>
          </a:p>
        </p:txBody>
      </p:sp>
    </p:spTree>
    <p:extLst>
      <p:ext uri="{BB962C8B-B14F-4D97-AF65-F5344CB8AC3E}">
        <p14:creationId xmlns:p14="http://schemas.microsoft.com/office/powerpoint/2010/main" val="1377942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 Energy 1 Blue">
  <a:themeElements>
    <a:clrScheme name="energyorange">
      <a:dk1>
        <a:srgbClr val="D4752E"/>
      </a:dk1>
      <a:lt1>
        <a:srgbClr val="FFFFFF"/>
      </a:lt1>
      <a:dk2>
        <a:srgbClr val="D4752E"/>
      </a:dk2>
      <a:lt2>
        <a:srgbClr val="FFFFFF"/>
      </a:lt2>
      <a:accent1>
        <a:srgbClr val="D3752E"/>
      </a:accent1>
      <a:accent2>
        <a:srgbClr val="F4A365"/>
      </a:accent2>
      <a:accent3>
        <a:srgbClr val="F8BF91"/>
      </a:accent3>
      <a:accent4>
        <a:srgbClr val="FBDABD"/>
      </a:accent4>
      <a:accent5>
        <a:srgbClr val="DF4513"/>
      </a:accent5>
      <a:accent6>
        <a:srgbClr val="EA8350"/>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2B4FC275-8A72-1847-BC25-A1C066351A94}"/>
    </a:ext>
  </a:extLst>
</a:theme>
</file>

<file path=ppt/theme/theme2.xml><?xml version="1.0" encoding="utf-8"?>
<a:theme xmlns:a="http://schemas.openxmlformats.org/drawingml/2006/main" name="UoS Energy 1 Red">
  <a:themeElements>
    <a:clrScheme name="energypurple">
      <a:dk1>
        <a:srgbClr val="572B82"/>
      </a:dk1>
      <a:lt1>
        <a:srgbClr val="FFFFFF"/>
      </a:lt1>
      <a:dk2>
        <a:srgbClr val="572B82"/>
      </a:dk2>
      <a:lt2>
        <a:srgbClr val="FFFFFF"/>
      </a:lt2>
      <a:accent1>
        <a:srgbClr val="572B82"/>
      </a:accent1>
      <a:accent2>
        <a:srgbClr val="8561A4"/>
      </a:accent2>
      <a:accent3>
        <a:srgbClr val="A48DBF"/>
      </a:accent3>
      <a:accent4>
        <a:srgbClr val="C7BADA"/>
      </a:accent4>
      <a:accent5>
        <a:srgbClr val="635286"/>
      </a:accent5>
      <a:accent6>
        <a:srgbClr val="8C7DA5"/>
      </a:accent6>
      <a:hlink>
        <a:srgbClr val="EE7723"/>
      </a:hlink>
      <a:folHlink>
        <a:srgbClr val="F4A3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majaenergy2-square</Template>
  <TotalTime>574</TotalTime>
  <Words>1823</Words>
  <Application>Microsoft Office PowerPoint</Application>
  <PresentationFormat>On-screen Show (4:3)</PresentationFormat>
  <Paragraphs>76</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FS Maja</vt:lpstr>
      <vt:lpstr>Symbol</vt:lpstr>
      <vt:lpstr>UoS Energy 1 Blue</vt:lpstr>
      <vt:lpstr>UoS Energy 1 Red</vt:lpstr>
      <vt:lpstr>PowerPoint Presentation</vt:lpstr>
      <vt:lpstr>The Game </vt:lpstr>
      <vt:lpstr>The Serious Game Framework</vt:lpstr>
      <vt:lpstr>COMMUNICATE, COLLABORATE &amp; COPRODUCE </vt:lpstr>
      <vt:lpstr>COMMUNICATE, COLLABORATE &amp; COPRODUCE </vt:lpstr>
      <vt:lpstr>COMMUNICATE, COLLABORATE &amp; COPRODUCE </vt:lpstr>
    </vt:vector>
  </TitlesOfParts>
  <Company>University of Stirling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McCall</dc:creator>
  <cp:lastModifiedBy>Jane Robertson</cp:lastModifiedBy>
  <cp:revision>53</cp:revision>
  <cp:lastPrinted>2018-04-26T13:32:48Z</cp:lastPrinted>
  <dcterms:created xsi:type="dcterms:W3CDTF">2018-04-25T16:02:39Z</dcterms:created>
  <dcterms:modified xsi:type="dcterms:W3CDTF">2018-06-29T13:04:09Z</dcterms:modified>
</cp:coreProperties>
</file>