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9" r:id="rId2"/>
    <p:sldId id="369" r:id="rId3"/>
    <p:sldId id="370" r:id="rId4"/>
    <p:sldId id="365" r:id="rId5"/>
    <p:sldId id="368" r:id="rId6"/>
    <p:sldId id="366" r:id="rId7"/>
    <p:sldId id="371" r:id="rId8"/>
    <p:sldId id="372" r:id="rId9"/>
    <p:sldId id="373" r:id="rId10"/>
    <p:sldId id="374" r:id="rId11"/>
    <p:sldId id="375" r:id="rId12"/>
    <p:sldId id="367" r:id="rId13"/>
    <p:sldId id="376" r:id="rId14"/>
    <p:sldId id="377" r:id="rId15"/>
    <p:sldId id="364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65EF3E-61A1-4816-87A8-ADE0C9BE03AF}">
          <p14:sldIdLst>
            <p14:sldId id="259"/>
            <p14:sldId id="369"/>
            <p14:sldId id="370"/>
            <p14:sldId id="365"/>
            <p14:sldId id="368"/>
            <p14:sldId id="366"/>
            <p14:sldId id="371"/>
            <p14:sldId id="372"/>
            <p14:sldId id="373"/>
            <p14:sldId id="374"/>
            <p14:sldId id="375"/>
            <p14:sldId id="367"/>
            <p14:sldId id="376"/>
            <p14:sldId id="377"/>
            <p14:sldId id="364"/>
          </p14:sldIdLst>
        </p14:section>
        <p14:section name="Untitled Section" id="{C3EE65EC-FD15-493B-A459-61F72DC157C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ther author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A8"/>
    <a:srgbClr val="778085"/>
    <a:srgbClr val="951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4660"/>
  </p:normalViewPr>
  <p:slideViewPr>
    <p:cSldViewPr>
      <p:cViewPr varScale="1">
        <p:scale>
          <a:sx n="105" d="100"/>
          <a:sy n="105" d="100"/>
        </p:scale>
        <p:origin x="13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632" y="8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FEF0F-41D1-4DA3-8C2E-5157578C33A2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2A844-C7C5-4D39-B9B7-C85EEBE70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8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C7FC7-7A59-4FD5-94FF-A3FBC320E628}" type="datetimeFigureOut">
              <a:rPr lang="en-GB" smtClean="0"/>
              <a:t>19/06/2018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6CD5C-909D-4939-A061-7CDAF2F98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73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CD5C-909D-4939-A061-7CDAF2F9811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04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all have been busy talking to colleagues </a:t>
            </a:r>
            <a:r>
              <a:rPr lang="en-US"/>
              <a:t>and service users about day one 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C7F8F-0822-E34D-B09F-1AD5A9B7C3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on this morning….</a:t>
            </a:r>
          </a:p>
          <a:p>
            <a:endParaRPr lang="en-US" dirty="0"/>
          </a:p>
          <a:p>
            <a:r>
              <a:rPr lang="en-US" dirty="0"/>
              <a:t>Space to think about current narratives – often deficit or risk focused.</a:t>
            </a:r>
          </a:p>
          <a:p>
            <a:r>
              <a:rPr lang="en-US" dirty="0"/>
              <a:t>Dev orientation allows us to consider growth rather than damage – attention on what a child needs for growth, what needs to be repaired or replanted, what needs to be supported to grow and develop</a:t>
            </a:r>
          </a:p>
          <a:p>
            <a:endParaRPr lang="en-US" dirty="0"/>
          </a:p>
          <a:p>
            <a:r>
              <a:rPr lang="en-US" dirty="0"/>
              <a:t>ALSO  - our and our </a:t>
            </a:r>
            <a:r>
              <a:rPr lang="en-US" dirty="0" err="1"/>
              <a:t>organisations</a:t>
            </a:r>
            <a:r>
              <a:rPr lang="en-US" dirty="0"/>
              <a:t> needs for growth and development – what needs to be in place</a:t>
            </a:r>
          </a:p>
          <a:p>
            <a:endParaRPr lang="en-US" dirty="0"/>
          </a:p>
          <a:p>
            <a:r>
              <a:rPr lang="en-US" dirty="0"/>
              <a:t>Importance of past present and future – how this impacts on growth and change</a:t>
            </a:r>
          </a:p>
          <a:p>
            <a:endParaRPr lang="en-US" dirty="0"/>
          </a:p>
          <a:p>
            <a:r>
              <a:rPr lang="en-US" dirty="0"/>
              <a:t>A frame – strands working together with the same aim and focus – to support growth – how might a developmental orientation help to ensure a shared language and focus</a:t>
            </a:r>
          </a:p>
          <a:p>
            <a:endParaRPr lang="en-US" dirty="0"/>
          </a:p>
          <a:p>
            <a:r>
              <a:rPr lang="en-US" dirty="0"/>
              <a:t>Doesn’t deny the external conditions – essential that dev orientation isn’t limited to that within the child or parent – also conditions (think back to ecological framework) impact of wider structural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C7F8F-0822-E34D-B09F-1AD5A9B7C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2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</a:t>
            </a:r>
            <a:r>
              <a:rPr lang="en-GB" baseline="0" dirty="0"/>
              <a:t> underpins us </a:t>
            </a:r>
            <a:r>
              <a:rPr lang="mr-IN" baseline="0" dirty="0"/>
              <a:t>–</a:t>
            </a:r>
            <a:r>
              <a:rPr lang="en-GB" baseline="0" dirty="0"/>
              <a:t> knowing/being/doing</a:t>
            </a:r>
          </a:p>
          <a:p>
            <a:endParaRPr lang="en-GB" baseline="0" dirty="0"/>
          </a:p>
          <a:p>
            <a:r>
              <a:rPr lang="en-GB" baseline="0" dirty="0"/>
              <a:t>Recognising the need to think about the impact of the past on the present and future </a:t>
            </a:r>
            <a:r>
              <a:rPr lang="mr-IN" baseline="0" dirty="0"/>
              <a:t>–</a:t>
            </a:r>
            <a:r>
              <a:rPr lang="en-GB" baseline="0" dirty="0"/>
              <a:t> what are the foundations? </a:t>
            </a:r>
          </a:p>
          <a:p>
            <a:r>
              <a:rPr lang="en-GB" baseline="0" dirty="0"/>
              <a:t>How are we and the people we work with supported from earlier on to current and future(boat, built on rock, life belt) what happened to the others? </a:t>
            </a:r>
          </a:p>
          <a:p>
            <a:r>
              <a:rPr lang="en-GB" baseline="0" dirty="0"/>
              <a:t>Think about this in terms of children and staff</a:t>
            </a:r>
          </a:p>
          <a:p>
            <a:r>
              <a:rPr lang="en-GB" baseline="0" dirty="0"/>
              <a:t>Often too much focus on one or the other </a:t>
            </a:r>
            <a:r>
              <a:rPr lang="mr-IN" baseline="0" dirty="0"/>
              <a:t>–</a:t>
            </a:r>
            <a:r>
              <a:rPr lang="en-GB" baseline="0" dirty="0"/>
              <a:t> need to hold all three in mind</a:t>
            </a:r>
          </a:p>
          <a:p>
            <a:endParaRPr lang="en-GB" baseline="0" dirty="0"/>
          </a:p>
          <a:p>
            <a:r>
              <a:rPr lang="en-GB" baseline="0" dirty="0"/>
              <a:t>DEV orientation needs to take these three temporal dimensions in mind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A4138-D312-4CAC-8816-5166B122CE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17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Possible incorporation of the notion of consilience</a:t>
            </a:r>
            <a:r>
              <a:rPr lang="en-GB" baseline="0" dirty="0"/>
              <a:t> around this concept – knowing/doing/being discussed as praxis in the Child and Youth Care literature, and Head, Heart and Hands in the Social Pedagogy literature.</a:t>
            </a:r>
          </a:p>
          <a:p>
            <a:endParaRPr lang="en-GB" baseline="0" dirty="0"/>
          </a:p>
          <a:p>
            <a:r>
              <a:rPr lang="en-GB" baseline="0" dirty="0"/>
              <a:t>Knowing – external knowledge – research ‘normal development’ – avoiding the </a:t>
            </a:r>
            <a:r>
              <a:rPr lang="en-GB" baseline="0" dirty="0" err="1"/>
              <a:t>pathologising</a:t>
            </a:r>
            <a:r>
              <a:rPr lang="en-GB" baseline="0" dirty="0"/>
              <a:t> of children or of adult responses to pain ALSO self knowledge ALSO how we help children to know and understand their lives</a:t>
            </a:r>
          </a:p>
          <a:p>
            <a:endParaRPr lang="en-GB" baseline="0" dirty="0"/>
          </a:p>
          <a:p>
            <a:r>
              <a:rPr lang="en-GB" baseline="0" dirty="0"/>
              <a:t>BEING – ethical orientation, our values and beliefs. Who am I in this work? Supporting the child to have sense of him/herself</a:t>
            </a:r>
          </a:p>
          <a:p>
            <a:endParaRPr lang="en-GB" baseline="0" dirty="0"/>
          </a:p>
          <a:p>
            <a:r>
              <a:rPr lang="en-GB" baseline="0" dirty="0"/>
              <a:t>DOING – the skills and interventions required – how would we do a developmental orientation? What would that involve? Ways of doing.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A4138-D312-4CAC-8816-5166B122CEC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13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C7F8F-0822-E34D-B09F-1AD5A9B7C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Anything </a:t>
            </a:r>
            <a:r>
              <a:rPr lang="en-US" dirty="0"/>
              <a:t>to add to the frame?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C7F8F-0822-E34D-B09F-1AD5A9B7C3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6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6BB5-E9C7-416B-9C3B-5F79D0608CD2}" type="datetimeFigureOut">
              <a:rPr lang="en-GB" smtClean="0"/>
              <a:t>19/06/2018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EFE5-AB6C-4324-BF31-D77E7E012E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5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6BB5-E9C7-416B-9C3B-5F79D0608CD2}" type="datetimeFigureOut">
              <a:rPr lang="en-GB" smtClean="0"/>
              <a:t>19/06/2018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EFE5-AB6C-4324-BF31-D77E7E012E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2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6BB5-E9C7-416B-9C3B-5F79D0608CD2}" type="datetimeFigureOut">
              <a:rPr lang="en-GB" smtClean="0"/>
              <a:t>19/06/2018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EFE5-AB6C-4324-BF31-D77E7E012E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6BB5-E9C7-416B-9C3B-5F79D0608CD2}" type="datetimeFigureOut">
              <a:rPr lang="en-GB" smtClean="0"/>
              <a:t>19/06/2018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EFE5-AB6C-4324-BF31-D77E7E012E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0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6BB5-E9C7-416B-9C3B-5F79D0608CD2}" type="datetimeFigureOut">
              <a:rPr lang="en-GB" smtClean="0"/>
              <a:t>19/06/2018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EFE5-AB6C-4324-BF31-D77E7E012E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8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6BB5-E9C7-416B-9C3B-5F79D0608CD2}" type="datetimeFigureOut">
              <a:rPr lang="en-GB" smtClean="0"/>
              <a:t>19/06/2018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EFE5-AB6C-4324-BF31-D77E7E012E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8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6BB5-E9C7-416B-9C3B-5F79D0608CD2}" type="datetimeFigureOut">
              <a:rPr lang="en-GB" smtClean="0"/>
              <a:t>19/06/2018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EFE5-AB6C-4324-BF31-D77E7E012E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1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6BB5-E9C7-416B-9C3B-5F79D0608CD2}" type="datetimeFigureOut">
              <a:rPr lang="en-GB" smtClean="0"/>
              <a:t>19/06/2018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EFE5-AB6C-4324-BF31-D77E7E012E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52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6BB5-E9C7-416B-9C3B-5F79D0608CD2}" type="datetimeFigureOut">
              <a:rPr lang="en-GB" smtClean="0"/>
              <a:t>19/06/2018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EFE5-AB6C-4324-BF31-D77E7E012E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6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6BB5-E9C7-416B-9C3B-5F79D0608CD2}" type="datetimeFigureOut">
              <a:rPr lang="en-GB" smtClean="0"/>
              <a:t>19/06/2018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EFE5-AB6C-4324-BF31-D77E7E012E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0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6BB5-E9C7-416B-9C3B-5F79D0608CD2}" type="datetimeFigureOut">
              <a:rPr lang="en-GB" smtClean="0"/>
              <a:t>19/06/2018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EFE5-AB6C-4324-BF31-D77E7E012E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4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6BB5-E9C7-416B-9C3B-5F79D0608CD2}" type="datetimeFigureOut">
              <a:rPr lang="en-GB" smtClean="0"/>
              <a:t>19/06/2018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EFE5-AB6C-4324-BF31-D77E7E012E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80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280920" cy="5760640"/>
          </a:xfrm>
        </p:spPr>
        <p:txBody>
          <a:bodyPr>
            <a:noAutofit/>
          </a:bodyPr>
          <a:lstStyle/>
          <a:p>
            <a:pPr algn="l"/>
            <a:endParaRPr lang="en-GB" sz="4400" dirty="0">
              <a:solidFill>
                <a:srgbClr val="000000"/>
              </a:solidFill>
            </a:endParaRPr>
          </a:p>
          <a:p>
            <a:r>
              <a:rPr lang="en-GB" sz="4400" dirty="0">
                <a:solidFill>
                  <a:srgbClr val="000000"/>
                </a:solidFill>
              </a:rPr>
              <a:t> </a:t>
            </a:r>
            <a:r>
              <a:rPr lang="en-GB" sz="2800" b="1" dirty="0">
                <a:solidFill>
                  <a:srgbClr val="0086A8"/>
                </a:solidFill>
              </a:rPr>
              <a:t>Changing the Narrative: Responding to the developmental needs of looked after children and those who care for them </a:t>
            </a:r>
            <a:endParaRPr lang="en-GB" sz="2800" dirty="0">
              <a:solidFill>
                <a:srgbClr val="0086A8"/>
              </a:solidFill>
            </a:endParaRPr>
          </a:p>
          <a:p>
            <a:r>
              <a:rPr lang="en-GB" sz="2800" b="1" dirty="0">
                <a:solidFill>
                  <a:srgbClr val="000000"/>
                </a:solidFill>
              </a:rPr>
              <a:t>Stage 2 ‘Stable care: developmental dialogue’ day </a:t>
            </a:r>
            <a:endParaRPr lang="en-GB" sz="2800" dirty="0">
              <a:solidFill>
                <a:srgbClr val="000000"/>
              </a:solidFill>
            </a:endParaRPr>
          </a:p>
          <a:p>
            <a:r>
              <a:rPr lang="en-GB" sz="2800" b="1" dirty="0">
                <a:solidFill>
                  <a:srgbClr val="000000"/>
                </a:solidFill>
              </a:rPr>
              <a:t>Tuesday 20/02/2018 09-30 </a:t>
            </a:r>
            <a:r>
              <a:rPr lang="en-GB" sz="2800" b="1" dirty="0" smtClean="0">
                <a:solidFill>
                  <a:srgbClr val="000000"/>
                </a:solidFill>
              </a:rPr>
              <a:t> </a:t>
            </a:r>
            <a:endParaRPr lang="en-GB" sz="2800" dirty="0">
              <a:solidFill>
                <a:srgbClr val="000000"/>
              </a:solidFill>
            </a:endParaRPr>
          </a:p>
          <a:p>
            <a:r>
              <a:rPr lang="en-GB" sz="2800" b="1" dirty="0">
                <a:solidFill>
                  <a:srgbClr val="000000"/>
                </a:solidFill>
              </a:rPr>
              <a:t>Scottish Universities Insight Institute, Collins Building, University of Strathclyde 22 Richmond Street, </a:t>
            </a:r>
            <a:r>
              <a:rPr lang="en-GB" sz="2800" b="1" dirty="0" smtClean="0">
                <a:solidFill>
                  <a:srgbClr val="000000"/>
                </a:solidFill>
              </a:rPr>
              <a:t>Glasgow</a:t>
            </a:r>
            <a:endParaRPr lang="en-GB" sz="2800" b="1" dirty="0" smtClean="0">
              <a:solidFill>
                <a:srgbClr val="951B81"/>
              </a:solidFill>
            </a:endParaRPr>
          </a:p>
          <a:p>
            <a:pPr algn="l"/>
            <a:endParaRPr lang="en-GB" sz="2800" b="1" dirty="0" smtClean="0">
              <a:solidFill>
                <a:srgbClr val="951B8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725144"/>
            <a:ext cx="22002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966"/>
            <a:ext cx="936000" cy="98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936000" cy="104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6395"/>
            <a:ext cx="1296000" cy="100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86395"/>
            <a:ext cx="1368000" cy="82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41013"/>
            <a:ext cx="1404000" cy="71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91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r"/>
      </p:transition>
    </mc:Choice>
    <mc:Fallback xmlns="">
      <p:transition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Knowing, Being and Doing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000" dirty="0"/>
              <a:t>(</a:t>
            </a:r>
            <a:r>
              <a:rPr lang="en-GB" sz="2000" dirty="0" err="1"/>
              <a:t>Lefevre</a:t>
            </a:r>
            <a:r>
              <a:rPr lang="en-GB" sz="2000" dirty="0"/>
              <a:t> 2015)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877" y="1017270"/>
            <a:ext cx="4001123" cy="5154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400" b="1" dirty="0"/>
              <a:t>   </a:t>
            </a:r>
            <a:r>
              <a:rPr lang="en-GB" sz="2400" b="1" dirty="0">
                <a:solidFill>
                  <a:schemeClr val="accent1"/>
                </a:solidFill>
              </a:rPr>
              <a:t>BEING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KNOWING</a:t>
            </a:r>
            <a:r>
              <a:rPr lang="en-GB" sz="2400" b="1" dirty="0" smtClean="0"/>
              <a:t> </a:t>
            </a:r>
            <a:r>
              <a:rPr lang="en-GB" sz="2400" dirty="0" smtClean="0"/>
              <a:t>                                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DOING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203875" y="2037332"/>
            <a:ext cx="1141122" cy="19701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4371913" y="2010288"/>
            <a:ext cx="982025" cy="199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>
            <a:cxnSpLocks/>
          </p:cNvCxnSpPr>
          <p:nvPr/>
        </p:nvCxnSpPr>
        <p:spPr bwMode="auto">
          <a:xfrm>
            <a:off x="4958459" y="4674870"/>
            <a:ext cx="16166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048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72D7-3427-5047-AE6D-BCD23603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Knowing, Being and Doing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327FD-852D-D94E-BE75-CA90373AC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Child or young person</a:t>
            </a:r>
          </a:p>
          <a:p>
            <a:r>
              <a:rPr lang="en-US" dirty="0"/>
              <a:t>Parent</a:t>
            </a:r>
          </a:p>
          <a:p>
            <a:r>
              <a:rPr lang="en-US" dirty="0"/>
              <a:t>Self – </a:t>
            </a:r>
            <a:r>
              <a:rPr lang="en-US" dirty="0" err="1"/>
              <a:t>carer</a:t>
            </a:r>
            <a:r>
              <a:rPr lang="en-US" dirty="0"/>
              <a:t>, practitioner, manager, policy maker, researcher</a:t>
            </a:r>
          </a:p>
          <a:p>
            <a:r>
              <a:rPr lang="en-US" dirty="0" err="1"/>
              <a:t>Organisation</a:t>
            </a:r>
            <a:r>
              <a:rPr lang="en-US" dirty="0"/>
              <a:t> – at all levels</a:t>
            </a:r>
          </a:p>
          <a:p>
            <a:r>
              <a:rPr lang="en-US" dirty="0"/>
              <a:t>System – around the child and 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6459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tb15153\AppData\Local\Microsoft\Windows\Temporary Internet Files\Content.IE5\XY7E4DPY\head-silhouette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68136"/>
            <a:ext cx="30861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tb15153\AppData\Local\Microsoft\Windows\Temporary Internet Files\Content.IE5\XY7E4DPY\children-1296800_960_720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40000">
            <a:off x="1531909" y="2482688"/>
            <a:ext cx="3969696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/>
              <a:t>What does a developmental orientation/organising frame mean for ….</a:t>
            </a:r>
            <a:endParaRPr lang="en-GB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19256" cy="5832648"/>
          </a:xfrm>
        </p:spPr>
        <p:txBody>
          <a:bodyPr>
            <a:noAutofit/>
          </a:bodyPr>
          <a:lstStyle/>
          <a:p>
            <a:pPr marL="1714500" lvl="4" indent="0">
              <a:buNone/>
            </a:pPr>
            <a:endParaRPr lang="en-GB" sz="4200" b="1" dirty="0" smtClean="0">
              <a:solidFill>
                <a:srgbClr val="7030A0"/>
              </a:solidFill>
            </a:endParaRPr>
          </a:p>
          <a:p>
            <a:pPr marL="1714500" lvl="4" indent="0">
              <a:buNone/>
            </a:pPr>
            <a:r>
              <a:rPr lang="en-GB" sz="4200" b="1" dirty="0" smtClean="0">
                <a:solidFill>
                  <a:srgbClr val="7030A0"/>
                </a:solidFill>
              </a:rPr>
              <a:t>KNOWING </a:t>
            </a:r>
          </a:p>
          <a:p>
            <a:pPr marL="0" indent="0">
              <a:buNone/>
            </a:pPr>
            <a:endParaRPr lang="en-GB" sz="5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5400" b="1" dirty="0">
                <a:solidFill>
                  <a:srgbClr val="7030A0"/>
                </a:solidFill>
              </a:rPr>
              <a:t>BEING</a:t>
            </a:r>
          </a:p>
          <a:p>
            <a:pPr marL="0" indent="0">
              <a:buNone/>
            </a:pPr>
            <a:endParaRPr lang="en-GB" sz="5400" b="1" dirty="0" smtClean="0">
              <a:solidFill>
                <a:srgbClr val="7030A0"/>
              </a:solidFill>
            </a:endParaRPr>
          </a:p>
          <a:p>
            <a:pPr marL="3086100" lvl="7" indent="0" algn="r">
              <a:buNone/>
            </a:pPr>
            <a:r>
              <a:rPr lang="en-GB" sz="4200" b="1" dirty="0" smtClean="0">
                <a:solidFill>
                  <a:srgbClr val="7030A0"/>
                </a:solidFill>
              </a:rPr>
              <a:t>DOING</a:t>
            </a:r>
          </a:p>
          <a:p>
            <a:pPr marL="0" indent="0">
              <a:buNone/>
            </a:pPr>
            <a:endParaRPr lang="en-GB" sz="5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rgbClr val="0086A8"/>
              </a:solidFill>
            </a:endParaRPr>
          </a:p>
          <a:p>
            <a:pPr marL="0" indent="0">
              <a:buNone/>
            </a:pPr>
            <a:endParaRPr lang="en-GB" sz="2400" b="1" dirty="0" smtClean="0">
              <a:solidFill>
                <a:srgbClr val="0086A8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rgbClr val="0086A8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86A8"/>
                </a:solidFill>
              </a:rPr>
              <a:t>   </a:t>
            </a:r>
            <a:endParaRPr lang="en-GB" sz="2400" b="1" dirty="0">
              <a:solidFill>
                <a:srgbClr val="0086A8"/>
              </a:solidFill>
            </a:endParaRPr>
          </a:p>
        </p:txBody>
      </p:sp>
      <p:pic>
        <p:nvPicPr>
          <p:cNvPr id="6" name="Picture 2" descr="C:\Users\ptb15153\AppData\Local\Microsoft\Windows\Temporary Internet Files\Content.IE5\XY7E4DPY\1425663956-outline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529" y="3431168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tb15153\AppData\Local\Microsoft\Windows\Temporary Internet Files\Content.IE5\XY7E4DPY\1425663956-outline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tb15153\AppData\Local\Microsoft\Windows\Temporary Internet Files\Content.IE5\XY7E4DPY\1425663956-outline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180" y="522920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D20D-6D50-BE4C-97C4-58B772B0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a developmental frame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15173-0DB3-A74E-AB6B-F94843632D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 your own - Key features of a developmental approach/frame </a:t>
            </a:r>
          </a:p>
          <a:p>
            <a:endParaRPr lang="en-US" dirty="0"/>
          </a:p>
          <a:p>
            <a:r>
              <a:rPr lang="en-US" dirty="0"/>
              <a:t>SNAP</a:t>
            </a:r>
          </a:p>
          <a:p>
            <a:endParaRPr lang="en-US" dirty="0"/>
          </a:p>
          <a:p>
            <a:r>
              <a:rPr lang="en-US" dirty="0"/>
              <a:t>Group themes – knowing, being and doing</a:t>
            </a:r>
          </a:p>
          <a:p>
            <a:endParaRPr lang="en-US" dirty="0"/>
          </a:p>
          <a:p>
            <a:r>
              <a:rPr lang="en-US" dirty="0"/>
              <a:t>Write up on your frame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487588-1E93-5D47-8B17-649350A764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228" y="2485874"/>
            <a:ext cx="3565922" cy="36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5DFCC-6B6B-F147-B486-4E30574F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from others?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24C846-D701-5F4A-A98D-6C0F2713E8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53" y="2514403"/>
            <a:ext cx="3565922" cy="356592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7ED9B-FC5E-7747-A789-10E7EE4EE5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From health?</a:t>
            </a:r>
          </a:p>
          <a:p>
            <a:endParaRPr lang="en-US" sz="2800" dirty="0"/>
          </a:p>
          <a:p>
            <a:r>
              <a:rPr lang="en-US" sz="2800" dirty="0"/>
              <a:t>From Education?</a:t>
            </a:r>
          </a:p>
          <a:p>
            <a:endParaRPr lang="en-US" sz="2800" dirty="0"/>
          </a:p>
          <a:p>
            <a:r>
              <a:rPr lang="en-US" sz="2800" dirty="0"/>
              <a:t>Strategic leaders and policy makers?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25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REFRAMING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91264" cy="5256584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b="1" i="1" dirty="0">
                <a:solidFill>
                  <a:srgbClr val="7030A0"/>
                </a:solidFill>
                <a:ea typeface="Calibri"/>
                <a:cs typeface="Times New Roman"/>
              </a:rPr>
              <a:t>What does this mean for looked after children and those who care for them</a:t>
            </a:r>
            <a:r>
              <a:rPr lang="en-GB" b="1" i="1" dirty="0" smtClean="0">
                <a:solidFill>
                  <a:srgbClr val="7030A0"/>
                </a:solidFill>
                <a:ea typeface="Calibri"/>
                <a:cs typeface="Times New Roman"/>
              </a:rPr>
              <a:t>?</a:t>
            </a: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b="1" i="1" dirty="0" smtClean="0">
                <a:solidFill>
                  <a:srgbClr val="7030A0"/>
                </a:solidFill>
                <a:ea typeface="Calibri"/>
                <a:cs typeface="Times New Roman"/>
              </a:rPr>
              <a:t>What </a:t>
            </a:r>
            <a:r>
              <a:rPr lang="en-GB" b="1" i="1" dirty="0">
                <a:solidFill>
                  <a:srgbClr val="7030A0"/>
                </a:solidFill>
                <a:ea typeface="Calibri"/>
                <a:cs typeface="Times New Roman"/>
              </a:rPr>
              <a:t>does this mean for me/us in our practice/agencies/sector?   </a:t>
            </a:r>
            <a:endParaRPr lang="en-GB" b="1" i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b="1" i="1" dirty="0" smtClean="0">
                <a:solidFill>
                  <a:srgbClr val="7030A0"/>
                </a:solidFill>
                <a:ea typeface="Calibri"/>
                <a:cs typeface="Times New Roman"/>
              </a:rPr>
              <a:t>What </a:t>
            </a:r>
            <a:r>
              <a:rPr lang="en-GB" b="1" i="1" dirty="0">
                <a:solidFill>
                  <a:srgbClr val="7030A0"/>
                </a:solidFill>
                <a:ea typeface="Calibri"/>
                <a:cs typeface="Times New Roman"/>
              </a:rPr>
              <a:t>does this mean for Health</a:t>
            </a:r>
            <a:r>
              <a:rPr lang="en-GB" b="1" i="1" dirty="0" smtClean="0">
                <a:solidFill>
                  <a:srgbClr val="7030A0"/>
                </a:solidFill>
                <a:ea typeface="Calibri"/>
                <a:cs typeface="Times New Roman"/>
              </a:rPr>
              <a:t>?</a:t>
            </a: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en-GB" b="1" i="1" dirty="0" smtClean="0">
                <a:solidFill>
                  <a:srgbClr val="7030A0"/>
                </a:solidFill>
                <a:ea typeface="Calibri"/>
                <a:cs typeface="Times New Roman"/>
              </a:rPr>
              <a:t>What </a:t>
            </a:r>
            <a:r>
              <a:rPr lang="en-GB" b="1" i="1" dirty="0">
                <a:solidFill>
                  <a:srgbClr val="7030A0"/>
                </a:solidFill>
                <a:ea typeface="Calibri"/>
                <a:cs typeface="Times New Roman"/>
              </a:rPr>
              <a:t>does this mean for Education?</a:t>
            </a:r>
            <a:endParaRPr lang="en-GB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en-GB" b="1" i="1" dirty="0">
                <a:solidFill>
                  <a:srgbClr val="7030A0"/>
                </a:solidFill>
                <a:ea typeface="Calibri"/>
                <a:cs typeface="Times New Roman"/>
              </a:rPr>
              <a:t>What does this mean for Strategic leaders and Policy makers?</a:t>
            </a:r>
            <a:endParaRPr lang="en-GB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b="1" dirty="0">
              <a:solidFill>
                <a:srgbClr val="0086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B22EC2-4618-0F44-8107-72426AA1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Aim of Today – Sharing knowledge and experiences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375BDC-20C1-D142-AA67-C2DE28CF7C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Safe space to…</a:t>
            </a:r>
          </a:p>
          <a:p>
            <a:r>
              <a:rPr lang="en-US" dirty="0"/>
              <a:t>Reflect on stage one</a:t>
            </a:r>
          </a:p>
          <a:p>
            <a:r>
              <a:rPr lang="en-US" dirty="0"/>
              <a:t>Consider the current narratives around looked after children</a:t>
            </a:r>
          </a:p>
          <a:p>
            <a:r>
              <a:rPr lang="en-US" dirty="0"/>
              <a:t>Explore the idea of an organizing frame of child development and what it might mean for you</a:t>
            </a:r>
          </a:p>
          <a:p>
            <a:r>
              <a:rPr lang="en-US" dirty="0"/>
              <a:t>Discuss what we might need from other disciplines/colleagues to achieve this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3EF7AD-93FE-F94E-9167-9B2AB8CB78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228" y="3152610"/>
            <a:ext cx="3565922" cy="22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3854-6A62-074E-8EFA-F3613887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essentials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7D1E3-CD73-E046-B06A-9174AB1C51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  <a:p>
            <a:r>
              <a:rPr lang="en-US" dirty="0"/>
              <a:t>Support and prompts</a:t>
            </a:r>
          </a:p>
          <a:p>
            <a:r>
              <a:rPr lang="en-US" dirty="0"/>
              <a:t>Freedom to experiment with thoughts and beliefs</a:t>
            </a:r>
          </a:p>
          <a:p>
            <a:r>
              <a:rPr lang="en-US" dirty="0"/>
              <a:t>Acceptance and curiosity from others</a:t>
            </a:r>
          </a:p>
          <a:p>
            <a:r>
              <a:rPr lang="en-US" dirty="0"/>
              <a:t>Space to change your mind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AF9ED6-241C-D846-9FAC-ED2BA48A55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228" y="2707648"/>
            <a:ext cx="3565922" cy="31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Remember….remember….. the 27 and 28</a:t>
            </a:r>
            <a:r>
              <a:rPr lang="en-GB" sz="4000" b="1" baseline="30000" dirty="0" smtClean="0"/>
              <a:t>th</a:t>
            </a:r>
            <a:r>
              <a:rPr lang="en-GB" sz="4000" b="1" dirty="0" smtClean="0"/>
              <a:t> November? 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Autofit/>
          </a:bodyPr>
          <a:lstStyle/>
          <a:p>
            <a:endParaRPr lang="en-GB" b="1" dirty="0"/>
          </a:p>
          <a:p>
            <a:pPr marL="0" indent="0">
              <a:buNone/>
            </a:pPr>
            <a:endParaRPr lang="en-GB" sz="2400" b="1" dirty="0" smtClean="0">
              <a:solidFill>
                <a:srgbClr val="0086A8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86A8"/>
                </a:solidFill>
              </a:rPr>
              <a:t>Traffic and travel chaos on the Monday……..</a:t>
            </a:r>
          </a:p>
          <a:p>
            <a:pPr marL="0" indent="0">
              <a:buNone/>
            </a:pPr>
            <a:endParaRPr lang="en-GB" b="1" dirty="0">
              <a:solidFill>
                <a:srgbClr val="0086A8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86A8"/>
                </a:solidFill>
              </a:rPr>
              <a:t>Celtic Park was the venue both days……….</a:t>
            </a:r>
          </a:p>
          <a:p>
            <a:pPr marL="0" indent="0">
              <a:buNone/>
            </a:pPr>
            <a:endParaRPr lang="en-GB" b="1" dirty="0" smtClean="0">
              <a:solidFill>
                <a:srgbClr val="0086A8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86A8"/>
                </a:solidFill>
              </a:rPr>
              <a:t>Have a look at the programme on the wall to remind yourself….. </a:t>
            </a:r>
            <a:endParaRPr lang="en-GB" b="1" dirty="0">
              <a:solidFill>
                <a:srgbClr val="0086A8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rgbClr val="0086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tb15153\AppData\Local\Microsoft\Windows\Temporary Internet Files\Content.IE5\1UC297RW\barretr-Key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088000" cy="21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Key Messages from Stage 1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19256" cy="561662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GB" sz="2400" b="1" dirty="0" smtClean="0">
                <a:solidFill>
                  <a:srgbClr val="000000"/>
                </a:solidFill>
              </a:rPr>
              <a:t>Take time to individually note </a:t>
            </a:r>
            <a:r>
              <a:rPr lang="en-GB" sz="2400" b="1" dirty="0">
                <a:solidFill>
                  <a:srgbClr val="000000"/>
                </a:solidFill>
              </a:rPr>
              <a:t>on the </a:t>
            </a:r>
            <a:r>
              <a:rPr lang="en-GB" sz="2400" b="1" dirty="0" err="1">
                <a:solidFill>
                  <a:srgbClr val="000000"/>
                </a:solidFill>
              </a:rPr>
              <a:t>stickies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 smtClean="0">
                <a:solidFill>
                  <a:srgbClr val="000000"/>
                </a:solidFill>
              </a:rPr>
              <a:t>the key messages </a:t>
            </a:r>
            <a:r>
              <a:rPr lang="en-GB" sz="2400" b="1" dirty="0">
                <a:solidFill>
                  <a:srgbClr val="000000"/>
                </a:solidFill>
              </a:rPr>
              <a:t>you heard from the stage one day </a:t>
            </a:r>
            <a:br>
              <a:rPr lang="en-GB" sz="2400" b="1" dirty="0">
                <a:solidFill>
                  <a:srgbClr val="000000"/>
                </a:solidFill>
              </a:rPr>
            </a:br>
            <a:endParaRPr lang="en-GB" sz="2400" b="1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2400" b="1" dirty="0" smtClean="0">
                <a:solidFill>
                  <a:srgbClr val="000000"/>
                </a:solidFill>
              </a:rPr>
              <a:t>Play ‘snap’ at your table - What are the themes? </a:t>
            </a:r>
            <a:r>
              <a:rPr lang="en-GB" sz="2400" b="1" dirty="0">
                <a:solidFill>
                  <a:srgbClr val="000000"/>
                </a:solidFill>
              </a:rPr>
              <a:t/>
            </a:r>
            <a:br>
              <a:rPr lang="en-GB" sz="2400" b="1" dirty="0">
                <a:solidFill>
                  <a:srgbClr val="000000"/>
                </a:solidFill>
              </a:rPr>
            </a:br>
            <a:endParaRPr lang="en-GB" sz="2400" b="1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2400" b="1" dirty="0" smtClean="0">
                <a:solidFill>
                  <a:srgbClr val="000000"/>
                </a:solidFill>
              </a:rPr>
              <a:t>Rank </a:t>
            </a:r>
            <a:r>
              <a:rPr lang="en-GB" sz="2400" b="1" dirty="0">
                <a:solidFill>
                  <a:srgbClr val="000000"/>
                </a:solidFill>
              </a:rPr>
              <a:t>the messages from most important to least important (as a group)</a:t>
            </a:r>
            <a:br>
              <a:rPr lang="en-GB" sz="2400" b="1" dirty="0">
                <a:solidFill>
                  <a:srgbClr val="000000"/>
                </a:solidFill>
              </a:rPr>
            </a:br>
            <a:endParaRPr lang="en-GB" sz="2400" b="1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2400" b="1" dirty="0" smtClean="0">
                <a:solidFill>
                  <a:srgbClr val="000000"/>
                </a:solidFill>
              </a:rPr>
              <a:t>Would </a:t>
            </a:r>
            <a:r>
              <a:rPr lang="en-GB" sz="2400" b="1" dirty="0">
                <a:solidFill>
                  <a:srgbClr val="000000"/>
                </a:solidFill>
              </a:rPr>
              <a:t>this ranking change if it was health? education? policy makers who did this list</a:t>
            </a:r>
            <a:r>
              <a:rPr lang="en-GB" sz="2400" b="1" dirty="0" smtClean="0">
                <a:solidFill>
                  <a:srgbClr val="000000"/>
                </a:solidFill>
              </a:rPr>
              <a:t>?</a:t>
            </a:r>
            <a:r>
              <a:rPr lang="en-GB" sz="2400" b="1" dirty="0">
                <a:solidFill>
                  <a:srgbClr val="000000"/>
                </a:solidFill>
              </a:rPr>
              <a:t/>
            </a:r>
            <a:br>
              <a:rPr lang="en-GB" sz="2400" b="1" dirty="0">
                <a:solidFill>
                  <a:srgbClr val="000000"/>
                </a:solidFill>
              </a:rPr>
            </a:br>
            <a:endParaRPr lang="en-GB" sz="2400" b="1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2400" b="1" dirty="0" smtClean="0">
                <a:solidFill>
                  <a:srgbClr val="000000"/>
                </a:solidFill>
              </a:rPr>
              <a:t>Agree </a:t>
            </a:r>
            <a:r>
              <a:rPr lang="en-GB" sz="2400" b="1" dirty="0">
                <a:solidFill>
                  <a:srgbClr val="000000"/>
                </a:solidFill>
              </a:rPr>
              <a:t>one key message for the </a:t>
            </a:r>
            <a:r>
              <a:rPr lang="en-GB" sz="2400" b="1" dirty="0" smtClean="0">
                <a:solidFill>
                  <a:srgbClr val="000000"/>
                </a:solidFill>
              </a:rPr>
              <a:t>wall </a:t>
            </a:r>
            <a:r>
              <a:rPr lang="en-GB" sz="2400" b="1" dirty="0">
                <a:solidFill>
                  <a:srgbClr val="000000"/>
                </a:solidFill>
              </a:rPr>
              <a:t/>
            </a:r>
            <a:br>
              <a:rPr lang="en-GB" sz="2400" b="1" dirty="0">
                <a:solidFill>
                  <a:srgbClr val="000000"/>
                </a:solidFill>
              </a:rPr>
            </a:br>
            <a:endParaRPr lang="en-GB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What do we mean by </a:t>
            </a:r>
            <a:r>
              <a:rPr lang="en-GB" sz="2800" b="1" i="1" dirty="0" smtClean="0"/>
              <a:t>narrative? </a:t>
            </a:r>
            <a:endParaRPr lang="en-GB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19256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0086A8"/>
                </a:solidFill>
              </a:rPr>
              <a:t>Who is telling the story 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86A8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86A8"/>
                </a:solidFill>
              </a:rPr>
              <a:t>How does the telling of the story and the storyteller affect the narrative  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86A8"/>
                </a:solidFill>
              </a:rPr>
              <a:t>  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86A8"/>
                </a:solidFill>
              </a:rPr>
              <a:t>Whose story is it </a:t>
            </a:r>
          </a:p>
          <a:p>
            <a:pPr marL="0" indent="0">
              <a:buNone/>
            </a:pPr>
            <a:endParaRPr lang="en-GB" sz="2400" b="1" dirty="0" smtClean="0">
              <a:solidFill>
                <a:srgbClr val="0086A8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86A8"/>
                </a:solidFill>
              </a:rPr>
              <a:t>Who has the power </a:t>
            </a:r>
          </a:p>
          <a:p>
            <a:pPr marL="0" indent="0">
              <a:buNone/>
            </a:pPr>
            <a:endParaRPr lang="en-GB" sz="2400" b="1" dirty="0">
              <a:solidFill>
                <a:srgbClr val="0086A8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86A8"/>
                </a:solidFill>
              </a:rPr>
              <a:t>There are some visuals/words and ‘stories’ on the wall to have a look at………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86A8"/>
                </a:solidFill>
              </a:rPr>
              <a:t>There are some very short scenarios to trigger discussion on your tables…….. </a:t>
            </a:r>
          </a:p>
          <a:p>
            <a:pPr marL="0" indent="0">
              <a:buNone/>
            </a:pPr>
            <a:endParaRPr lang="en-GB" sz="2400" b="1" dirty="0">
              <a:solidFill>
                <a:srgbClr val="0086A8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86A8"/>
                </a:solidFill>
              </a:rPr>
              <a:t>   </a:t>
            </a:r>
            <a:endParaRPr lang="en-GB" sz="2400" b="1" dirty="0">
              <a:solidFill>
                <a:srgbClr val="0086A8"/>
              </a:solidFill>
            </a:endParaRPr>
          </a:p>
        </p:txBody>
      </p:sp>
      <p:pic>
        <p:nvPicPr>
          <p:cNvPr id="6" name="Picture 2" descr="C:\Users\ptb15153\AppData\Local\Microsoft\Windows\Temporary Internet Files\Content.IE5\XY7E4DPY\1425663956-outl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9639" y="2780928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tb15153\AppData\Local\Microsoft\Windows\Temporary Internet Files\Content.IE5\XY7E4DPY\1425663956-outl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732978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tb15153\AppData\Local\Microsoft\Windows\Temporary Internet Files\Content.IE5\XY7E4DPY\1425663956-outl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932581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tb15153\AppData\Local\Microsoft\Windows\Temporary Internet Files\Content.IE5\XY7E4DPY\1425663956-outlin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625038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E28A2E-6014-E147-9BA5-8A02DEEA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Developmental Orientation: An organizing Frame?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F84CB8-680A-A740-A06B-826A60A51F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are the optimum conditions for emotional, physical and cognitive growth?</a:t>
            </a:r>
          </a:p>
          <a:p>
            <a:endParaRPr lang="en-US" dirty="0"/>
          </a:p>
          <a:p>
            <a:r>
              <a:rPr lang="en-US" dirty="0"/>
              <a:t>Who or what needs to be the scaffolding to support this?</a:t>
            </a:r>
          </a:p>
          <a:p>
            <a:endParaRPr lang="en-US" dirty="0"/>
          </a:p>
          <a:p>
            <a:r>
              <a:rPr lang="en-US" dirty="0"/>
              <a:t>What do they need to do?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820C6D3-BE5F-4245-AFBF-39105FBC85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228" y="2813479"/>
            <a:ext cx="3565922" cy="29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Past, present and future</a:t>
            </a: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2792" y="1748790"/>
            <a:ext cx="3989708" cy="39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7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568188-7288-1248-A7C8-DC47B67CA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of Integration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D549F-5609-AF4C-8F71-C1E48AF60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child  - to compensate and make sense of fragmentation and dysregulation</a:t>
            </a:r>
          </a:p>
          <a:p>
            <a:endParaRPr lang="en-US" dirty="0"/>
          </a:p>
          <a:p>
            <a:r>
              <a:rPr lang="en-US" dirty="0"/>
              <a:t>For our thinking – need to be open to complex ideas from different fields</a:t>
            </a:r>
          </a:p>
          <a:p>
            <a:endParaRPr lang="en-US" dirty="0"/>
          </a:p>
          <a:p>
            <a:r>
              <a:rPr lang="en-US" dirty="0"/>
              <a:t>For the system around the child  - needs to work in a cohesive and integrated manner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7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CJ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CYCJ%20PP%20template</Template>
  <TotalTime>1570</TotalTime>
  <Words>896</Words>
  <Application>Microsoft Office PowerPoint</Application>
  <PresentationFormat>On-screen Show (4:3)</PresentationFormat>
  <Paragraphs>142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Mangal</vt:lpstr>
      <vt:lpstr>Times New Roman</vt:lpstr>
      <vt:lpstr>CYCJ PP template</vt:lpstr>
      <vt:lpstr>PowerPoint Presentation</vt:lpstr>
      <vt:lpstr>Aim of Today – Sharing knowledge and experiences</vt:lpstr>
      <vt:lpstr>Reflection essentials</vt:lpstr>
      <vt:lpstr>Remember….remember….. the 27 and 28th November? </vt:lpstr>
      <vt:lpstr>Key Messages from Stage 1 </vt:lpstr>
      <vt:lpstr>What do we mean by narrative? </vt:lpstr>
      <vt:lpstr>Developmental Orientation: An organizing Frame?</vt:lpstr>
      <vt:lpstr>Past, present and future</vt:lpstr>
      <vt:lpstr>Promotion of Integration</vt:lpstr>
      <vt:lpstr>Knowing, Being and Doing  (Lefevre 2015) </vt:lpstr>
      <vt:lpstr>Knowing, Being and Doing</vt:lpstr>
      <vt:lpstr>What does a developmental orientation/organising frame mean for ….</vt:lpstr>
      <vt:lpstr>Adapting a developmental frame</vt:lpstr>
      <vt:lpstr>What do we need from others? </vt:lpstr>
      <vt:lpstr>REFRAMING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</dc:title>
  <dc:creator>Colin</dc:creator>
  <cp:lastModifiedBy>Rachael Alexander</cp:lastModifiedBy>
  <cp:revision>144</cp:revision>
  <cp:lastPrinted>2016-01-19T13:48:22Z</cp:lastPrinted>
  <dcterms:created xsi:type="dcterms:W3CDTF">2015-09-30T14:05:17Z</dcterms:created>
  <dcterms:modified xsi:type="dcterms:W3CDTF">2018-06-19T10:39:36Z</dcterms:modified>
</cp:coreProperties>
</file>