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10" r:id="rId3"/>
    <p:sldId id="311" r:id="rId4"/>
    <p:sldId id="297" r:id="rId5"/>
    <p:sldId id="309" r:id="rId6"/>
    <p:sldId id="305" r:id="rId7"/>
    <p:sldId id="303" r:id="rId8"/>
    <p:sldId id="301" r:id="rId9"/>
    <p:sldId id="312" r:id="rId10"/>
    <p:sldId id="300" r:id="rId11"/>
    <p:sldId id="308" r:id="rId12"/>
    <p:sldId id="304" r:id="rId13"/>
    <p:sldId id="306" r:id="rId14"/>
    <p:sldId id="307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E2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5" autoAdjust="0"/>
    <p:restoredTop sz="94343" autoAdjust="0"/>
  </p:normalViewPr>
  <p:slideViewPr>
    <p:cSldViewPr>
      <p:cViewPr varScale="1">
        <p:scale>
          <a:sx n="69" d="100"/>
          <a:sy n="69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B6EC2-5D2E-465F-A3E8-1AF85754BF76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8A378-9087-4336-A823-F62A3FFA2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1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584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4111"/>
            <a:ext cx="5485765" cy="4113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C33D1-C9DA-4C7B-918D-5090EA6731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46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B544-57F6-4C67-A8AB-3076643C12A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32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4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9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6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0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1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8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4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3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-1000" t="4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3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1188" y="3933056"/>
            <a:ext cx="8001000" cy="13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68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FF0000"/>
              </a:solidFill>
            </a:endParaRPr>
          </a:p>
          <a:p>
            <a:pPr>
              <a:spcBef>
                <a:spcPts val="1500"/>
              </a:spcBef>
              <a:buFontTx/>
              <a:buNone/>
            </a:pPr>
            <a:endParaRPr lang="en-GB" altLang="en-US" sz="2400" b="1" i="1" dirty="0">
              <a:solidFill>
                <a:srgbClr val="0068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74634"/>
            <a:ext cx="4032448" cy="2566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74634"/>
            <a:ext cx="4464496" cy="2566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204864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Self-determination </a:t>
            </a:r>
            <a:r>
              <a:rPr lang="en-US" sz="4400" b="1" dirty="0"/>
              <a:t>and the determination of Deaf </a:t>
            </a:r>
            <a:r>
              <a:rPr lang="en-US" sz="4400" b="1" dirty="0" smtClean="0"/>
              <a:t>selves</a:t>
            </a:r>
          </a:p>
          <a:p>
            <a:pPr algn="ctr"/>
            <a:r>
              <a:rPr lang="en-GB" sz="3800" dirty="0" smtClean="0">
                <a:solidFill>
                  <a:srgbClr val="FF0000"/>
                </a:solidFill>
              </a:rPr>
              <a:t>Graham H. Turner</a:t>
            </a:r>
            <a:endParaRPr lang="en-GB" sz="3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7" y="1484784"/>
            <a:ext cx="1224135" cy="638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076" y="1088628"/>
            <a:ext cx="1272124" cy="3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24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/>
          <a:lstStyle/>
          <a:p>
            <a:r>
              <a:rPr lang="en-GB" dirty="0" err="1" smtClean="0"/>
              <a:t>Deafland’s</a:t>
            </a:r>
            <a:r>
              <a:rPr lang="en-GB" dirty="0" smtClean="0"/>
              <a:t> Parliament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9518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800" dirty="0" smtClean="0">
                <a:solidFill>
                  <a:srgbClr val="FF0000"/>
                </a:solidFill>
              </a:rPr>
              <a:t>1. Who can stand for election?</a:t>
            </a:r>
          </a:p>
          <a:p>
            <a:pPr marL="0" indent="0">
              <a:buNone/>
            </a:pPr>
            <a:r>
              <a:rPr lang="en-GB" sz="3800" dirty="0" smtClean="0">
                <a:solidFill>
                  <a:srgbClr val="FF0000"/>
                </a:solidFill>
              </a:rPr>
              <a:t>2. Who is eligible to vote? </a:t>
            </a:r>
            <a:r>
              <a:rPr lang="en-GB" sz="3800" dirty="0" smtClean="0"/>
              <a:t>Is it based on…</a:t>
            </a:r>
            <a:endParaRPr lang="en-GB" sz="3800" dirty="0" smtClean="0">
              <a:solidFill>
                <a:srgbClr val="FF0000"/>
              </a:solidFill>
            </a:endParaRPr>
          </a:p>
          <a:p>
            <a:r>
              <a:rPr lang="en-GB" sz="3800" dirty="0"/>
              <a:t>Y</a:t>
            </a:r>
            <a:r>
              <a:rPr lang="en-GB" sz="3800" dirty="0" smtClean="0"/>
              <a:t>our </a:t>
            </a:r>
            <a:r>
              <a:rPr lang="en-GB" sz="3800" dirty="0" smtClean="0">
                <a:solidFill>
                  <a:srgbClr val="FF0000"/>
                </a:solidFill>
              </a:rPr>
              <a:t>audiogram</a:t>
            </a:r>
            <a:r>
              <a:rPr lang="en-GB" sz="3800" dirty="0" smtClean="0"/>
              <a:t>?</a:t>
            </a:r>
          </a:p>
          <a:p>
            <a:r>
              <a:rPr lang="en-GB" sz="3800" dirty="0" smtClean="0"/>
              <a:t>Your </a:t>
            </a:r>
            <a:r>
              <a:rPr lang="en-GB" sz="3800" dirty="0" smtClean="0">
                <a:solidFill>
                  <a:srgbClr val="FF0000"/>
                </a:solidFill>
              </a:rPr>
              <a:t>language</a:t>
            </a:r>
            <a:r>
              <a:rPr lang="en-GB" sz="3800" dirty="0" smtClean="0"/>
              <a:t> ability/preference?</a:t>
            </a:r>
          </a:p>
          <a:p>
            <a:r>
              <a:rPr lang="en-GB" sz="3800" dirty="0" smtClean="0"/>
              <a:t>Your </a:t>
            </a:r>
            <a:r>
              <a:rPr lang="en-GB" sz="3800" dirty="0">
                <a:solidFill>
                  <a:srgbClr val="FF0000"/>
                </a:solidFill>
              </a:rPr>
              <a:t>m</a:t>
            </a:r>
            <a:r>
              <a:rPr lang="en-GB" sz="3800" dirty="0" smtClean="0">
                <a:solidFill>
                  <a:srgbClr val="FF0000"/>
                </a:solidFill>
              </a:rPr>
              <a:t>embership</a:t>
            </a:r>
            <a:r>
              <a:rPr lang="en-GB" sz="3800" dirty="0" smtClean="0"/>
              <a:t> of an organisation?</a:t>
            </a:r>
          </a:p>
          <a:p>
            <a:r>
              <a:rPr lang="en-GB" sz="3800" dirty="0" smtClean="0"/>
              <a:t>Your </a:t>
            </a:r>
            <a:r>
              <a:rPr lang="en-GB" sz="3800" dirty="0" smtClean="0">
                <a:solidFill>
                  <a:srgbClr val="FF0000"/>
                </a:solidFill>
              </a:rPr>
              <a:t>family</a:t>
            </a:r>
            <a:r>
              <a:rPr lang="en-GB" sz="3800" dirty="0" smtClean="0"/>
              <a:t> background?</a:t>
            </a:r>
          </a:p>
          <a:p>
            <a:r>
              <a:rPr lang="en-GB" sz="3800" dirty="0" smtClean="0"/>
              <a:t>Which </a:t>
            </a:r>
            <a:r>
              <a:rPr lang="en-GB" sz="3800" dirty="0" smtClean="0">
                <a:solidFill>
                  <a:srgbClr val="FF0000"/>
                </a:solidFill>
              </a:rPr>
              <a:t>school</a:t>
            </a:r>
            <a:r>
              <a:rPr lang="en-GB" sz="3800" dirty="0" smtClean="0"/>
              <a:t> you went to?</a:t>
            </a:r>
          </a:p>
          <a:p>
            <a:r>
              <a:rPr lang="en-GB" sz="3800" dirty="0" smtClean="0"/>
              <a:t>Something else?</a:t>
            </a:r>
            <a:endParaRPr lang="en-GB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59" y="-17334"/>
            <a:ext cx="2143125" cy="2143125"/>
          </a:xfrm>
          <a:prstGeom prst="rect">
            <a:avLst/>
          </a:prstGeom>
          <a:effectLst>
            <a:outerShdw blurRad="50800" dist="50800" dir="5400000" sx="140000" sy="140000" algn="ctr" rotWithShape="0">
              <a:schemeClr val="bg1">
                <a:alpha val="1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08304" y="1671191"/>
            <a:ext cx="18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DEAFLAND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765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</a:t>
            </a:r>
            <a:r>
              <a:rPr lang="en-GB" dirty="0" smtClean="0">
                <a:solidFill>
                  <a:srgbClr val="FF0000"/>
                </a:solidFill>
              </a:rPr>
              <a:t>Deaf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AutoShape 2" descr="Image result for baker-shenk and cokely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682" y="1412776"/>
            <a:ext cx="5857638" cy="438757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5536" y="5733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Baker-</a:t>
            </a:r>
            <a:r>
              <a:rPr lang="en-GB" dirty="0" err="1" smtClean="0"/>
              <a:t>Shenk</a:t>
            </a:r>
            <a:r>
              <a:rPr lang="en-GB" dirty="0" smtClean="0"/>
              <a:t> &amp; </a:t>
            </a:r>
            <a:r>
              <a:rPr lang="en-GB" dirty="0" err="1" smtClean="0"/>
              <a:t>Cokely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1980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199" y="4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BSL users in </a:t>
            </a:r>
            <a:r>
              <a:rPr lang="en-GB" dirty="0" err="1" smtClean="0"/>
              <a:t>Sc</a:t>
            </a:r>
            <a:r>
              <a:rPr lang="en-GB" dirty="0" smtClean="0"/>
              <a:t>		</a:t>
            </a:r>
            <a:r>
              <a:rPr lang="en-GB" dirty="0" err="1" smtClean="0"/>
              <a:t>otland</a:t>
            </a:r>
            <a:endParaRPr lang="en-GB" dirty="0"/>
          </a:p>
        </p:txBody>
      </p:sp>
      <p:pic>
        <p:nvPicPr>
          <p:cNvPr id="5" name="Picture 2" descr="Scot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629"/>
            <a:ext cx="4860032" cy="20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2276872"/>
            <a:ext cx="6315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dirty="0" smtClean="0">
                <a:solidFill>
                  <a:srgbClr val="FF0000"/>
                </a:solidFill>
              </a:rPr>
              <a:t>All=12,533</a:t>
            </a:r>
          </a:p>
          <a:p>
            <a:pPr algn="r"/>
            <a:r>
              <a:rPr lang="en-GB" sz="7200" dirty="0" smtClean="0">
                <a:solidFill>
                  <a:srgbClr val="FF0000"/>
                </a:solidFill>
              </a:rPr>
              <a:t>Deaf=3,729</a:t>
            </a:r>
            <a:endParaRPr lang="en-GB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48245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32 Local Authority areas each organise an </a:t>
            </a:r>
            <a:r>
              <a:rPr lang="en-GB" dirty="0" smtClean="0">
                <a:solidFill>
                  <a:srgbClr val="FF0000"/>
                </a:solidFill>
              </a:rPr>
              <a:t>election</a:t>
            </a:r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2050" name="Picture 2" descr="Image result for ballot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888432" cy="27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9168" y="2060848"/>
            <a:ext cx="2114786" cy="2996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Every deaf BSL user on a </a:t>
            </a:r>
            <a:r>
              <a:rPr lang="en-GB" dirty="0" smtClean="0">
                <a:solidFill>
                  <a:srgbClr val="FF0000"/>
                </a:solidFill>
              </a:rPr>
              <a:t>voluntary register </a:t>
            </a:r>
            <a:r>
              <a:rPr lang="en-GB" dirty="0" smtClean="0"/>
              <a:t>gets to vote…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72200" y="1152841"/>
            <a:ext cx="2808312" cy="450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andidates</a:t>
            </a:r>
            <a:r>
              <a:rPr lang="en-GB" dirty="0" smtClean="0"/>
              <a:t> must be deaf BSL users…</a:t>
            </a:r>
            <a:endParaRPr lang="en-GB" dirty="0"/>
          </a:p>
        </p:txBody>
      </p:sp>
      <p:sp>
        <p:nvSpPr>
          <p:cNvPr id="8" name="Title 1"/>
          <p:cNvSpPr txBox="1">
            <a:spLocks noGrp="1"/>
          </p:cNvSpPr>
          <p:nvPr>
            <p:ph idx="1"/>
          </p:nvPr>
        </p:nvSpPr>
        <p:spPr>
          <a:xfrm>
            <a:off x="251520" y="5013176"/>
            <a:ext cx="4464496" cy="204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Those elected must hold </a:t>
            </a:r>
            <a:r>
              <a:rPr lang="en-GB" dirty="0" smtClean="0">
                <a:solidFill>
                  <a:srgbClr val="FF0000"/>
                </a:solidFill>
              </a:rPr>
              <a:t>regular local meetings </a:t>
            </a:r>
            <a:r>
              <a:rPr lang="en-GB" dirty="0" smtClean="0"/>
              <a:t>in BSL to check people’s views on key issues …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18811" y="247821"/>
            <a:ext cx="3167989" cy="1597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All </a:t>
            </a:r>
            <a:r>
              <a:rPr lang="en-GB" dirty="0" smtClean="0">
                <a:solidFill>
                  <a:srgbClr val="FF0000"/>
                </a:solidFill>
              </a:rPr>
              <a:t>manifestos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debates</a:t>
            </a:r>
            <a:r>
              <a:rPr lang="en-GB" dirty="0" smtClean="0"/>
              <a:t> are in BSL…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61656" y="4939952"/>
            <a:ext cx="4618856" cy="1945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New election held </a:t>
            </a:r>
            <a:r>
              <a:rPr lang="en-GB" dirty="0" smtClean="0">
                <a:solidFill>
                  <a:srgbClr val="FF0000"/>
                </a:solidFill>
              </a:rPr>
              <a:t>before each BSL National Plan </a:t>
            </a:r>
            <a:r>
              <a:rPr lang="en-GB" dirty="0"/>
              <a:t>i</a:t>
            </a:r>
            <a:r>
              <a:rPr lang="en-GB" dirty="0" smtClean="0"/>
              <a:t>s written.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2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– WHY a Signing Parliament?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6166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</a:t>
            </a:r>
            <a:r>
              <a:rPr lang="en-GB" dirty="0" smtClean="0"/>
              <a:t>he country needs </a:t>
            </a:r>
            <a:r>
              <a:rPr lang="en-GB" dirty="0" smtClean="0">
                <a:solidFill>
                  <a:srgbClr val="FF0000"/>
                </a:solidFill>
              </a:rPr>
              <a:t>honest</a:t>
            </a:r>
            <a:r>
              <a:rPr lang="en-GB" dirty="0" smtClean="0"/>
              <a:t> representation of community’s views to </a:t>
            </a:r>
            <a:r>
              <a:rPr lang="en-GB" dirty="0" smtClean="0">
                <a:solidFill>
                  <a:srgbClr val="FF0000"/>
                </a:solidFill>
              </a:rPr>
              <a:t>deliver the BSL Act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“If you always do what you’ve always done, then you’ll always get what you’ve always got”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Old communication issues are irrelevant in a </a:t>
            </a:r>
            <a:r>
              <a:rPr lang="en-GB" dirty="0" smtClean="0">
                <a:solidFill>
                  <a:srgbClr val="FF0000"/>
                </a:solidFill>
              </a:rPr>
              <a:t>digital</a:t>
            </a:r>
            <a:r>
              <a:rPr lang="en-GB" dirty="0" smtClean="0"/>
              <a:t> world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It will promote the </a:t>
            </a:r>
            <a:r>
              <a:rPr lang="en-GB" dirty="0" smtClean="0">
                <a:solidFill>
                  <a:srgbClr val="FF0000"/>
                </a:solidFill>
              </a:rPr>
              <a:t>use &amp; understanding of BSL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It is </a:t>
            </a:r>
            <a:r>
              <a:rPr lang="en-GB" dirty="0" smtClean="0">
                <a:solidFill>
                  <a:srgbClr val="FF0000"/>
                </a:solidFill>
              </a:rPr>
              <a:t>fair and logical </a:t>
            </a:r>
            <a:r>
              <a:rPr lang="en-GB" dirty="0" smtClean="0"/>
              <a:t>to recognise the expertise of BSL users on matters affecting Deaf lives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It will strengthen the </a:t>
            </a:r>
            <a:r>
              <a:rPr lang="en-GB" dirty="0" smtClean="0">
                <a:solidFill>
                  <a:srgbClr val="FF0000"/>
                </a:solidFill>
              </a:rPr>
              <a:t>resilience</a:t>
            </a:r>
            <a:r>
              <a:rPr lang="en-GB" dirty="0" smtClean="0"/>
              <a:t> of the signing community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2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tree with hands as le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" y="0"/>
            <a:ext cx="921898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13784" y="5484365"/>
            <a:ext cx="3682752" cy="118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g.h.turner@hw.ac.uk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60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459431"/>
            <a:ext cx="9937104" cy="7488831"/>
          </a:xfrm>
        </p:spPr>
      </p:pic>
    </p:spTree>
    <p:extLst>
      <p:ext uri="{BB962C8B-B14F-4D97-AF65-F5344CB8AC3E}">
        <p14:creationId xmlns:p14="http://schemas.microsoft.com/office/powerpoint/2010/main" val="26863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86" y="2708920"/>
            <a:ext cx="8465586" cy="4525963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Self-determination</a:t>
            </a:r>
            <a:r>
              <a:rPr lang="en-US" sz="4600" dirty="0" smtClean="0"/>
              <a:t> means </a:t>
            </a:r>
            <a:r>
              <a:rPr lang="en-US" sz="4600" dirty="0"/>
              <a:t>the right of a people to determine its own </a:t>
            </a:r>
            <a:r>
              <a:rPr lang="en-US" sz="4600" dirty="0" smtClean="0"/>
              <a:t>destiny.</a:t>
            </a:r>
          </a:p>
          <a:p>
            <a:r>
              <a:rPr lang="en-US" sz="4600" dirty="0" smtClean="0"/>
              <a:t>It is made clear in </a:t>
            </a:r>
            <a:r>
              <a:rPr lang="en-US" sz="4600" dirty="0" smtClean="0">
                <a:solidFill>
                  <a:srgbClr val="FF0000"/>
                </a:solidFill>
              </a:rPr>
              <a:t>Article 1</a:t>
            </a:r>
            <a:r>
              <a:rPr lang="en-US" sz="4600" dirty="0" smtClean="0"/>
              <a:t> of the Charter of the United Nations.</a:t>
            </a:r>
            <a:endParaRPr lang="en-GB" sz="4600" dirty="0"/>
          </a:p>
        </p:txBody>
      </p:sp>
      <p:pic>
        <p:nvPicPr>
          <p:cNvPr id="2050" name="Picture 2" descr="Image result for united nation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9177"/>
            <a:ext cx="3048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Who ‘speaks for’ </a:t>
            </a:r>
            <a:r>
              <a:rPr lang="en-GB" dirty="0" smtClean="0"/>
              <a:t>signing </a:t>
            </a:r>
            <a:r>
              <a:rPr lang="en-GB" dirty="0" smtClean="0"/>
              <a:t>people?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98" y="980728"/>
            <a:ext cx="8610097" cy="6192688"/>
          </a:xfrm>
        </p:spPr>
        <p:txBody>
          <a:bodyPr>
            <a:normAutofit fontScale="92500" lnSpcReduction="20000"/>
          </a:bodyPr>
          <a:lstStyle/>
          <a:p>
            <a:r>
              <a:rPr lang="en-GB" sz="3400" dirty="0" smtClean="0">
                <a:solidFill>
                  <a:srgbClr val="FF0000"/>
                </a:solidFill>
              </a:rPr>
              <a:t>Previously…</a:t>
            </a:r>
          </a:p>
          <a:p>
            <a:pPr lvl="1"/>
            <a:r>
              <a:rPr lang="en-GB" sz="3400" dirty="0" smtClean="0"/>
              <a:t>Scottish Association for the </a:t>
            </a:r>
            <a:r>
              <a:rPr lang="en-GB" sz="3400" dirty="0" smtClean="0">
                <a:solidFill>
                  <a:srgbClr val="FF0000"/>
                </a:solidFill>
              </a:rPr>
              <a:t>Deaf</a:t>
            </a:r>
          </a:p>
          <a:p>
            <a:pPr lvl="1"/>
            <a:r>
              <a:rPr lang="en-GB" sz="3400" dirty="0" smtClean="0"/>
              <a:t>Gang of Four (RNI</a:t>
            </a:r>
            <a:r>
              <a:rPr lang="en-GB" sz="3400" dirty="0" smtClean="0">
                <a:solidFill>
                  <a:srgbClr val="FF0000"/>
                </a:solidFill>
              </a:rPr>
              <a:t>D</a:t>
            </a:r>
            <a:r>
              <a:rPr lang="en-GB" sz="3400" dirty="0" smtClean="0"/>
              <a:t>, B</a:t>
            </a:r>
            <a:r>
              <a:rPr lang="en-GB" sz="3400" dirty="0" smtClean="0">
                <a:solidFill>
                  <a:srgbClr val="FF0000"/>
                </a:solidFill>
              </a:rPr>
              <a:t>D</a:t>
            </a:r>
            <a:r>
              <a:rPr lang="en-GB" sz="3400" dirty="0" smtClean="0"/>
              <a:t>A, BA</a:t>
            </a:r>
            <a:r>
              <a:rPr lang="en-GB" sz="3400" dirty="0" smtClean="0">
                <a:solidFill>
                  <a:srgbClr val="FF0000"/>
                </a:solidFill>
              </a:rPr>
              <a:t>HOH</a:t>
            </a:r>
            <a:r>
              <a:rPr lang="en-GB" sz="3400" dirty="0" smtClean="0"/>
              <a:t>, N</a:t>
            </a:r>
            <a:r>
              <a:rPr lang="en-GB" sz="3400" dirty="0" smtClean="0">
                <a:solidFill>
                  <a:srgbClr val="FF0000"/>
                </a:solidFill>
              </a:rPr>
              <a:t>D</a:t>
            </a:r>
            <a:r>
              <a:rPr lang="en-GB" sz="3400" dirty="0" smtClean="0"/>
              <a:t>CS)</a:t>
            </a:r>
          </a:p>
          <a:p>
            <a:pPr lvl="1"/>
            <a:r>
              <a:rPr lang="en-GB" sz="3400" dirty="0" smtClean="0"/>
              <a:t>CAC</a:t>
            </a:r>
            <a:r>
              <a:rPr lang="en-GB" sz="3400" dirty="0" smtClean="0">
                <a:solidFill>
                  <a:srgbClr val="FF0000"/>
                </a:solidFill>
              </a:rPr>
              <a:t>D</a:t>
            </a:r>
            <a:r>
              <a:rPr lang="en-GB" sz="3400" dirty="0" smtClean="0"/>
              <a:t>P</a:t>
            </a:r>
          </a:p>
          <a:p>
            <a:pPr lvl="1"/>
            <a:r>
              <a:rPr lang="en-GB" sz="3400" dirty="0" smtClean="0"/>
              <a:t>UKCO</a:t>
            </a:r>
            <a:r>
              <a:rPr lang="en-GB" sz="3400" dirty="0" smtClean="0">
                <a:solidFill>
                  <a:srgbClr val="FF0000"/>
                </a:solidFill>
              </a:rPr>
              <a:t>D</a:t>
            </a:r>
            <a:r>
              <a:rPr lang="en-GB" sz="3400" dirty="0" smtClean="0"/>
              <a:t>/SCO</a:t>
            </a:r>
            <a:r>
              <a:rPr lang="en-GB" sz="3400" dirty="0" smtClean="0">
                <a:solidFill>
                  <a:srgbClr val="FF0000"/>
                </a:solidFill>
              </a:rPr>
              <a:t>D</a:t>
            </a:r>
          </a:p>
          <a:p>
            <a:pPr lvl="1"/>
            <a:r>
              <a:rPr lang="en-GB" sz="3400" dirty="0" smtClean="0"/>
              <a:t>Training Strategy Group (</a:t>
            </a:r>
            <a:r>
              <a:rPr lang="en-GB" sz="3400" dirty="0" err="1" smtClean="0"/>
              <a:t>UoE</a:t>
            </a:r>
            <a:r>
              <a:rPr lang="en-GB" sz="3400" dirty="0" smtClean="0"/>
              <a:t>, SASLI, CAC</a:t>
            </a:r>
            <a:r>
              <a:rPr lang="en-GB" sz="3400" dirty="0" smtClean="0">
                <a:solidFill>
                  <a:srgbClr val="FF0000"/>
                </a:solidFill>
              </a:rPr>
              <a:t>D</a:t>
            </a:r>
            <a:r>
              <a:rPr lang="en-GB" sz="3400" dirty="0" smtClean="0"/>
              <a:t>P, SCO</a:t>
            </a:r>
            <a:r>
              <a:rPr lang="en-GB" sz="3400" dirty="0" smtClean="0">
                <a:solidFill>
                  <a:srgbClr val="FF0000"/>
                </a:solidFill>
              </a:rPr>
              <a:t>D</a:t>
            </a:r>
            <a:r>
              <a:rPr lang="en-GB" sz="3400" dirty="0" smtClean="0"/>
              <a:t>)</a:t>
            </a:r>
          </a:p>
          <a:p>
            <a:pPr lvl="1"/>
            <a:r>
              <a:rPr lang="en-GB" sz="3400" dirty="0" smtClean="0"/>
              <a:t>BSL &amp; Linguistic Access Working Group</a:t>
            </a:r>
          </a:p>
          <a:p>
            <a:pPr lvl="1"/>
            <a:r>
              <a:rPr lang="en-GB" sz="3400" dirty="0" smtClean="0"/>
              <a:t>Cross-Party Group on </a:t>
            </a:r>
            <a:r>
              <a:rPr lang="en-GB" sz="3400" dirty="0" smtClean="0">
                <a:solidFill>
                  <a:srgbClr val="FF0000"/>
                </a:solidFill>
              </a:rPr>
              <a:t>Deafness</a:t>
            </a:r>
            <a:r>
              <a:rPr lang="en-GB" sz="3400" dirty="0" smtClean="0"/>
              <a:t>/All-Party Parliamentary Group on </a:t>
            </a:r>
            <a:r>
              <a:rPr lang="en-GB" sz="3400" dirty="0" smtClean="0">
                <a:solidFill>
                  <a:srgbClr val="FF0000"/>
                </a:solidFill>
              </a:rPr>
              <a:t>Deafness</a:t>
            </a:r>
          </a:p>
          <a:p>
            <a:pPr lvl="1"/>
            <a:r>
              <a:rPr lang="en-GB" sz="3400" dirty="0" smtClean="0"/>
              <a:t>National Advisory Group (NAG + YNAG, DBNAG)</a:t>
            </a:r>
          </a:p>
          <a:p>
            <a:pPr lvl="1"/>
            <a:r>
              <a:rPr lang="en-GB" sz="3400" dirty="0" smtClean="0">
                <a:solidFill>
                  <a:srgbClr val="FF0000"/>
                </a:solidFill>
              </a:rPr>
              <a:t>Deaf</a:t>
            </a:r>
            <a:r>
              <a:rPr lang="en-GB" sz="3400" dirty="0" smtClean="0"/>
              <a:t> Sector Partnership/BSL (Scotland) Act 2015 Partnership</a:t>
            </a:r>
          </a:p>
        </p:txBody>
      </p:sp>
    </p:spTree>
    <p:extLst>
      <p:ext uri="{BB962C8B-B14F-4D97-AF65-F5344CB8AC3E}">
        <p14:creationId xmlns:p14="http://schemas.microsoft.com/office/powerpoint/2010/main" val="34355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573216"/>
          </a:xfrm>
        </p:spPr>
        <p:txBody>
          <a:bodyPr>
            <a:normAutofit/>
          </a:bodyPr>
          <a:lstStyle/>
          <a:p>
            <a:r>
              <a:rPr lang="en-GB" sz="4800" dirty="0" smtClean="0"/>
              <a:t>So </a:t>
            </a:r>
            <a:r>
              <a:rPr lang="en-GB" sz="4800" dirty="0" smtClean="0">
                <a:solidFill>
                  <a:srgbClr val="FF0000"/>
                </a:solidFill>
              </a:rPr>
              <a:t>who</a:t>
            </a:r>
            <a:r>
              <a:rPr lang="en-GB" sz="4800" dirty="0" smtClean="0"/>
              <a:t> </a:t>
            </a:r>
            <a:r>
              <a:rPr lang="en-GB" sz="4800" dirty="0"/>
              <a:t>was </a:t>
            </a:r>
            <a:r>
              <a:rPr lang="en-GB" sz="4800" dirty="0" smtClean="0"/>
              <a:t>involved?</a:t>
            </a:r>
          </a:p>
          <a:p>
            <a:r>
              <a:rPr lang="en-GB" sz="4800" dirty="0"/>
              <a:t>What </a:t>
            </a:r>
            <a:r>
              <a:rPr lang="en-GB" sz="4800" dirty="0">
                <a:solidFill>
                  <a:srgbClr val="FF0000"/>
                </a:solidFill>
              </a:rPr>
              <a:t>power</a:t>
            </a:r>
            <a:r>
              <a:rPr lang="en-GB" sz="4800" dirty="0"/>
              <a:t> did they have</a:t>
            </a:r>
            <a:r>
              <a:rPr lang="en-GB" sz="4800" dirty="0" smtClean="0"/>
              <a:t>?</a:t>
            </a:r>
          </a:p>
          <a:p>
            <a:r>
              <a:rPr lang="en-GB" sz="4800" dirty="0" smtClean="0"/>
              <a:t>How </a:t>
            </a:r>
            <a:r>
              <a:rPr lang="en-GB" sz="4800" dirty="0"/>
              <a:t>effective was </a:t>
            </a:r>
            <a:r>
              <a:rPr lang="en-GB" sz="4800" dirty="0" smtClean="0">
                <a:solidFill>
                  <a:srgbClr val="FF0000"/>
                </a:solidFill>
              </a:rPr>
              <a:t>communication</a:t>
            </a:r>
            <a:r>
              <a:rPr lang="en-GB" sz="4800" dirty="0" smtClean="0"/>
              <a:t>?</a:t>
            </a:r>
          </a:p>
          <a:p>
            <a:r>
              <a:rPr lang="en-GB" sz="6000" dirty="0">
                <a:solidFill>
                  <a:srgbClr val="FF0000"/>
                </a:solidFill>
              </a:rPr>
              <a:t>Who </a:t>
            </a:r>
            <a:r>
              <a:rPr lang="en-GB" sz="6000" i="1" dirty="0">
                <a:solidFill>
                  <a:srgbClr val="FF0000"/>
                </a:solidFill>
              </a:rPr>
              <a:t>represents</a:t>
            </a:r>
            <a:r>
              <a:rPr lang="en-GB" sz="6000" dirty="0">
                <a:solidFill>
                  <a:srgbClr val="FF0000"/>
                </a:solidFill>
              </a:rPr>
              <a:t> you in public life today?</a:t>
            </a:r>
          </a:p>
          <a:p>
            <a:pPr marL="0" indent="0">
              <a:buNone/>
            </a:pPr>
            <a:endParaRPr lang="en-GB" sz="3400" dirty="0" smtClean="0"/>
          </a:p>
          <a:p>
            <a:endParaRPr lang="en-GB" sz="3400" dirty="0">
              <a:solidFill>
                <a:srgbClr val="FF0000"/>
              </a:solidFill>
            </a:endParaRPr>
          </a:p>
          <a:p>
            <a:endParaRPr lang="en-GB" sz="34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1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tony benn power qu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2779"/>
            <a:ext cx="10945216" cy="686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716016" y="1052736"/>
            <a:ext cx="3456384" cy="309634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7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r="20397" b="20964"/>
          <a:stretch/>
        </p:blipFill>
        <p:spPr>
          <a:xfrm>
            <a:off x="-145298" y="1"/>
            <a:ext cx="9382277" cy="6858000"/>
          </a:xfrm>
          <a:prstGeom prst="rect">
            <a:avLst/>
          </a:prstGeom>
        </p:spPr>
      </p:pic>
      <p:pic>
        <p:nvPicPr>
          <p:cNvPr id="7" name="Welcome to Scotland Sign in BS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642" t="3499" r="30149" b="23002"/>
          <a:stretch/>
        </p:blipFill>
        <p:spPr>
          <a:xfrm rot="237418">
            <a:off x="105115" y="987062"/>
            <a:ext cx="4461150" cy="3000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364088" y="188640"/>
            <a:ext cx="40889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/>
              <a:t>The BSL (Scotland) Act </a:t>
            </a:r>
            <a:r>
              <a:rPr lang="en-GB" sz="6000" dirty="0" smtClean="0"/>
              <a:t>2015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9294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Consult, consult, consult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645224"/>
          </a:xfrm>
        </p:spPr>
        <p:txBody>
          <a:bodyPr>
            <a:normAutofit/>
          </a:bodyPr>
          <a:lstStyle/>
          <a:p>
            <a:r>
              <a:rPr lang="en-GB" sz="3400" dirty="0" smtClean="0"/>
              <a:t>The BSL (Scotland) Act creates a duty for public bodies to </a:t>
            </a:r>
            <a:r>
              <a:rPr lang="en-GB" sz="3400" dirty="0" smtClean="0">
                <a:solidFill>
                  <a:srgbClr val="FF0000"/>
                </a:solidFill>
              </a:rPr>
              <a:t>consult</a:t>
            </a:r>
            <a:r>
              <a:rPr lang="en-GB" sz="3400" dirty="0" smtClean="0"/>
              <a:t> BSL users </a:t>
            </a:r>
          </a:p>
          <a:p>
            <a:r>
              <a:rPr lang="en-GB" sz="3400" dirty="0" smtClean="0"/>
              <a:t>Who </a:t>
            </a:r>
            <a:r>
              <a:rPr lang="en-GB" sz="3400" dirty="0"/>
              <a:t>gets </a:t>
            </a:r>
            <a:r>
              <a:rPr lang="en-GB" sz="3400" dirty="0">
                <a:solidFill>
                  <a:srgbClr val="FF0000"/>
                </a:solidFill>
              </a:rPr>
              <a:t>consulted</a:t>
            </a:r>
            <a:r>
              <a:rPr lang="en-GB" sz="3400" dirty="0"/>
              <a:t>, how and by </a:t>
            </a:r>
            <a:r>
              <a:rPr lang="en-GB" sz="3400" dirty="0" smtClean="0"/>
              <a:t>whom?</a:t>
            </a:r>
            <a:endParaRPr lang="en-GB" sz="3400" dirty="0"/>
          </a:p>
          <a:p>
            <a:r>
              <a:rPr lang="en-GB" sz="3400" dirty="0" smtClean="0"/>
              <a:t>What happens to the </a:t>
            </a:r>
            <a:r>
              <a:rPr lang="en-GB" sz="3400" dirty="0"/>
              <a:t>resulting </a:t>
            </a:r>
            <a:r>
              <a:rPr lang="en-GB" sz="3400" dirty="0" smtClean="0">
                <a:solidFill>
                  <a:srgbClr val="FF0000"/>
                </a:solidFill>
              </a:rPr>
              <a:t>information</a:t>
            </a:r>
            <a:r>
              <a:rPr lang="en-GB" sz="3400" dirty="0" smtClean="0"/>
              <a:t>?</a:t>
            </a:r>
          </a:p>
          <a:p>
            <a:r>
              <a:rPr lang="en-GB" sz="3400" dirty="0"/>
              <a:t>Result: </a:t>
            </a:r>
            <a:r>
              <a:rPr lang="en-GB" sz="3400" dirty="0">
                <a:solidFill>
                  <a:srgbClr val="FF0000"/>
                </a:solidFill>
              </a:rPr>
              <a:t>consultation</a:t>
            </a:r>
            <a:r>
              <a:rPr lang="en-GB" sz="3400" dirty="0"/>
              <a:t> fatigue</a:t>
            </a:r>
            <a:r>
              <a:rPr lang="en-GB" sz="3400" dirty="0" smtClean="0"/>
              <a:t>?</a:t>
            </a:r>
          </a:p>
          <a:p>
            <a:r>
              <a:rPr lang="en-GB" sz="3400" dirty="0" smtClean="0"/>
              <a:t>Do they just </a:t>
            </a:r>
            <a:r>
              <a:rPr lang="en-GB" sz="3400" dirty="0" smtClean="0">
                <a:solidFill>
                  <a:srgbClr val="FF0000"/>
                </a:solidFill>
              </a:rPr>
              <a:t>consult</a:t>
            </a:r>
            <a:r>
              <a:rPr lang="en-GB" sz="3400" dirty="0" smtClean="0"/>
              <a:t> on ‘Deaf issues’?</a:t>
            </a:r>
          </a:p>
          <a:p>
            <a:r>
              <a:rPr lang="en-GB" sz="3400" dirty="0" smtClean="0"/>
              <a:t>What even </a:t>
            </a:r>
            <a:r>
              <a:rPr lang="en-GB" sz="3400" i="1" u="sng" dirty="0" smtClean="0">
                <a:solidFill>
                  <a:srgbClr val="FF0000"/>
                </a:solidFill>
              </a:rPr>
              <a:t>is</a:t>
            </a:r>
            <a:r>
              <a:rPr lang="en-GB" sz="3400" dirty="0" smtClean="0"/>
              <a:t> a ‘Deaf issue’ </a:t>
            </a:r>
          </a:p>
          <a:p>
            <a:endParaRPr lang="en-GB" sz="1800" dirty="0" smtClean="0"/>
          </a:p>
          <a:p>
            <a:r>
              <a:rPr lang="en-GB" sz="3400" i="1" dirty="0" smtClean="0"/>
              <a:t>How </a:t>
            </a:r>
            <a:r>
              <a:rPr lang="en-GB" sz="3400" i="1" dirty="0"/>
              <a:t>does information </a:t>
            </a:r>
            <a:r>
              <a:rPr lang="en-GB" sz="3400" i="1" dirty="0" smtClean="0"/>
              <a:t>flow?</a:t>
            </a:r>
            <a:endParaRPr lang="en-GB" sz="3400" i="1" dirty="0"/>
          </a:p>
        </p:txBody>
      </p:sp>
    </p:spTree>
    <p:extLst>
      <p:ext uri="{BB962C8B-B14F-4D97-AF65-F5344CB8AC3E}">
        <p14:creationId xmlns:p14="http://schemas.microsoft.com/office/powerpoint/2010/main" val="18130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result for just suppose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424</Words>
  <Application>Microsoft Office PowerPoint</Application>
  <PresentationFormat>On-screen Show (4:3)</PresentationFormat>
  <Paragraphs>64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Who ‘speaks for’ signing people?</vt:lpstr>
      <vt:lpstr>Barriers</vt:lpstr>
      <vt:lpstr>PowerPoint Presentation</vt:lpstr>
      <vt:lpstr>PowerPoint Presentation</vt:lpstr>
      <vt:lpstr>Consult, consult, consult</vt:lpstr>
      <vt:lpstr>PowerPoint Presentation</vt:lpstr>
      <vt:lpstr>Deafland’s Parliament</vt:lpstr>
      <vt:lpstr>Who is Deaf?</vt:lpstr>
      <vt:lpstr>PowerPoint Presentation</vt:lpstr>
      <vt:lpstr>32 Local Authority areas each organise an election…</vt:lpstr>
      <vt:lpstr>So – WHY a Signing Parliament?</vt:lpstr>
      <vt:lpstr>PowerPoint Presentation</vt:lpstr>
    </vt:vector>
  </TitlesOfParts>
  <Company>Heriot-Watt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Graham H</dc:creator>
  <cp:lastModifiedBy>Turner, Graham H</cp:lastModifiedBy>
  <cp:revision>145</cp:revision>
  <dcterms:created xsi:type="dcterms:W3CDTF">2015-02-13T16:02:21Z</dcterms:created>
  <dcterms:modified xsi:type="dcterms:W3CDTF">2019-05-30T17:16:32Z</dcterms:modified>
</cp:coreProperties>
</file>