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94" r:id="rId3"/>
    <p:sldId id="303" r:id="rId4"/>
    <p:sldId id="295" r:id="rId5"/>
    <p:sldId id="302" r:id="rId6"/>
    <p:sldId id="296" r:id="rId7"/>
    <p:sldId id="301" r:id="rId8"/>
    <p:sldId id="300" r:id="rId9"/>
    <p:sldId id="297" r:id="rId10"/>
    <p:sldId id="278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E2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5" autoAdjust="0"/>
    <p:restoredTop sz="94660"/>
  </p:normalViewPr>
  <p:slideViewPr>
    <p:cSldViewPr>
      <p:cViewPr varScale="1">
        <p:scale>
          <a:sx n="69" d="100"/>
          <a:sy n="69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B6EC2-5D2E-465F-A3E8-1AF85754BF76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A378-9087-4336-A823-F62A3FFA2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1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584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6118" y="4344111"/>
            <a:ext cx="5485765" cy="4113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4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9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6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0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1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8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4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3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-1000" t="4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8F27-0827-4889-B201-C5980F568480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475C4-F865-4026-BFC6-5DBC09623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3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co/FNWuxdrkCy" TargetMode="External"/><Relationship Id="rId2" Type="http://schemas.openxmlformats.org/officeDocument/2006/relationships/hyperlink" Target="https://www.scottishinsight.ac.uk/Programmes/ThemedCall201819/DemocraticDeaficit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1188" y="3933056"/>
            <a:ext cx="8001000" cy="13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68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FF0000"/>
              </a:solidFill>
            </a:endParaRPr>
          </a:p>
          <a:p>
            <a:pPr>
              <a:spcBef>
                <a:spcPts val="1500"/>
              </a:spcBef>
              <a:buFontTx/>
              <a:buNone/>
            </a:pPr>
            <a:endParaRPr lang="en-GB" altLang="en-US" sz="2400" b="1" i="1" dirty="0">
              <a:solidFill>
                <a:srgbClr val="0068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74634"/>
            <a:ext cx="4032448" cy="2566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74634"/>
            <a:ext cx="4464496" cy="2566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276872"/>
            <a:ext cx="820891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cap="all" dirty="0"/>
              <a:t>SCOTLAND’S DEMOCRATIC </a:t>
            </a:r>
            <a:r>
              <a:rPr lang="en-US" sz="4200" cap="all" dirty="0" smtClean="0"/>
              <a:t>DEAFICIT</a:t>
            </a:r>
          </a:p>
          <a:p>
            <a:pPr algn="ctr"/>
            <a:r>
              <a:rPr lang="en-US" sz="4700" b="1" cap="all" dirty="0" smtClean="0"/>
              <a:t>A </a:t>
            </a:r>
            <a:r>
              <a:rPr lang="en-US" sz="4700" b="1" cap="all" dirty="0"/>
              <a:t>MODEL SIGNING PARLIAMENT</a:t>
            </a:r>
            <a:endParaRPr lang="en-GB" sz="4700" b="1" dirty="0">
              <a:solidFill>
                <a:srgbClr val="FF0000"/>
              </a:solidFill>
            </a:endParaRPr>
          </a:p>
          <a:p>
            <a:pPr algn="ctr"/>
            <a:r>
              <a:rPr lang="en-GB" sz="3800" dirty="0" smtClean="0">
                <a:solidFill>
                  <a:srgbClr val="FF0000"/>
                </a:solidFill>
              </a:rPr>
              <a:t>Graham H. Turner &amp; Stefanie </a:t>
            </a:r>
            <a:r>
              <a:rPr lang="en-GB" sz="3800" dirty="0" err="1" smtClean="0">
                <a:solidFill>
                  <a:srgbClr val="FF0000"/>
                </a:solidFill>
              </a:rPr>
              <a:t>Reher</a:t>
            </a:r>
            <a:endParaRPr lang="en-GB" sz="3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7" y="1484784"/>
            <a:ext cx="1224135" cy="638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076" y="1088628"/>
            <a:ext cx="1272124" cy="3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24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8032"/>
            <a:ext cx="8686800" cy="6525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/>
              <a:t>Politics of BSL timeline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1975 British Sign Language gets a </a:t>
            </a:r>
            <a:r>
              <a:rPr lang="en-GB" dirty="0" smtClean="0">
                <a:solidFill>
                  <a:srgbClr val="FF0000"/>
                </a:solidFill>
              </a:rPr>
              <a:t>name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1987 BDA report “BSL: </a:t>
            </a:r>
            <a:r>
              <a:rPr lang="en-GB" dirty="0" smtClean="0">
                <a:solidFill>
                  <a:srgbClr val="FF0000"/>
                </a:solidFill>
              </a:rPr>
              <a:t>Britain’s Fourth Language</a:t>
            </a:r>
            <a:r>
              <a:rPr lang="en-GB" dirty="0" smtClean="0"/>
              <a:t>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1992 BDA’s </a:t>
            </a:r>
            <a:r>
              <a:rPr lang="en-GB" dirty="0" smtClean="0">
                <a:solidFill>
                  <a:srgbClr val="FF0000"/>
                </a:solidFill>
              </a:rPr>
              <a:t>BSL Dictionary </a:t>
            </a:r>
            <a:r>
              <a:rPr lang="en-GB" dirty="0" smtClean="0"/>
              <a:t>published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1999 First BSL recognition </a:t>
            </a:r>
            <a:r>
              <a:rPr lang="en-GB" dirty="0" smtClean="0">
                <a:solidFill>
                  <a:srgbClr val="FF0000"/>
                </a:solidFill>
              </a:rPr>
              <a:t>march</a:t>
            </a:r>
            <a:r>
              <a:rPr lang="en-GB" dirty="0" smtClean="0"/>
              <a:t> in London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2003 Westminster ‘</a:t>
            </a:r>
            <a:r>
              <a:rPr lang="en-US" dirty="0" err="1" smtClean="0">
                <a:solidFill>
                  <a:srgbClr val="FF0000"/>
                </a:solidFill>
              </a:rPr>
              <a:t>recognises</a:t>
            </a:r>
            <a:r>
              <a:rPr lang="en-US" dirty="0" smtClean="0"/>
              <a:t>’ BSL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2010 </a:t>
            </a:r>
            <a:r>
              <a:rPr lang="en-US" dirty="0">
                <a:solidFill>
                  <a:srgbClr val="FF0000"/>
                </a:solidFill>
              </a:rPr>
              <a:t>Cathie </a:t>
            </a:r>
            <a:r>
              <a:rPr lang="en-US" dirty="0" err="1">
                <a:solidFill>
                  <a:srgbClr val="FF0000"/>
                </a:solidFill>
              </a:rPr>
              <a:t>Craigie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MSP consults on recognition in </a:t>
            </a:r>
            <a:r>
              <a:rPr lang="en-US" dirty="0" smtClean="0"/>
              <a:t>Scotland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2013 </a:t>
            </a:r>
            <a:r>
              <a:rPr lang="en-US" dirty="0" smtClean="0">
                <a:solidFill>
                  <a:srgbClr val="FF0000"/>
                </a:solidFill>
              </a:rPr>
              <a:t>Mark Griffin </a:t>
            </a:r>
            <a:r>
              <a:rPr lang="en-US" dirty="0" smtClean="0"/>
              <a:t>MSP lodges a proposal </a:t>
            </a:r>
            <a:r>
              <a:rPr lang="en-US" dirty="0"/>
              <a:t>for </a:t>
            </a:r>
            <a:r>
              <a:rPr lang="en-US" dirty="0" smtClean="0"/>
              <a:t>a BSL </a:t>
            </a:r>
            <a:r>
              <a:rPr lang="en-US" dirty="0"/>
              <a:t>(Scotland) Bill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2015 </a:t>
            </a:r>
            <a:r>
              <a:rPr lang="en-US" sz="4400" dirty="0">
                <a:solidFill>
                  <a:srgbClr val="FF0000"/>
                </a:solidFill>
              </a:rPr>
              <a:t>BSL (Scotland) </a:t>
            </a:r>
            <a:r>
              <a:rPr lang="en-US" sz="4400" dirty="0" smtClean="0">
                <a:solidFill>
                  <a:srgbClr val="FF0000"/>
                </a:solidFill>
              </a:rPr>
              <a:t>Act passed</a:t>
            </a:r>
            <a:endParaRPr lang="en-US" sz="44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2017 First </a:t>
            </a:r>
            <a:r>
              <a:rPr lang="en-US" dirty="0">
                <a:solidFill>
                  <a:srgbClr val="FF0000"/>
                </a:solidFill>
              </a:rPr>
              <a:t>National Plan </a:t>
            </a:r>
            <a:r>
              <a:rPr lang="en-US" dirty="0"/>
              <a:t>for </a:t>
            </a:r>
            <a:r>
              <a:rPr lang="en-US" dirty="0" smtClean="0"/>
              <a:t>BSL launched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06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930" y="-928294"/>
            <a:ext cx="3875543" cy="406377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2108" y="4414580"/>
            <a:ext cx="3623269" cy="2974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138" y="3972816"/>
            <a:ext cx="2722759" cy="1040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772" y="4959050"/>
            <a:ext cx="3012390" cy="1902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-3866"/>
            <a:ext cx="4106050" cy="2310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3140968"/>
            <a:ext cx="1842518" cy="12736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6286" y="2249487"/>
            <a:ext cx="2619375" cy="1797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457" y="3140968"/>
            <a:ext cx="2490225" cy="3767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6779" y="2249487"/>
            <a:ext cx="2313807" cy="27095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8468" y="6525344"/>
            <a:ext cx="495300" cy="348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797" y="2306763"/>
            <a:ext cx="3540410" cy="853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1185" y="-1728"/>
            <a:ext cx="2615384" cy="226242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724128" y="-99392"/>
            <a:ext cx="3671548" cy="677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 smtClean="0"/>
              <a:t>Participation in Scotland 2019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9773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98477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Introductions</a:t>
            </a:r>
            <a:r>
              <a:rPr lang="en-GB" dirty="0" smtClean="0"/>
              <a:t>: Organisers, SUII, </a:t>
            </a:r>
            <a:r>
              <a:rPr lang="en-GB" dirty="0" err="1" smtClean="0"/>
              <a:t>SPICe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hlinkClick r:id="rId2"/>
              </a:rPr>
              <a:t>https://www.scottishinsight.ac.uk/Programmes/ThemedCall201819/DemocraticDeaficit.aspx</a:t>
            </a:r>
            <a:endParaRPr lang="en-GB" dirty="0" smtClean="0"/>
          </a:p>
          <a:p>
            <a:r>
              <a:rPr lang="en-GB" dirty="0">
                <a:solidFill>
                  <a:srgbClr val="FF0000"/>
                </a:solidFill>
              </a:rPr>
              <a:t>@</a:t>
            </a:r>
            <a:r>
              <a:rPr lang="en-GB" dirty="0" err="1" smtClean="0">
                <a:solidFill>
                  <a:srgbClr val="FF0000"/>
                </a:solidFill>
              </a:rPr>
              <a:t>DemDeaficit</a:t>
            </a:r>
            <a:r>
              <a:rPr lang="en-GB" dirty="0" smtClean="0">
                <a:solidFill>
                  <a:srgbClr val="FF0000"/>
                </a:solidFill>
              </a:rPr>
              <a:t>    #</a:t>
            </a:r>
            <a:r>
              <a:rPr lang="en-GB" dirty="0" err="1" smtClean="0">
                <a:solidFill>
                  <a:srgbClr val="FF0000"/>
                </a:solidFill>
              </a:rPr>
              <a:t>DemocraticDeaficit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Housekeeping </a:t>
            </a:r>
            <a:r>
              <a:rPr lang="en-GB" dirty="0" smtClean="0">
                <a:solidFill>
                  <a:srgbClr val="FF0000"/>
                </a:solidFill>
              </a:rPr>
              <a:t>&amp; Communication</a:t>
            </a:r>
          </a:p>
          <a:p>
            <a:pPr lvl="1"/>
            <a:r>
              <a:rPr lang="en-GB" sz="3000" dirty="0" smtClean="0"/>
              <a:t>Emergencies</a:t>
            </a:r>
          </a:p>
          <a:p>
            <a:pPr lvl="1"/>
            <a:r>
              <a:rPr lang="en-GB" sz="3000" dirty="0" smtClean="0"/>
              <a:t>Comfort breaks </a:t>
            </a:r>
            <a:endParaRPr lang="en-GB" sz="3000" dirty="0"/>
          </a:p>
          <a:p>
            <a:pPr lvl="1"/>
            <a:r>
              <a:rPr lang="en-GB" sz="3000" dirty="0" smtClean="0"/>
              <a:t>Refreshments</a:t>
            </a:r>
          </a:p>
          <a:p>
            <a:pPr lvl="1"/>
            <a:r>
              <a:rPr lang="en-GB" sz="3000" dirty="0"/>
              <a:t>M</a:t>
            </a:r>
            <a:r>
              <a:rPr lang="en-GB" sz="3000" dirty="0" smtClean="0"/>
              <a:t>ultimodal interaction</a:t>
            </a:r>
          </a:p>
          <a:p>
            <a:pPr lvl="1"/>
            <a:r>
              <a:rPr lang="en-GB" sz="3000" dirty="0" smtClean="0"/>
              <a:t>Microphones &amp; text</a:t>
            </a:r>
          </a:p>
          <a:p>
            <a:pPr lvl="1"/>
            <a:r>
              <a:rPr lang="en-GB" sz="3000" dirty="0" smtClean="0"/>
              <a:t>Role of the Chair</a:t>
            </a:r>
          </a:p>
          <a:p>
            <a:pPr lvl="1"/>
            <a:r>
              <a:rPr lang="en-GB" sz="3000" dirty="0" smtClean="0"/>
              <a:t>Filming </a:t>
            </a:r>
            <a:r>
              <a:rPr lang="en-GB" sz="3000" u="sng" dirty="0">
                <a:hlinkClick r:id="rId3" tooltip="http://bit.ly/2XfFAFM"/>
              </a:rPr>
              <a:t>bit.ly/2XfFAFM </a:t>
            </a:r>
            <a:r>
              <a:rPr lang="en-GB" sz="3200" dirty="0"/>
              <a:t> 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14133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r>
              <a:rPr lang="en-GB" b="1" dirty="0" smtClean="0"/>
              <a:t>The project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579296" cy="619268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rgbClr val="FF0000"/>
                </a:solidFill>
              </a:rPr>
              <a:t>May 31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(today!)</a:t>
            </a:r>
            <a:endParaRPr lang="en-GB" dirty="0" smtClean="0"/>
          </a:p>
          <a:p>
            <a:pPr lvl="1">
              <a:spcBef>
                <a:spcPts val="0"/>
              </a:spcBef>
            </a:pPr>
            <a:r>
              <a:rPr lang="en-GB" dirty="0" smtClean="0"/>
              <a:t>This event will focus on </a:t>
            </a:r>
            <a:r>
              <a:rPr lang="en-GB" sz="3800" dirty="0" smtClean="0">
                <a:solidFill>
                  <a:srgbClr val="FF0000"/>
                </a:solidFill>
              </a:rPr>
              <a:t>WHY</a:t>
            </a:r>
            <a:r>
              <a:rPr lang="en-GB" dirty="0" smtClean="0"/>
              <a:t> we are talking about the idea of a ‘Signing Parliament’? Do BSL users feel well represented in society? Are changes ‘in the air’ that make </a:t>
            </a:r>
            <a:r>
              <a:rPr lang="en-GB" dirty="0" smtClean="0"/>
              <a:t>now </a:t>
            </a:r>
            <a:r>
              <a:rPr lang="en-GB" dirty="0" smtClean="0"/>
              <a:t>a good time to discuss this question?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August 23rd (Glasgow)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Our second workshop asks </a:t>
            </a:r>
            <a:r>
              <a:rPr lang="en-GB" sz="3800" dirty="0" smtClean="0">
                <a:solidFill>
                  <a:srgbClr val="FF0000"/>
                </a:solidFill>
              </a:rPr>
              <a:t>WHAT</a:t>
            </a:r>
            <a:r>
              <a:rPr lang="en-GB" dirty="0" smtClean="0"/>
              <a:t> might be the best way to bring BSL users’ views forward in democratic processes? Can we take inspiration from other communities in Scotland (</a:t>
            </a:r>
            <a:r>
              <a:rPr lang="en-GB" dirty="0" err="1" smtClean="0"/>
              <a:t>eg</a:t>
            </a:r>
            <a:r>
              <a:rPr lang="en-GB" dirty="0" smtClean="0"/>
              <a:t> Gaelic speakers) or Deaf communities around the world?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November 22</a:t>
            </a:r>
            <a:r>
              <a:rPr lang="en-GB" baseline="30000" dirty="0" smtClean="0">
                <a:solidFill>
                  <a:srgbClr val="FF0000"/>
                </a:solidFill>
              </a:rPr>
              <a:t>nd </a:t>
            </a:r>
            <a:r>
              <a:rPr lang="en-GB" dirty="0" smtClean="0">
                <a:solidFill>
                  <a:srgbClr val="FF0000"/>
                </a:solidFill>
              </a:rPr>
              <a:t>(Edinburgh)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 our final workshop, we address the question of </a:t>
            </a:r>
            <a:r>
              <a:rPr lang="en-GB" sz="3800" dirty="0" smtClean="0">
                <a:solidFill>
                  <a:srgbClr val="FF0000"/>
                </a:solidFill>
              </a:rPr>
              <a:t>HOW</a:t>
            </a:r>
            <a:r>
              <a:rPr lang="en-GB" dirty="0" smtClean="0"/>
              <a:t> the changes you want to see could really </a:t>
            </a:r>
            <a:r>
              <a:rPr lang="en-GB" dirty="0" smtClean="0"/>
              <a:t>happen</a:t>
            </a:r>
            <a:r>
              <a:rPr lang="en-GB" dirty="0" smtClean="0"/>
              <a:t>. What action is needed and who needs to take it?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1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Today’s </a:t>
            </a:r>
            <a:r>
              <a:rPr lang="en-GB" b="1" dirty="0" smtClean="0"/>
              <a:t>Programme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27786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10.15 Background</a:t>
            </a:r>
            <a:endParaRPr lang="en-GB" dirty="0"/>
          </a:p>
          <a:p>
            <a:pPr lvl="1"/>
            <a:r>
              <a:rPr lang="en-GB" dirty="0"/>
              <a:t>10.30 Ben Fletcher</a:t>
            </a:r>
          </a:p>
          <a:p>
            <a:pPr lvl="1"/>
            <a:r>
              <a:rPr lang="en-GB" dirty="0"/>
              <a:t>11.00 John Bosco Conama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Open Discussion</a:t>
            </a:r>
            <a:endParaRPr lang="en-GB" i="1" dirty="0">
              <a:solidFill>
                <a:srgbClr val="FF0000"/>
              </a:solidFill>
            </a:endParaRPr>
          </a:p>
          <a:p>
            <a:pPr lvl="1"/>
            <a:r>
              <a:rPr lang="en-GB" i="1" dirty="0" smtClean="0"/>
              <a:t>12.30 Lunch</a:t>
            </a:r>
            <a:endParaRPr lang="en-GB" i="1" dirty="0"/>
          </a:p>
          <a:p>
            <a:pPr lvl="1"/>
            <a:r>
              <a:rPr lang="en-GB" dirty="0" smtClean="0"/>
              <a:t>13.30 Orientation </a:t>
            </a:r>
            <a:endParaRPr lang="en-GB" dirty="0" smtClean="0"/>
          </a:p>
          <a:p>
            <a:pPr marL="914400" lvl="2" indent="0">
              <a:buNone/>
            </a:pPr>
            <a:r>
              <a:rPr lang="en-GB" sz="2800" dirty="0" smtClean="0"/>
              <a:t>(</a:t>
            </a:r>
            <a:r>
              <a:rPr lang="en-GB" sz="2800" dirty="0" smtClean="0"/>
              <a:t>Alison Phipps)</a:t>
            </a:r>
          </a:p>
          <a:p>
            <a:pPr lvl="1"/>
            <a:r>
              <a:rPr lang="en-GB" dirty="0" smtClean="0"/>
              <a:t>13.45 </a:t>
            </a:r>
            <a:r>
              <a:rPr lang="en-GB" dirty="0"/>
              <a:t>Jeff McWhinney</a:t>
            </a:r>
          </a:p>
          <a:p>
            <a:pPr lvl="1"/>
            <a:r>
              <a:rPr lang="en-GB" dirty="0"/>
              <a:t>14.15 Graham H. Turner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Open Discussion</a:t>
            </a:r>
            <a:endParaRPr lang="en-GB" i="1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16.15 Conclusions </a:t>
            </a:r>
            <a:endParaRPr lang="en-GB" dirty="0" smtClean="0"/>
          </a:p>
          <a:p>
            <a:pPr lvl="1"/>
            <a:r>
              <a:rPr lang="en-GB" dirty="0" smtClean="0"/>
              <a:t>16.30 Close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02" y="2708919"/>
            <a:ext cx="4208997" cy="41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459431"/>
            <a:ext cx="9937104" cy="7488831"/>
          </a:xfrm>
        </p:spPr>
      </p:pic>
    </p:spTree>
    <p:extLst>
      <p:ext uri="{BB962C8B-B14F-4D97-AF65-F5344CB8AC3E}">
        <p14:creationId xmlns:p14="http://schemas.microsoft.com/office/powerpoint/2010/main" val="22849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This project is interested in…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568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1. </a:t>
            </a:r>
            <a:r>
              <a:rPr lang="en-GB" sz="3600" dirty="0" smtClean="0"/>
              <a:t>The lives of </a:t>
            </a:r>
            <a:r>
              <a:rPr lang="en-GB" sz="3600" dirty="0" smtClean="0">
                <a:solidFill>
                  <a:srgbClr val="FF0000"/>
                </a:solidFill>
              </a:rPr>
              <a:t>Deaf</a:t>
            </a:r>
            <a:r>
              <a:rPr lang="en-GB" sz="3600" dirty="0" smtClean="0"/>
              <a:t> people – which, for 	today’s purposes, means </a:t>
            </a:r>
            <a:r>
              <a:rPr lang="en-GB" sz="3600" i="1" dirty="0" smtClean="0">
                <a:solidFill>
                  <a:srgbClr val="FF0000"/>
                </a:solidFill>
              </a:rPr>
              <a:t>people who 	use signed language</a:t>
            </a:r>
            <a:r>
              <a:rPr lang="en-GB" sz="3600" dirty="0" smtClean="0"/>
              <a:t>.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3600" dirty="0" smtClean="0"/>
              <a:t>2. Both </a:t>
            </a:r>
            <a:r>
              <a:rPr lang="en-GB" sz="3600" i="1" dirty="0" smtClean="0">
                <a:solidFill>
                  <a:srgbClr val="FF0000"/>
                </a:solidFill>
              </a:rPr>
              <a:t>representation</a:t>
            </a:r>
            <a:r>
              <a:rPr lang="en-GB" sz="3600" dirty="0" smtClean="0"/>
              <a:t> and </a:t>
            </a:r>
            <a:r>
              <a:rPr lang="en-GB" sz="3600" i="1" dirty="0" smtClean="0">
                <a:solidFill>
                  <a:srgbClr val="FF0000"/>
                </a:solidFill>
              </a:rPr>
              <a:t>participation</a:t>
            </a:r>
            <a:r>
              <a:rPr lang="en-GB" sz="3600" dirty="0" smtClean="0"/>
              <a:t> – </a:t>
            </a: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	i. </a:t>
            </a:r>
            <a:r>
              <a:rPr lang="en-GB" sz="3600" dirty="0" smtClean="0">
                <a:solidFill>
                  <a:srgbClr val="FF0000"/>
                </a:solidFill>
              </a:rPr>
              <a:t>who</a:t>
            </a:r>
            <a:r>
              <a:rPr lang="en-GB" sz="3600" dirty="0" smtClean="0"/>
              <a:t> can most appropriately ‘speak 	for’ Deaf people in public affairs; </a:t>
            </a:r>
          </a:p>
          <a:p>
            <a:pPr marL="0" indent="0">
              <a:buNone/>
            </a:pPr>
            <a:r>
              <a:rPr lang="en-GB" sz="3600" dirty="0"/>
              <a:t>	</a:t>
            </a:r>
            <a:r>
              <a:rPr lang="en-GB" sz="3600" dirty="0" smtClean="0"/>
              <a:t>ii. </a:t>
            </a:r>
            <a:r>
              <a:rPr lang="en-GB" sz="3600" dirty="0" smtClean="0">
                <a:solidFill>
                  <a:srgbClr val="FF0000"/>
                </a:solidFill>
              </a:rPr>
              <a:t>how</a:t>
            </a:r>
            <a:r>
              <a:rPr lang="en-GB" sz="3600" dirty="0" smtClean="0"/>
              <a:t> can Deaf citizens contribute 	most fully to public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32682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Key areas of discussion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Self-determination &amp; legitimacy</a:t>
            </a:r>
          </a:p>
          <a:p>
            <a:pPr lvl="1"/>
            <a:r>
              <a:rPr lang="en-GB" dirty="0" smtClean="0"/>
              <a:t>What gives some people the right to make decisions that affect others’ lives?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Representation &amp; authority</a:t>
            </a:r>
          </a:p>
          <a:p>
            <a:pPr lvl="1"/>
            <a:r>
              <a:rPr lang="en-GB" dirty="0" smtClean="0"/>
              <a:t>Who do people trust to act or talk for them in the public sphere?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Information &amp; informed decision-making</a:t>
            </a:r>
          </a:p>
          <a:p>
            <a:pPr lvl="1"/>
            <a:r>
              <a:rPr lang="en-GB" dirty="0" smtClean="0"/>
              <a:t>How do we make sure that people have access to the information they need to reach good decisions?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Community &amp; collective action</a:t>
            </a:r>
          </a:p>
          <a:p>
            <a:pPr lvl="1"/>
            <a:r>
              <a:rPr lang="en-GB" dirty="0" smtClean="0"/>
              <a:t>What are the benefits of sharing responsibility for society’s decisions?</a:t>
            </a:r>
          </a:p>
        </p:txBody>
      </p:sp>
    </p:spTree>
    <p:extLst>
      <p:ext uri="{BB962C8B-B14F-4D97-AF65-F5344CB8AC3E}">
        <p14:creationId xmlns:p14="http://schemas.microsoft.com/office/powerpoint/2010/main" val="41568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Two levels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Mainstream politics </a:t>
            </a:r>
            <a:r>
              <a:rPr lang="en-GB" dirty="0" smtClean="0"/>
              <a:t>(national, regional, local)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Deaf/BSL community politics </a:t>
            </a:r>
            <a:r>
              <a:rPr lang="en-GB" dirty="0" smtClean="0"/>
              <a:t>&amp; policy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dirty="0" smtClean="0"/>
              <a:t>Questions such as…</a:t>
            </a:r>
            <a:endParaRPr lang="en-GB" dirty="0"/>
          </a:p>
          <a:p>
            <a:r>
              <a:rPr lang="en-GB" i="1" dirty="0" smtClean="0"/>
              <a:t>Who gets consulted?</a:t>
            </a:r>
          </a:p>
          <a:p>
            <a:r>
              <a:rPr lang="en-GB" i="1" dirty="0" smtClean="0"/>
              <a:t>Who are they consulted by?</a:t>
            </a:r>
          </a:p>
          <a:p>
            <a:r>
              <a:rPr lang="en-GB" i="1" dirty="0" smtClean="0"/>
              <a:t>What are they consulted on?</a:t>
            </a:r>
          </a:p>
          <a:p>
            <a:r>
              <a:rPr lang="en-GB" i="1" dirty="0" smtClean="0"/>
              <a:t>Who has access to what information?</a:t>
            </a:r>
          </a:p>
          <a:p>
            <a:r>
              <a:rPr lang="en-GB" i="1" dirty="0" smtClean="0"/>
              <a:t>How are the conclusions reached?</a:t>
            </a:r>
          </a:p>
          <a:p>
            <a:r>
              <a:rPr lang="en-GB" i="1" dirty="0" smtClean="0"/>
              <a:t>Who tracks what happens next and how? </a:t>
            </a:r>
            <a:r>
              <a:rPr lang="en-GB" i="1" dirty="0" err="1" smtClean="0"/>
              <a:t>etc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40320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History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Of previous efforts</a:t>
            </a:r>
          </a:p>
          <a:p>
            <a:r>
              <a:rPr lang="en-GB" dirty="0" smtClean="0"/>
              <a:t>Of signers who made it</a:t>
            </a:r>
          </a:p>
          <a:p>
            <a:r>
              <a:rPr lang="en-GB" dirty="0" smtClean="0"/>
              <a:t>Of barriers – what, why?</a:t>
            </a:r>
          </a:p>
          <a:p>
            <a:r>
              <a:rPr lang="en-GB" dirty="0" smtClean="0"/>
              <a:t>And today…?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62" y="-27384"/>
            <a:ext cx="4816785" cy="13710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6436097"/>
            <a:ext cx="4736630" cy="137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469</Words>
  <Application>Microsoft Office PowerPoint</Application>
  <PresentationFormat>On-screen Show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The project</vt:lpstr>
      <vt:lpstr>Today’s Programme</vt:lpstr>
      <vt:lpstr>PowerPoint Presentation</vt:lpstr>
      <vt:lpstr>This project is interested in…</vt:lpstr>
      <vt:lpstr>Key areas of discussion</vt:lpstr>
      <vt:lpstr>Two levels</vt:lpstr>
      <vt:lpstr>History</vt:lpstr>
      <vt:lpstr>PowerPoint Presentation</vt:lpstr>
      <vt:lpstr>PowerPoint Presentation</vt:lpstr>
    </vt:vector>
  </TitlesOfParts>
  <Company>Heriot-Watt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Graham H</dc:creator>
  <cp:lastModifiedBy>Turner, Graham H</cp:lastModifiedBy>
  <cp:revision>123</cp:revision>
  <dcterms:created xsi:type="dcterms:W3CDTF">2015-02-13T16:02:21Z</dcterms:created>
  <dcterms:modified xsi:type="dcterms:W3CDTF">2019-05-30T16:54:50Z</dcterms:modified>
</cp:coreProperties>
</file>