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3" r:id="rId1"/>
  </p:sldMasterIdLst>
  <p:handoutMasterIdLst>
    <p:handoutMasterId r:id="rId19"/>
  </p:handoutMasterIdLst>
  <p:sldIdLst>
    <p:sldId id="262" r:id="rId2"/>
    <p:sldId id="273" r:id="rId3"/>
    <p:sldId id="277" r:id="rId4"/>
    <p:sldId id="281" r:id="rId5"/>
    <p:sldId id="272" r:id="rId6"/>
    <p:sldId id="280" r:id="rId7"/>
    <p:sldId id="258" r:id="rId8"/>
    <p:sldId id="267" r:id="rId9"/>
    <p:sldId id="259" r:id="rId10"/>
    <p:sldId id="260" r:id="rId11"/>
    <p:sldId id="278" r:id="rId12"/>
    <p:sldId id="269" r:id="rId13"/>
    <p:sldId id="270" r:id="rId14"/>
    <p:sldId id="279" r:id="rId15"/>
    <p:sldId id="275" r:id="rId16"/>
    <p:sldId id="271"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8"/>
    <p:restoredTop sz="94709"/>
  </p:normalViewPr>
  <p:slideViewPr>
    <p:cSldViewPr snapToGrid="0" snapToObjects="1">
      <p:cViewPr varScale="1">
        <p:scale>
          <a:sx n="128" d="100"/>
          <a:sy n="128" d="100"/>
        </p:scale>
        <p:origin x="163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747AF-8936-407A-8FF0-427ACC05C63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4841735-69A5-45C2-9894-F76A71CF7514}">
      <dgm:prSet/>
      <dgm:spPr/>
      <dgm:t>
        <a:bodyPr/>
        <a:lstStyle/>
        <a:p>
          <a:r>
            <a:rPr lang="en-US" dirty="0"/>
            <a:t>The context </a:t>
          </a:r>
        </a:p>
      </dgm:t>
    </dgm:pt>
    <dgm:pt modelId="{7880A999-4D46-4CAB-A297-034627F17486}" type="parTrans" cxnId="{845325B9-BAE4-4749-8C7D-449C5E0C359A}">
      <dgm:prSet/>
      <dgm:spPr/>
      <dgm:t>
        <a:bodyPr/>
        <a:lstStyle/>
        <a:p>
          <a:endParaRPr lang="en-US"/>
        </a:p>
      </dgm:t>
    </dgm:pt>
    <dgm:pt modelId="{006E8B98-D62A-4000-AA87-F072AB18E341}" type="sibTrans" cxnId="{845325B9-BAE4-4749-8C7D-449C5E0C359A}">
      <dgm:prSet/>
      <dgm:spPr/>
      <dgm:t>
        <a:bodyPr/>
        <a:lstStyle/>
        <a:p>
          <a:endParaRPr lang="en-US"/>
        </a:p>
      </dgm:t>
    </dgm:pt>
    <dgm:pt modelId="{E5208401-7DA8-46C8-ADAF-F756930EA5DE}">
      <dgm:prSet/>
      <dgm:spPr/>
      <dgm:t>
        <a:bodyPr/>
        <a:lstStyle/>
        <a:p>
          <a:r>
            <a:rPr lang="en-US"/>
            <a:t>My observations / reflections</a:t>
          </a:r>
        </a:p>
      </dgm:t>
    </dgm:pt>
    <dgm:pt modelId="{4E57F61C-76B1-4056-B3A4-0CF3F264EFB5}" type="parTrans" cxnId="{1FCC6482-51A5-4102-A214-3407E50FB531}">
      <dgm:prSet/>
      <dgm:spPr/>
      <dgm:t>
        <a:bodyPr/>
        <a:lstStyle/>
        <a:p>
          <a:endParaRPr lang="en-US"/>
        </a:p>
      </dgm:t>
    </dgm:pt>
    <dgm:pt modelId="{6AD12DF0-C57C-43DE-90B3-1CE29F4D82F1}" type="sibTrans" cxnId="{1FCC6482-51A5-4102-A214-3407E50FB531}">
      <dgm:prSet/>
      <dgm:spPr/>
      <dgm:t>
        <a:bodyPr/>
        <a:lstStyle/>
        <a:p>
          <a:endParaRPr lang="en-US"/>
        </a:p>
      </dgm:t>
    </dgm:pt>
    <dgm:pt modelId="{880EA4DD-0640-4EF4-B174-64042F74ECA2}">
      <dgm:prSet/>
      <dgm:spPr/>
      <dgm:t>
        <a:bodyPr/>
        <a:lstStyle/>
        <a:p>
          <a:r>
            <a:rPr lang="en-US" dirty="0"/>
            <a:t>Political representation?</a:t>
          </a:r>
        </a:p>
      </dgm:t>
    </dgm:pt>
    <dgm:pt modelId="{C4247E61-6AC0-4FE9-A8CE-608890A105D8}" type="parTrans" cxnId="{0FBDB29E-8413-4DB1-A02A-BA3D29D7A161}">
      <dgm:prSet/>
      <dgm:spPr/>
      <dgm:t>
        <a:bodyPr/>
        <a:lstStyle/>
        <a:p>
          <a:endParaRPr lang="en-US"/>
        </a:p>
      </dgm:t>
    </dgm:pt>
    <dgm:pt modelId="{850FD431-0ADA-4A7B-9C0F-8322DD3F946C}" type="sibTrans" cxnId="{0FBDB29E-8413-4DB1-A02A-BA3D29D7A161}">
      <dgm:prSet/>
      <dgm:spPr/>
      <dgm:t>
        <a:bodyPr/>
        <a:lstStyle/>
        <a:p>
          <a:endParaRPr lang="en-US"/>
        </a:p>
      </dgm:t>
    </dgm:pt>
    <dgm:pt modelId="{3C761946-808B-411F-9BAC-B471CBCAE835}" type="pres">
      <dgm:prSet presAssocID="{E0F747AF-8936-407A-8FF0-427ACC05C633}" presName="root" presStyleCnt="0">
        <dgm:presLayoutVars>
          <dgm:dir/>
          <dgm:resizeHandles val="exact"/>
        </dgm:presLayoutVars>
      </dgm:prSet>
      <dgm:spPr/>
    </dgm:pt>
    <dgm:pt modelId="{97AF5B6A-CC0A-4B52-9D43-07774EA06B28}" type="pres">
      <dgm:prSet presAssocID="{74841735-69A5-45C2-9894-F76A71CF7514}" presName="compNode" presStyleCnt="0"/>
      <dgm:spPr/>
    </dgm:pt>
    <dgm:pt modelId="{8792C643-D06A-4A69-8D90-AC4AD84A7D70}" type="pres">
      <dgm:prSet presAssocID="{74841735-69A5-45C2-9894-F76A71CF7514}" presName="bgRect" presStyleLbl="bgShp" presStyleIdx="0" presStyleCnt="3"/>
      <dgm:spPr/>
    </dgm:pt>
    <dgm:pt modelId="{33135194-8063-4A1B-94C8-7E86265EE799}" type="pres">
      <dgm:prSet presAssocID="{74841735-69A5-45C2-9894-F76A71CF751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arth globe: Africa and Europe"/>
        </a:ext>
      </dgm:extLst>
    </dgm:pt>
    <dgm:pt modelId="{116AB7D0-56E9-4EC8-B772-63C471C520FD}" type="pres">
      <dgm:prSet presAssocID="{74841735-69A5-45C2-9894-F76A71CF7514}" presName="spaceRect" presStyleCnt="0"/>
      <dgm:spPr/>
    </dgm:pt>
    <dgm:pt modelId="{D3FF82A9-5425-4B4A-B65A-6540C92D97E0}" type="pres">
      <dgm:prSet presAssocID="{74841735-69A5-45C2-9894-F76A71CF7514}" presName="parTx" presStyleLbl="revTx" presStyleIdx="0" presStyleCnt="3">
        <dgm:presLayoutVars>
          <dgm:chMax val="0"/>
          <dgm:chPref val="0"/>
        </dgm:presLayoutVars>
      </dgm:prSet>
      <dgm:spPr/>
    </dgm:pt>
    <dgm:pt modelId="{1ABF8D66-1182-4DE6-A106-0A05ECC99C2B}" type="pres">
      <dgm:prSet presAssocID="{006E8B98-D62A-4000-AA87-F072AB18E341}" presName="sibTrans" presStyleCnt="0"/>
      <dgm:spPr/>
    </dgm:pt>
    <dgm:pt modelId="{6963F5E7-8430-4E08-A2CE-B2C3561545DF}" type="pres">
      <dgm:prSet presAssocID="{E5208401-7DA8-46C8-ADAF-F756930EA5DE}" presName="compNode" presStyleCnt="0"/>
      <dgm:spPr/>
    </dgm:pt>
    <dgm:pt modelId="{B22E5EBB-F0CF-4A0E-B821-03E4DCA04442}" type="pres">
      <dgm:prSet presAssocID="{E5208401-7DA8-46C8-ADAF-F756930EA5DE}" presName="bgRect" presStyleLbl="bgShp" presStyleIdx="1" presStyleCnt="3"/>
      <dgm:spPr/>
    </dgm:pt>
    <dgm:pt modelId="{EEC82CBF-DF12-412B-8A7F-D45CF9144BE7}" type="pres">
      <dgm:prSet presAssocID="{E5208401-7DA8-46C8-ADAF-F756930EA5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lescope"/>
        </a:ext>
      </dgm:extLst>
    </dgm:pt>
    <dgm:pt modelId="{0D444D00-4D19-4F74-8D11-57B9DB5EC1BE}" type="pres">
      <dgm:prSet presAssocID="{E5208401-7DA8-46C8-ADAF-F756930EA5DE}" presName="spaceRect" presStyleCnt="0"/>
      <dgm:spPr/>
    </dgm:pt>
    <dgm:pt modelId="{677F13B2-DAF7-4E50-A255-FA90B5AD9281}" type="pres">
      <dgm:prSet presAssocID="{E5208401-7DA8-46C8-ADAF-F756930EA5DE}" presName="parTx" presStyleLbl="revTx" presStyleIdx="1" presStyleCnt="3">
        <dgm:presLayoutVars>
          <dgm:chMax val="0"/>
          <dgm:chPref val="0"/>
        </dgm:presLayoutVars>
      </dgm:prSet>
      <dgm:spPr/>
    </dgm:pt>
    <dgm:pt modelId="{3F35652D-F12B-487F-A5D4-40C45605956C}" type="pres">
      <dgm:prSet presAssocID="{6AD12DF0-C57C-43DE-90B3-1CE29F4D82F1}" presName="sibTrans" presStyleCnt="0"/>
      <dgm:spPr/>
    </dgm:pt>
    <dgm:pt modelId="{7E1342F6-CD49-47D2-A3B5-6E901CB11F96}" type="pres">
      <dgm:prSet presAssocID="{880EA4DD-0640-4EF4-B174-64042F74ECA2}" presName="compNode" presStyleCnt="0"/>
      <dgm:spPr/>
    </dgm:pt>
    <dgm:pt modelId="{7CD51455-F693-4A42-9684-722AA99AC18A}" type="pres">
      <dgm:prSet presAssocID="{880EA4DD-0640-4EF4-B174-64042F74ECA2}" presName="bgRect" presStyleLbl="bgShp" presStyleIdx="2" presStyleCnt="3"/>
      <dgm:spPr/>
    </dgm:pt>
    <dgm:pt modelId="{7F23ED83-CD38-4CE3-B03D-0CA990FB612A}" type="pres">
      <dgm:prSet presAssocID="{880EA4DD-0640-4EF4-B174-64042F74EC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338FD293-5BAF-40BC-A08C-65688BBBBD54}" type="pres">
      <dgm:prSet presAssocID="{880EA4DD-0640-4EF4-B174-64042F74ECA2}" presName="spaceRect" presStyleCnt="0"/>
      <dgm:spPr/>
    </dgm:pt>
    <dgm:pt modelId="{763FB0E3-DE74-4A1A-B1CB-F0D26DB2736E}" type="pres">
      <dgm:prSet presAssocID="{880EA4DD-0640-4EF4-B174-64042F74ECA2}" presName="parTx" presStyleLbl="revTx" presStyleIdx="2" presStyleCnt="3">
        <dgm:presLayoutVars>
          <dgm:chMax val="0"/>
          <dgm:chPref val="0"/>
        </dgm:presLayoutVars>
      </dgm:prSet>
      <dgm:spPr/>
    </dgm:pt>
  </dgm:ptLst>
  <dgm:cxnLst>
    <dgm:cxn modelId="{5D970A2C-92E6-4C06-B0D1-0531F34C8BEF}" type="presOf" srcId="{E5208401-7DA8-46C8-ADAF-F756930EA5DE}" destId="{677F13B2-DAF7-4E50-A255-FA90B5AD9281}" srcOrd="0" destOrd="0" presId="urn:microsoft.com/office/officeart/2018/2/layout/IconVerticalSolidList"/>
    <dgm:cxn modelId="{765A6633-6727-44FF-BCA9-DBECC3A10B0C}" type="presOf" srcId="{E0F747AF-8936-407A-8FF0-427ACC05C633}" destId="{3C761946-808B-411F-9BAC-B471CBCAE835}" srcOrd="0" destOrd="0" presId="urn:microsoft.com/office/officeart/2018/2/layout/IconVerticalSolidList"/>
    <dgm:cxn modelId="{1FCC6482-51A5-4102-A214-3407E50FB531}" srcId="{E0F747AF-8936-407A-8FF0-427ACC05C633}" destId="{E5208401-7DA8-46C8-ADAF-F756930EA5DE}" srcOrd="1" destOrd="0" parTransId="{4E57F61C-76B1-4056-B3A4-0CF3F264EFB5}" sibTransId="{6AD12DF0-C57C-43DE-90B3-1CE29F4D82F1}"/>
    <dgm:cxn modelId="{0FBDB29E-8413-4DB1-A02A-BA3D29D7A161}" srcId="{E0F747AF-8936-407A-8FF0-427ACC05C633}" destId="{880EA4DD-0640-4EF4-B174-64042F74ECA2}" srcOrd="2" destOrd="0" parTransId="{C4247E61-6AC0-4FE9-A8CE-608890A105D8}" sibTransId="{850FD431-0ADA-4A7B-9C0F-8322DD3F946C}"/>
    <dgm:cxn modelId="{845325B9-BAE4-4749-8C7D-449C5E0C359A}" srcId="{E0F747AF-8936-407A-8FF0-427ACC05C633}" destId="{74841735-69A5-45C2-9894-F76A71CF7514}" srcOrd="0" destOrd="0" parTransId="{7880A999-4D46-4CAB-A297-034627F17486}" sibTransId="{006E8B98-D62A-4000-AA87-F072AB18E341}"/>
    <dgm:cxn modelId="{9D64B6EA-AA9A-4D47-9E96-596B6DCCBEBA}" type="presOf" srcId="{74841735-69A5-45C2-9894-F76A71CF7514}" destId="{D3FF82A9-5425-4B4A-B65A-6540C92D97E0}" srcOrd="0" destOrd="0" presId="urn:microsoft.com/office/officeart/2018/2/layout/IconVerticalSolidList"/>
    <dgm:cxn modelId="{A9F0DDF4-63E7-4044-AABC-908B599F4AE3}" type="presOf" srcId="{880EA4DD-0640-4EF4-B174-64042F74ECA2}" destId="{763FB0E3-DE74-4A1A-B1CB-F0D26DB2736E}" srcOrd="0" destOrd="0" presId="urn:microsoft.com/office/officeart/2018/2/layout/IconVerticalSolidList"/>
    <dgm:cxn modelId="{81E40FDB-68B7-4457-AE28-92808354DA78}" type="presParOf" srcId="{3C761946-808B-411F-9BAC-B471CBCAE835}" destId="{97AF5B6A-CC0A-4B52-9D43-07774EA06B28}" srcOrd="0" destOrd="0" presId="urn:microsoft.com/office/officeart/2018/2/layout/IconVerticalSolidList"/>
    <dgm:cxn modelId="{E5D5D118-7CC3-4A9F-8641-D4B0CB6F0DAE}" type="presParOf" srcId="{97AF5B6A-CC0A-4B52-9D43-07774EA06B28}" destId="{8792C643-D06A-4A69-8D90-AC4AD84A7D70}" srcOrd="0" destOrd="0" presId="urn:microsoft.com/office/officeart/2018/2/layout/IconVerticalSolidList"/>
    <dgm:cxn modelId="{BF0C9831-8CBC-4F55-B57D-01222A9180C3}" type="presParOf" srcId="{97AF5B6A-CC0A-4B52-9D43-07774EA06B28}" destId="{33135194-8063-4A1B-94C8-7E86265EE799}" srcOrd="1" destOrd="0" presId="urn:microsoft.com/office/officeart/2018/2/layout/IconVerticalSolidList"/>
    <dgm:cxn modelId="{ACB6C0CB-E843-40E5-8332-4279EC5625A2}" type="presParOf" srcId="{97AF5B6A-CC0A-4B52-9D43-07774EA06B28}" destId="{116AB7D0-56E9-4EC8-B772-63C471C520FD}" srcOrd="2" destOrd="0" presId="urn:microsoft.com/office/officeart/2018/2/layout/IconVerticalSolidList"/>
    <dgm:cxn modelId="{1259E8C5-E03E-4E39-A9E4-3FCB08CC3016}" type="presParOf" srcId="{97AF5B6A-CC0A-4B52-9D43-07774EA06B28}" destId="{D3FF82A9-5425-4B4A-B65A-6540C92D97E0}" srcOrd="3" destOrd="0" presId="urn:microsoft.com/office/officeart/2018/2/layout/IconVerticalSolidList"/>
    <dgm:cxn modelId="{8468703C-B97E-4B7E-BCA1-1C313D4980A9}" type="presParOf" srcId="{3C761946-808B-411F-9BAC-B471CBCAE835}" destId="{1ABF8D66-1182-4DE6-A106-0A05ECC99C2B}" srcOrd="1" destOrd="0" presId="urn:microsoft.com/office/officeart/2018/2/layout/IconVerticalSolidList"/>
    <dgm:cxn modelId="{99DCFEA5-A656-4128-B200-7127B248527C}" type="presParOf" srcId="{3C761946-808B-411F-9BAC-B471CBCAE835}" destId="{6963F5E7-8430-4E08-A2CE-B2C3561545DF}" srcOrd="2" destOrd="0" presId="urn:microsoft.com/office/officeart/2018/2/layout/IconVerticalSolidList"/>
    <dgm:cxn modelId="{B54EA75A-C7AE-4B65-BFCC-371463C04841}" type="presParOf" srcId="{6963F5E7-8430-4E08-A2CE-B2C3561545DF}" destId="{B22E5EBB-F0CF-4A0E-B821-03E4DCA04442}" srcOrd="0" destOrd="0" presId="urn:microsoft.com/office/officeart/2018/2/layout/IconVerticalSolidList"/>
    <dgm:cxn modelId="{4B8CB71D-4303-4082-A8BF-D1E8C8B0A866}" type="presParOf" srcId="{6963F5E7-8430-4E08-A2CE-B2C3561545DF}" destId="{EEC82CBF-DF12-412B-8A7F-D45CF9144BE7}" srcOrd="1" destOrd="0" presId="urn:microsoft.com/office/officeart/2018/2/layout/IconVerticalSolidList"/>
    <dgm:cxn modelId="{AC7B53CD-949A-443C-B83C-77246FFDFAFD}" type="presParOf" srcId="{6963F5E7-8430-4E08-A2CE-B2C3561545DF}" destId="{0D444D00-4D19-4F74-8D11-57B9DB5EC1BE}" srcOrd="2" destOrd="0" presId="urn:microsoft.com/office/officeart/2018/2/layout/IconVerticalSolidList"/>
    <dgm:cxn modelId="{EF7AEC89-8971-43A8-9B9F-5B4D94B283E4}" type="presParOf" srcId="{6963F5E7-8430-4E08-A2CE-B2C3561545DF}" destId="{677F13B2-DAF7-4E50-A255-FA90B5AD9281}" srcOrd="3" destOrd="0" presId="urn:microsoft.com/office/officeart/2018/2/layout/IconVerticalSolidList"/>
    <dgm:cxn modelId="{E5B9F471-1096-4963-AC0A-C1A926B45B5E}" type="presParOf" srcId="{3C761946-808B-411F-9BAC-B471CBCAE835}" destId="{3F35652D-F12B-487F-A5D4-40C45605956C}" srcOrd="3" destOrd="0" presId="urn:microsoft.com/office/officeart/2018/2/layout/IconVerticalSolidList"/>
    <dgm:cxn modelId="{A7DEAF3F-1D9D-4730-BA61-D46447E7C564}" type="presParOf" srcId="{3C761946-808B-411F-9BAC-B471CBCAE835}" destId="{7E1342F6-CD49-47D2-A3B5-6E901CB11F96}" srcOrd="4" destOrd="0" presId="urn:microsoft.com/office/officeart/2018/2/layout/IconVerticalSolidList"/>
    <dgm:cxn modelId="{4D0A6114-6BE9-44C5-82CA-52ED18C20900}" type="presParOf" srcId="{7E1342F6-CD49-47D2-A3B5-6E901CB11F96}" destId="{7CD51455-F693-4A42-9684-722AA99AC18A}" srcOrd="0" destOrd="0" presId="urn:microsoft.com/office/officeart/2018/2/layout/IconVerticalSolidList"/>
    <dgm:cxn modelId="{192EE814-39B1-4E94-8857-66D7910AC312}" type="presParOf" srcId="{7E1342F6-CD49-47D2-A3B5-6E901CB11F96}" destId="{7F23ED83-CD38-4CE3-B03D-0CA990FB612A}" srcOrd="1" destOrd="0" presId="urn:microsoft.com/office/officeart/2018/2/layout/IconVerticalSolidList"/>
    <dgm:cxn modelId="{9523C16B-1491-4BC0-8661-7CB58CBA0AF5}" type="presParOf" srcId="{7E1342F6-CD49-47D2-A3B5-6E901CB11F96}" destId="{338FD293-5BAF-40BC-A08C-65688BBBBD54}" srcOrd="2" destOrd="0" presId="urn:microsoft.com/office/officeart/2018/2/layout/IconVerticalSolidList"/>
    <dgm:cxn modelId="{1D950EA7-30A1-4B75-A534-E38684BC4A7B}" type="presParOf" srcId="{7E1342F6-CD49-47D2-A3B5-6E901CB11F96}" destId="{763FB0E3-DE74-4A1A-B1CB-F0D26DB273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2946A9-D19B-461D-8E2C-D3261A9F1B5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F6E4FC7-2538-4765-900C-F83603A8EF02}">
      <dgm:prSet custT="1"/>
      <dgm:spPr/>
      <dgm:t>
        <a:bodyPr/>
        <a:lstStyle/>
        <a:p>
          <a:pPr>
            <a:defRPr cap="all"/>
          </a:pPr>
          <a:r>
            <a:rPr lang="en-US" sz="2000" b="0" dirty="0">
              <a:solidFill>
                <a:schemeClr val="accent1">
                  <a:lumMod val="75000"/>
                </a:schemeClr>
              </a:solidFill>
            </a:rPr>
            <a:t>According to Fraser (2005), </a:t>
          </a:r>
          <a:r>
            <a:rPr lang="en-US" sz="2000" b="1" u="sng" dirty="0">
              <a:solidFill>
                <a:schemeClr val="accent1">
                  <a:lumMod val="75000"/>
                </a:schemeClr>
              </a:solidFill>
            </a:rPr>
            <a:t>social justice </a:t>
          </a:r>
          <a:r>
            <a:rPr lang="en-US" sz="2000" b="0" dirty="0">
              <a:solidFill>
                <a:schemeClr val="accent1">
                  <a:lumMod val="75000"/>
                </a:schemeClr>
              </a:solidFill>
            </a:rPr>
            <a:t>means parity of participation</a:t>
          </a:r>
        </a:p>
      </dgm:t>
    </dgm:pt>
    <dgm:pt modelId="{FC406987-E175-4810-BCAB-8C4A145EED8C}" type="parTrans" cxnId="{ADD9A369-818A-43C0-8120-42735827B33E}">
      <dgm:prSet/>
      <dgm:spPr/>
      <dgm:t>
        <a:bodyPr/>
        <a:lstStyle/>
        <a:p>
          <a:endParaRPr lang="en-US"/>
        </a:p>
      </dgm:t>
    </dgm:pt>
    <dgm:pt modelId="{BD6578AD-B2B0-4C65-9D2E-C258652F5DDA}" type="sibTrans" cxnId="{ADD9A369-818A-43C0-8120-42735827B33E}">
      <dgm:prSet/>
      <dgm:spPr/>
      <dgm:t>
        <a:bodyPr/>
        <a:lstStyle/>
        <a:p>
          <a:endParaRPr lang="en-US"/>
        </a:p>
      </dgm:t>
    </dgm:pt>
    <dgm:pt modelId="{EC622624-AB7D-4A8E-8792-DE26CF625158}">
      <dgm:prSet custT="1"/>
      <dgm:spPr/>
      <dgm:t>
        <a:bodyPr/>
        <a:lstStyle/>
        <a:p>
          <a:pPr>
            <a:defRPr cap="all"/>
          </a:pPr>
          <a:r>
            <a:rPr lang="en-US" sz="2000" b="0" dirty="0">
              <a:solidFill>
                <a:schemeClr val="accent1">
                  <a:lumMod val="75000"/>
                </a:schemeClr>
              </a:solidFill>
            </a:rPr>
            <a:t>Parity of participation requires strategies of economic redistribution, cultural recognition and </a:t>
          </a:r>
          <a:r>
            <a:rPr lang="en-US" sz="2000" b="1" dirty="0">
              <a:solidFill>
                <a:schemeClr val="accent1">
                  <a:lumMod val="75000"/>
                </a:schemeClr>
              </a:solidFill>
            </a:rPr>
            <a:t>political representation </a:t>
          </a:r>
          <a:r>
            <a:rPr lang="en-US" sz="2000" b="0" dirty="0">
              <a:solidFill>
                <a:schemeClr val="accent1">
                  <a:lumMod val="75000"/>
                </a:schemeClr>
              </a:solidFill>
            </a:rPr>
            <a:t>(</a:t>
          </a:r>
          <a:r>
            <a:rPr lang="en-US" sz="2000" b="0" dirty="0" err="1">
              <a:solidFill>
                <a:schemeClr val="accent1">
                  <a:lumMod val="75000"/>
                </a:schemeClr>
              </a:solidFill>
            </a:rPr>
            <a:t>Mladenov</a:t>
          </a:r>
          <a:r>
            <a:rPr lang="en-US" sz="2000" b="0" dirty="0">
              <a:solidFill>
                <a:schemeClr val="accent1">
                  <a:lumMod val="75000"/>
                </a:schemeClr>
              </a:solidFill>
            </a:rPr>
            <a:t>, 2016)</a:t>
          </a:r>
        </a:p>
      </dgm:t>
    </dgm:pt>
    <dgm:pt modelId="{A8E5D27A-CBF9-4032-8343-A89CF2E954FA}" type="parTrans" cxnId="{7C499479-887A-4624-B7E0-25041B375723}">
      <dgm:prSet/>
      <dgm:spPr/>
      <dgm:t>
        <a:bodyPr/>
        <a:lstStyle/>
        <a:p>
          <a:endParaRPr lang="en-US"/>
        </a:p>
      </dgm:t>
    </dgm:pt>
    <dgm:pt modelId="{7BAE09CC-903D-4347-8273-4F4F5EC0CDCA}" type="sibTrans" cxnId="{7C499479-887A-4624-B7E0-25041B375723}">
      <dgm:prSet/>
      <dgm:spPr/>
      <dgm:t>
        <a:bodyPr/>
        <a:lstStyle/>
        <a:p>
          <a:endParaRPr lang="en-US"/>
        </a:p>
      </dgm:t>
    </dgm:pt>
    <dgm:pt modelId="{5D00BD7A-2487-44DF-9FDB-486B10B6B8BE}">
      <dgm:prSet custT="1"/>
      <dgm:spPr/>
      <dgm:t>
        <a:bodyPr/>
        <a:lstStyle/>
        <a:p>
          <a:pPr>
            <a:defRPr cap="all"/>
          </a:pPr>
          <a:r>
            <a:rPr lang="en-US" sz="2000" b="0" dirty="0">
              <a:solidFill>
                <a:schemeClr val="accent1">
                  <a:lumMod val="75000"/>
                </a:schemeClr>
              </a:solidFill>
            </a:rPr>
            <a:t>Therefore, </a:t>
          </a:r>
          <a:r>
            <a:rPr lang="en-US" sz="2000" b="1" dirty="0">
              <a:solidFill>
                <a:schemeClr val="accent1">
                  <a:lumMod val="75000"/>
                </a:schemeClr>
              </a:solidFill>
            </a:rPr>
            <a:t>political representation </a:t>
          </a:r>
          <a:r>
            <a:rPr lang="en-US" sz="2000" b="0" dirty="0">
              <a:solidFill>
                <a:schemeClr val="accent1">
                  <a:lumMod val="75000"/>
                </a:schemeClr>
              </a:solidFill>
            </a:rPr>
            <a:t>is one of the key strategic points of achieving social justice!</a:t>
          </a:r>
        </a:p>
      </dgm:t>
    </dgm:pt>
    <dgm:pt modelId="{5801B869-C37D-4AFF-A838-279F9210358D}" type="parTrans" cxnId="{A85ECA69-F401-48F8-9419-D9F7FF1F94A8}">
      <dgm:prSet/>
      <dgm:spPr/>
      <dgm:t>
        <a:bodyPr/>
        <a:lstStyle/>
        <a:p>
          <a:endParaRPr lang="en-US"/>
        </a:p>
      </dgm:t>
    </dgm:pt>
    <dgm:pt modelId="{07E14567-B610-45AF-B039-C00EAFF302AE}" type="sibTrans" cxnId="{A85ECA69-F401-48F8-9419-D9F7FF1F94A8}">
      <dgm:prSet/>
      <dgm:spPr/>
      <dgm:t>
        <a:bodyPr/>
        <a:lstStyle/>
        <a:p>
          <a:endParaRPr lang="en-US"/>
        </a:p>
      </dgm:t>
    </dgm:pt>
    <dgm:pt modelId="{F7A71079-0D3B-4592-B3E1-C434B261CC8A}" type="pres">
      <dgm:prSet presAssocID="{602946A9-D19B-461D-8E2C-D3261A9F1B52}" presName="root" presStyleCnt="0">
        <dgm:presLayoutVars>
          <dgm:dir/>
          <dgm:resizeHandles val="exact"/>
        </dgm:presLayoutVars>
      </dgm:prSet>
      <dgm:spPr/>
    </dgm:pt>
    <dgm:pt modelId="{86F83B79-03C4-4773-ACF4-EFAAE1884D90}" type="pres">
      <dgm:prSet presAssocID="{AF6E4FC7-2538-4765-900C-F83603A8EF02}" presName="compNode" presStyleCnt="0"/>
      <dgm:spPr/>
    </dgm:pt>
    <dgm:pt modelId="{EA52F3FE-8A52-45C7-B2D2-28A8E9C428F0}" type="pres">
      <dgm:prSet presAssocID="{AF6E4FC7-2538-4765-900C-F83603A8EF02}" presName="iconBgRect" presStyleLbl="bgShp" presStyleIdx="0" presStyleCnt="3" custLinFactX="100000" custLinFactNeighborX="198606" custLinFactNeighborY="675"/>
      <dgm:spPr/>
    </dgm:pt>
    <dgm:pt modelId="{85A98AC7-594B-4679-867A-D612BF3B3E53}" type="pres">
      <dgm:prSet presAssocID="{AF6E4FC7-2538-4765-900C-F83603A8EF02}" presName="iconRect" presStyleLbl="node1" presStyleIdx="0" presStyleCnt="3" custLinFactX="220429" custLinFactNeighborX="300000" custLinFactNeighborY="117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B54E2E1D-B816-4B4B-9991-BC06CCB10D1C}" type="pres">
      <dgm:prSet presAssocID="{AF6E4FC7-2538-4765-900C-F83603A8EF02}" presName="spaceRect" presStyleCnt="0"/>
      <dgm:spPr/>
    </dgm:pt>
    <dgm:pt modelId="{A1D34ADD-0C35-48B2-A92B-3311154EC522}" type="pres">
      <dgm:prSet presAssocID="{AF6E4FC7-2538-4765-900C-F83603A8EF02}" presName="textRect" presStyleLbl="revTx" presStyleIdx="0" presStyleCnt="3" custScaleX="152149" custScaleY="98578">
        <dgm:presLayoutVars>
          <dgm:chMax val="1"/>
          <dgm:chPref val="1"/>
        </dgm:presLayoutVars>
      </dgm:prSet>
      <dgm:spPr/>
    </dgm:pt>
    <dgm:pt modelId="{7E64B31F-BE5B-4F76-8014-F7DD2F497468}" type="pres">
      <dgm:prSet presAssocID="{BD6578AD-B2B0-4C65-9D2E-C258652F5DDA}" presName="sibTrans" presStyleCnt="0"/>
      <dgm:spPr/>
    </dgm:pt>
    <dgm:pt modelId="{300EE1A9-0EB7-496D-8D23-DABBB890B576}" type="pres">
      <dgm:prSet presAssocID="{EC622624-AB7D-4A8E-8792-DE26CF625158}" presName="compNode" presStyleCnt="0"/>
      <dgm:spPr/>
    </dgm:pt>
    <dgm:pt modelId="{13F79407-3E9B-4721-9E62-70DDDF28589E}" type="pres">
      <dgm:prSet presAssocID="{EC622624-AB7D-4A8E-8792-DE26CF625158}" presName="iconBgRect" presStyleLbl="bgShp" presStyleIdx="1" presStyleCnt="3" custLinFactX="100000" custLinFactNeighborX="173646" custLinFactNeighborY="-520"/>
      <dgm:spPr/>
    </dgm:pt>
    <dgm:pt modelId="{0C41294F-0016-4CFB-9094-A93EE7F1FDAC}" type="pres">
      <dgm:prSet presAssocID="{EC622624-AB7D-4A8E-8792-DE26CF625158}" presName="iconRect" presStyleLbl="node1" presStyleIdx="1" presStyleCnt="3" custLinFactX="200000" custLinFactNeighborX="276926" custLinFactNeighborY="-9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79BED00D-ECC3-46BC-AD9B-3B624E1821F9}" type="pres">
      <dgm:prSet presAssocID="{EC622624-AB7D-4A8E-8792-DE26CF625158}" presName="spaceRect" presStyleCnt="0"/>
      <dgm:spPr/>
    </dgm:pt>
    <dgm:pt modelId="{345290E4-E7A8-461C-9110-4290119282E4}" type="pres">
      <dgm:prSet presAssocID="{EC622624-AB7D-4A8E-8792-DE26CF625158}" presName="textRect" presStyleLbl="revTx" presStyleIdx="1" presStyleCnt="3" custScaleX="171131">
        <dgm:presLayoutVars>
          <dgm:chMax val="1"/>
          <dgm:chPref val="1"/>
        </dgm:presLayoutVars>
      </dgm:prSet>
      <dgm:spPr/>
    </dgm:pt>
    <dgm:pt modelId="{CE6D17CB-DDCC-451E-958F-0A2B64247943}" type="pres">
      <dgm:prSet presAssocID="{7BAE09CC-903D-4347-8273-4F4F5EC0CDCA}" presName="sibTrans" presStyleCnt="0"/>
      <dgm:spPr/>
    </dgm:pt>
    <dgm:pt modelId="{F4654B23-FF78-49E0-9A68-5923A8C8694D}" type="pres">
      <dgm:prSet presAssocID="{5D00BD7A-2487-44DF-9FDB-486B10B6B8BE}" presName="compNode" presStyleCnt="0"/>
      <dgm:spPr/>
    </dgm:pt>
    <dgm:pt modelId="{9B35727D-378E-4D3C-88DE-C5E2C3C2A88A}" type="pres">
      <dgm:prSet presAssocID="{5D00BD7A-2487-44DF-9FDB-486B10B6B8BE}" presName="iconBgRect" presStyleLbl="bgShp" presStyleIdx="2" presStyleCnt="3" custLinFactX="-300000" custLinFactNeighborX="-300667" custLinFactNeighborY="6169"/>
      <dgm:spPr/>
    </dgm:pt>
    <dgm:pt modelId="{D05AD65E-AB95-4C13-B413-6B0E4C9D9F47}" type="pres">
      <dgm:prSet presAssocID="{5D00BD7A-2487-44DF-9FDB-486B10B6B8BE}" presName="iconRect" presStyleLbl="node1" presStyleIdx="2" presStyleCnt="3" custLinFactX="-500000" custLinFactNeighborX="-546877" custLinFactNeighborY="1075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D1DBDC8C-4ACD-4277-8490-79B6CD6CF794}" type="pres">
      <dgm:prSet presAssocID="{5D00BD7A-2487-44DF-9FDB-486B10B6B8BE}" presName="spaceRect" presStyleCnt="0"/>
      <dgm:spPr/>
    </dgm:pt>
    <dgm:pt modelId="{F5D86822-A656-44B2-BAF7-396FB20179B8}" type="pres">
      <dgm:prSet presAssocID="{5D00BD7A-2487-44DF-9FDB-486B10B6B8BE}" presName="textRect" presStyleLbl="revTx" presStyleIdx="2" presStyleCnt="3" custScaleX="136155">
        <dgm:presLayoutVars>
          <dgm:chMax val="1"/>
          <dgm:chPref val="1"/>
        </dgm:presLayoutVars>
      </dgm:prSet>
      <dgm:spPr/>
    </dgm:pt>
  </dgm:ptLst>
  <dgm:cxnLst>
    <dgm:cxn modelId="{3A270F05-8A66-405C-A7F1-9ED6B9863868}" type="presOf" srcId="{EC622624-AB7D-4A8E-8792-DE26CF625158}" destId="{345290E4-E7A8-461C-9110-4290119282E4}" srcOrd="0" destOrd="0" presId="urn:microsoft.com/office/officeart/2018/5/layout/IconCircleLabelList"/>
    <dgm:cxn modelId="{B0552667-3613-427D-98F2-6B6CB07FC4B7}" type="presOf" srcId="{AF6E4FC7-2538-4765-900C-F83603A8EF02}" destId="{A1D34ADD-0C35-48B2-A92B-3311154EC522}" srcOrd="0" destOrd="0" presId="urn:microsoft.com/office/officeart/2018/5/layout/IconCircleLabelList"/>
    <dgm:cxn modelId="{ADD9A369-818A-43C0-8120-42735827B33E}" srcId="{602946A9-D19B-461D-8E2C-D3261A9F1B52}" destId="{AF6E4FC7-2538-4765-900C-F83603A8EF02}" srcOrd="0" destOrd="0" parTransId="{FC406987-E175-4810-BCAB-8C4A145EED8C}" sibTransId="{BD6578AD-B2B0-4C65-9D2E-C258652F5DDA}"/>
    <dgm:cxn modelId="{A85ECA69-F401-48F8-9419-D9F7FF1F94A8}" srcId="{602946A9-D19B-461D-8E2C-D3261A9F1B52}" destId="{5D00BD7A-2487-44DF-9FDB-486B10B6B8BE}" srcOrd="2" destOrd="0" parTransId="{5801B869-C37D-4AFF-A838-279F9210358D}" sibTransId="{07E14567-B610-45AF-B039-C00EAFF302AE}"/>
    <dgm:cxn modelId="{7C499479-887A-4624-B7E0-25041B375723}" srcId="{602946A9-D19B-461D-8E2C-D3261A9F1B52}" destId="{EC622624-AB7D-4A8E-8792-DE26CF625158}" srcOrd="1" destOrd="0" parTransId="{A8E5D27A-CBF9-4032-8343-A89CF2E954FA}" sibTransId="{7BAE09CC-903D-4347-8273-4F4F5EC0CDCA}"/>
    <dgm:cxn modelId="{DAE71783-5F91-4B64-9671-2AC9E26FB3FC}" type="presOf" srcId="{5D00BD7A-2487-44DF-9FDB-486B10B6B8BE}" destId="{F5D86822-A656-44B2-BAF7-396FB20179B8}" srcOrd="0" destOrd="0" presId="urn:microsoft.com/office/officeart/2018/5/layout/IconCircleLabelList"/>
    <dgm:cxn modelId="{5FBA1FA2-6E5E-424F-A38E-1A2942A40079}" type="presOf" srcId="{602946A9-D19B-461D-8E2C-D3261A9F1B52}" destId="{F7A71079-0D3B-4592-B3E1-C434B261CC8A}" srcOrd="0" destOrd="0" presId="urn:microsoft.com/office/officeart/2018/5/layout/IconCircleLabelList"/>
    <dgm:cxn modelId="{F500F4C2-083F-44D0-BD7B-99ABBEE98979}" type="presParOf" srcId="{F7A71079-0D3B-4592-B3E1-C434B261CC8A}" destId="{86F83B79-03C4-4773-ACF4-EFAAE1884D90}" srcOrd="0" destOrd="0" presId="urn:microsoft.com/office/officeart/2018/5/layout/IconCircleLabelList"/>
    <dgm:cxn modelId="{0C5B6D28-6513-431F-A5D5-10727C11DD1A}" type="presParOf" srcId="{86F83B79-03C4-4773-ACF4-EFAAE1884D90}" destId="{EA52F3FE-8A52-45C7-B2D2-28A8E9C428F0}" srcOrd="0" destOrd="0" presId="urn:microsoft.com/office/officeart/2018/5/layout/IconCircleLabelList"/>
    <dgm:cxn modelId="{000DC3AC-0CFB-4109-A541-513ED7EE6388}" type="presParOf" srcId="{86F83B79-03C4-4773-ACF4-EFAAE1884D90}" destId="{85A98AC7-594B-4679-867A-D612BF3B3E53}" srcOrd="1" destOrd="0" presId="urn:microsoft.com/office/officeart/2018/5/layout/IconCircleLabelList"/>
    <dgm:cxn modelId="{9A1B38F5-A0CC-4BA9-9177-FC0DAAA80C11}" type="presParOf" srcId="{86F83B79-03C4-4773-ACF4-EFAAE1884D90}" destId="{B54E2E1D-B816-4B4B-9991-BC06CCB10D1C}" srcOrd="2" destOrd="0" presId="urn:microsoft.com/office/officeart/2018/5/layout/IconCircleLabelList"/>
    <dgm:cxn modelId="{3DA17DF9-01D0-41B0-AE76-0E8FB16FAC50}" type="presParOf" srcId="{86F83B79-03C4-4773-ACF4-EFAAE1884D90}" destId="{A1D34ADD-0C35-48B2-A92B-3311154EC522}" srcOrd="3" destOrd="0" presId="urn:microsoft.com/office/officeart/2018/5/layout/IconCircleLabelList"/>
    <dgm:cxn modelId="{29EC58FA-12BC-4E8A-AFF7-9AA74BF3E90B}" type="presParOf" srcId="{F7A71079-0D3B-4592-B3E1-C434B261CC8A}" destId="{7E64B31F-BE5B-4F76-8014-F7DD2F497468}" srcOrd="1" destOrd="0" presId="urn:microsoft.com/office/officeart/2018/5/layout/IconCircleLabelList"/>
    <dgm:cxn modelId="{6F39DFFB-E4CB-49DE-8C13-42B6AE91411A}" type="presParOf" srcId="{F7A71079-0D3B-4592-B3E1-C434B261CC8A}" destId="{300EE1A9-0EB7-496D-8D23-DABBB890B576}" srcOrd="2" destOrd="0" presId="urn:microsoft.com/office/officeart/2018/5/layout/IconCircleLabelList"/>
    <dgm:cxn modelId="{507994C5-5245-4023-82AF-E95637BCA2DC}" type="presParOf" srcId="{300EE1A9-0EB7-496D-8D23-DABBB890B576}" destId="{13F79407-3E9B-4721-9E62-70DDDF28589E}" srcOrd="0" destOrd="0" presId="urn:microsoft.com/office/officeart/2018/5/layout/IconCircleLabelList"/>
    <dgm:cxn modelId="{1D59D419-C32A-476A-AA41-4005115B144C}" type="presParOf" srcId="{300EE1A9-0EB7-496D-8D23-DABBB890B576}" destId="{0C41294F-0016-4CFB-9094-A93EE7F1FDAC}" srcOrd="1" destOrd="0" presId="urn:microsoft.com/office/officeart/2018/5/layout/IconCircleLabelList"/>
    <dgm:cxn modelId="{E26498FD-40D8-4989-B83E-1B5AD3C3727E}" type="presParOf" srcId="{300EE1A9-0EB7-496D-8D23-DABBB890B576}" destId="{79BED00D-ECC3-46BC-AD9B-3B624E1821F9}" srcOrd="2" destOrd="0" presId="urn:microsoft.com/office/officeart/2018/5/layout/IconCircleLabelList"/>
    <dgm:cxn modelId="{BD148704-3071-4DDB-B4B6-4EEEEAFDA8B0}" type="presParOf" srcId="{300EE1A9-0EB7-496D-8D23-DABBB890B576}" destId="{345290E4-E7A8-461C-9110-4290119282E4}" srcOrd="3" destOrd="0" presId="urn:microsoft.com/office/officeart/2018/5/layout/IconCircleLabelList"/>
    <dgm:cxn modelId="{F9B63C75-1A1F-47D4-8096-FACD77820E88}" type="presParOf" srcId="{F7A71079-0D3B-4592-B3E1-C434B261CC8A}" destId="{CE6D17CB-DDCC-451E-958F-0A2B64247943}" srcOrd="3" destOrd="0" presId="urn:microsoft.com/office/officeart/2018/5/layout/IconCircleLabelList"/>
    <dgm:cxn modelId="{142D7313-919B-4C22-BA76-F55973AA43CB}" type="presParOf" srcId="{F7A71079-0D3B-4592-B3E1-C434B261CC8A}" destId="{F4654B23-FF78-49E0-9A68-5923A8C8694D}" srcOrd="4" destOrd="0" presId="urn:microsoft.com/office/officeart/2018/5/layout/IconCircleLabelList"/>
    <dgm:cxn modelId="{C75BC395-4F93-4BCA-A4E9-19D09F72E153}" type="presParOf" srcId="{F4654B23-FF78-49E0-9A68-5923A8C8694D}" destId="{9B35727D-378E-4D3C-88DE-C5E2C3C2A88A}" srcOrd="0" destOrd="0" presId="urn:microsoft.com/office/officeart/2018/5/layout/IconCircleLabelList"/>
    <dgm:cxn modelId="{43DF0038-2292-403E-ABAB-439A249B6D3C}" type="presParOf" srcId="{F4654B23-FF78-49E0-9A68-5923A8C8694D}" destId="{D05AD65E-AB95-4C13-B413-6B0E4C9D9F47}" srcOrd="1" destOrd="0" presId="urn:microsoft.com/office/officeart/2018/5/layout/IconCircleLabelList"/>
    <dgm:cxn modelId="{455848C9-1221-456E-B269-155988FD22BA}" type="presParOf" srcId="{F4654B23-FF78-49E0-9A68-5923A8C8694D}" destId="{D1DBDC8C-4ACD-4277-8490-79B6CD6CF794}" srcOrd="2" destOrd="0" presId="urn:microsoft.com/office/officeart/2018/5/layout/IconCircleLabelList"/>
    <dgm:cxn modelId="{8D087E13-EE41-416E-854A-B4112C5A7678}" type="presParOf" srcId="{F4654B23-FF78-49E0-9A68-5923A8C8694D}" destId="{F5D86822-A656-44B2-BAF7-396FB20179B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99F6B1-A178-4D18-8277-46C9CF8A1CA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D377A96-362A-459E-AD43-49C681B48AA8}">
      <dgm:prSet custT="1"/>
      <dgm:spPr/>
      <dgm:t>
        <a:bodyPr/>
        <a:lstStyle/>
        <a:p>
          <a:pPr>
            <a:lnSpc>
              <a:spcPct val="100000"/>
            </a:lnSpc>
          </a:pPr>
          <a:r>
            <a:rPr lang="en-IE" sz="2000" b="1" dirty="0"/>
            <a:t>Different modality</a:t>
          </a:r>
          <a:endParaRPr lang="en-US" sz="2000" b="1" dirty="0"/>
        </a:p>
      </dgm:t>
    </dgm:pt>
    <dgm:pt modelId="{99F17D93-29EA-4D3B-A158-F68F679A2C0C}" type="parTrans" cxnId="{18CEC060-C2D3-4819-BBF9-7CF01204ED94}">
      <dgm:prSet/>
      <dgm:spPr/>
      <dgm:t>
        <a:bodyPr/>
        <a:lstStyle/>
        <a:p>
          <a:endParaRPr lang="en-US"/>
        </a:p>
      </dgm:t>
    </dgm:pt>
    <dgm:pt modelId="{94F107B9-9F27-4512-8990-BA61653D97FB}" type="sibTrans" cxnId="{18CEC060-C2D3-4819-BBF9-7CF01204ED94}">
      <dgm:prSet/>
      <dgm:spPr/>
      <dgm:t>
        <a:bodyPr/>
        <a:lstStyle/>
        <a:p>
          <a:endParaRPr lang="en-US"/>
        </a:p>
      </dgm:t>
    </dgm:pt>
    <dgm:pt modelId="{19A19314-1E08-4FE6-96ED-40BF6E814A0F}">
      <dgm:prSet custT="1"/>
      <dgm:spPr/>
      <dgm:t>
        <a:bodyPr/>
        <a:lstStyle/>
        <a:p>
          <a:pPr>
            <a:lnSpc>
              <a:spcPct val="100000"/>
            </a:lnSpc>
          </a:pPr>
          <a:r>
            <a:rPr lang="en-IE" sz="2000" b="1" dirty="0"/>
            <a:t>Phono-centric nature (examples see Emery 2009)</a:t>
          </a:r>
          <a:endParaRPr lang="en-US" sz="2000" b="1" dirty="0"/>
        </a:p>
      </dgm:t>
    </dgm:pt>
    <dgm:pt modelId="{35B9365F-D51A-4846-A557-042C440EBA34}" type="parTrans" cxnId="{4D479373-80CB-4B8C-9EC2-1E5D56B6058F}">
      <dgm:prSet/>
      <dgm:spPr/>
      <dgm:t>
        <a:bodyPr/>
        <a:lstStyle/>
        <a:p>
          <a:endParaRPr lang="en-US"/>
        </a:p>
      </dgm:t>
    </dgm:pt>
    <dgm:pt modelId="{5C889AE4-CE44-4544-9C8B-5883C2AE2923}" type="sibTrans" cxnId="{4D479373-80CB-4B8C-9EC2-1E5D56B6058F}">
      <dgm:prSet/>
      <dgm:spPr/>
      <dgm:t>
        <a:bodyPr/>
        <a:lstStyle/>
        <a:p>
          <a:endParaRPr lang="en-US"/>
        </a:p>
      </dgm:t>
    </dgm:pt>
    <dgm:pt modelId="{15E55C27-B606-4CA7-8D63-DA58140877A9}">
      <dgm:prSet/>
      <dgm:spPr/>
      <dgm:t>
        <a:bodyPr/>
        <a:lstStyle/>
        <a:p>
          <a:pPr>
            <a:lnSpc>
              <a:spcPct val="100000"/>
            </a:lnSpc>
          </a:pPr>
          <a:r>
            <a:rPr lang="en-IE" b="1" dirty="0"/>
            <a:t>Diversity in representation severely limited by dominance of political parties and electoral systems</a:t>
          </a:r>
          <a:endParaRPr lang="en-US" b="1" dirty="0"/>
        </a:p>
      </dgm:t>
    </dgm:pt>
    <dgm:pt modelId="{C2ADC3A2-12C2-45BD-B15E-5772160CD21A}" type="parTrans" cxnId="{3437DBDC-012E-4042-8CB5-0232C0EFDD04}">
      <dgm:prSet/>
      <dgm:spPr/>
      <dgm:t>
        <a:bodyPr/>
        <a:lstStyle/>
        <a:p>
          <a:endParaRPr lang="en-US"/>
        </a:p>
      </dgm:t>
    </dgm:pt>
    <dgm:pt modelId="{A3948B34-66EE-4896-B3F1-DBC60DEB0CEA}" type="sibTrans" cxnId="{3437DBDC-012E-4042-8CB5-0232C0EFDD04}">
      <dgm:prSet/>
      <dgm:spPr/>
      <dgm:t>
        <a:bodyPr/>
        <a:lstStyle/>
        <a:p>
          <a:endParaRPr lang="en-US"/>
        </a:p>
      </dgm:t>
    </dgm:pt>
    <dgm:pt modelId="{B6E613DA-B635-43BA-BB56-E37278760C09}" type="pres">
      <dgm:prSet presAssocID="{3C99F6B1-A178-4D18-8277-46C9CF8A1CAA}" presName="root" presStyleCnt="0">
        <dgm:presLayoutVars>
          <dgm:dir/>
          <dgm:resizeHandles val="exact"/>
        </dgm:presLayoutVars>
      </dgm:prSet>
      <dgm:spPr/>
    </dgm:pt>
    <dgm:pt modelId="{E18ED757-6009-4725-B0E6-BD3D54DFE3F6}" type="pres">
      <dgm:prSet presAssocID="{19A19314-1E08-4FE6-96ED-40BF6E814A0F}" presName="compNode" presStyleCnt="0"/>
      <dgm:spPr/>
    </dgm:pt>
    <dgm:pt modelId="{A4052E90-4532-4108-A100-32C6091AEDA5}" type="pres">
      <dgm:prSet presAssocID="{19A19314-1E08-4FE6-96ED-40BF6E814A0F}" presName="bgRect" presStyleLbl="bgShp" presStyleIdx="0" presStyleCnt="3"/>
      <dgm:spPr/>
    </dgm:pt>
    <dgm:pt modelId="{AC86917D-C637-496F-A955-98F2547B3E52}" type="pres">
      <dgm:prSet presAssocID="{19A19314-1E08-4FE6-96ED-40BF6E814A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ustomer review"/>
        </a:ext>
      </dgm:extLst>
    </dgm:pt>
    <dgm:pt modelId="{2A4E196F-B4EA-4821-AECE-4C2280EE811F}" type="pres">
      <dgm:prSet presAssocID="{19A19314-1E08-4FE6-96ED-40BF6E814A0F}" presName="spaceRect" presStyleCnt="0"/>
      <dgm:spPr/>
    </dgm:pt>
    <dgm:pt modelId="{81AB12A8-97FD-4876-804A-64942DF77BB3}" type="pres">
      <dgm:prSet presAssocID="{19A19314-1E08-4FE6-96ED-40BF6E814A0F}" presName="parTx" presStyleLbl="revTx" presStyleIdx="0" presStyleCnt="3">
        <dgm:presLayoutVars>
          <dgm:chMax val="0"/>
          <dgm:chPref val="0"/>
        </dgm:presLayoutVars>
      </dgm:prSet>
      <dgm:spPr/>
    </dgm:pt>
    <dgm:pt modelId="{46AB1767-6B74-4EA7-B729-B695F25AF856}" type="pres">
      <dgm:prSet presAssocID="{5C889AE4-CE44-4544-9C8B-5883C2AE2923}" presName="sibTrans" presStyleCnt="0"/>
      <dgm:spPr/>
    </dgm:pt>
    <dgm:pt modelId="{2D9DEFD3-169A-434D-A10E-BC6FD4F6631E}" type="pres">
      <dgm:prSet presAssocID="{15E55C27-B606-4CA7-8D63-DA58140877A9}" presName="compNode" presStyleCnt="0"/>
      <dgm:spPr/>
    </dgm:pt>
    <dgm:pt modelId="{E91F31B2-B8E7-4787-B412-F7C04EA51CEE}" type="pres">
      <dgm:prSet presAssocID="{15E55C27-B606-4CA7-8D63-DA58140877A9}" presName="bgRect" presStyleLbl="bgShp" presStyleIdx="1" presStyleCnt="3"/>
      <dgm:spPr/>
    </dgm:pt>
    <dgm:pt modelId="{B1C3764D-3C42-424F-B38A-D3EE03E72309}" type="pres">
      <dgm:prSet presAssocID="{15E55C27-B606-4CA7-8D63-DA58140877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95DBA624-82B9-4942-A780-5B2A66A11922}" type="pres">
      <dgm:prSet presAssocID="{15E55C27-B606-4CA7-8D63-DA58140877A9}" presName="spaceRect" presStyleCnt="0"/>
      <dgm:spPr/>
    </dgm:pt>
    <dgm:pt modelId="{EC30CB3E-A64E-4244-98C3-148C783EEAD7}" type="pres">
      <dgm:prSet presAssocID="{15E55C27-B606-4CA7-8D63-DA58140877A9}" presName="parTx" presStyleLbl="revTx" presStyleIdx="1" presStyleCnt="3">
        <dgm:presLayoutVars>
          <dgm:chMax val="0"/>
          <dgm:chPref val="0"/>
        </dgm:presLayoutVars>
      </dgm:prSet>
      <dgm:spPr/>
    </dgm:pt>
    <dgm:pt modelId="{FDC950F1-0E38-477D-86FE-6E126817E705}" type="pres">
      <dgm:prSet presAssocID="{A3948B34-66EE-4896-B3F1-DBC60DEB0CEA}" presName="sibTrans" presStyleCnt="0"/>
      <dgm:spPr/>
    </dgm:pt>
    <dgm:pt modelId="{99891CDC-740F-41BD-9C52-9B7FC9B9D174}" type="pres">
      <dgm:prSet presAssocID="{BD377A96-362A-459E-AD43-49C681B48AA8}" presName="compNode" presStyleCnt="0"/>
      <dgm:spPr/>
    </dgm:pt>
    <dgm:pt modelId="{7DAEC0AC-BB05-42F5-B196-73C60ED38ED0}" type="pres">
      <dgm:prSet presAssocID="{BD377A96-362A-459E-AD43-49C681B48AA8}" presName="bgRect" presStyleLbl="bgShp" presStyleIdx="2" presStyleCnt="3"/>
      <dgm:spPr/>
    </dgm:pt>
    <dgm:pt modelId="{25ECE6E5-B31C-486B-A446-FCE3C88E651E}" type="pres">
      <dgm:prSet presAssocID="{BD377A96-362A-459E-AD43-49C681B48A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BC8CDD5-8963-4077-B603-9212D27174FB}" type="pres">
      <dgm:prSet presAssocID="{BD377A96-362A-459E-AD43-49C681B48AA8}" presName="spaceRect" presStyleCnt="0"/>
      <dgm:spPr/>
    </dgm:pt>
    <dgm:pt modelId="{8EC2FBDD-A34B-4A6A-A03A-66C73EEF8F69}" type="pres">
      <dgm:prSet presAssocID="{BD377A96-362A-459E-AD43-49C681B48AA8}" presName="parTx" presStyleLbl="revTx" presStyleIdx="2" presStyleCnt="3">
        <dgm:presLayoutVars>
          <dgm:chMax val="0"/>
          <dgm:chPref val="0"/>
        </dgm:presLayoutVars>
      </dgm:prSet>
      <dgm:spPr/>
    </dgm:pt>
  </dgm:ptLst>
  <dgm:cxnLst>
    <dgm:cxn modelId="{0B90E046-F500-9A45-8ED4-DE02C87C4769}" type="presOf" srcId="{19A19314-1E08-4FE6-96ED-40BF6E814A0F}" destId="{81AB12A8-97FD-4876-804A-64942DF77BB3}" srcOrd="0" destOrd="0" presId="urn:microsoft.com/office/officeart/2018/2/layout/IconVerticalSolidList"/>
    <dgm:cxn modelId="{624E8960-46BC-422B-BB06-E0DD59743D74}" type="presOf" srcId="{3C99F6B1-A178-4D18-8277-46C9CF8A1CAA}" destId="{B6E613DA-B635-43BA-BB56-E37278760C09}" srcOrd="0" destOrd="0" presId="urn:microsoft.com/office/officeart/2018/2/layout/IconVerticalSolidList"/>
    <dgm:cxn modelId="{18CEC060-C2D3-4819-BBF9-7CF01204ED94}" srcId="{3C99F6B1-A178-4D18-8277-46C9CF8A1CAA}" destId="{BD377A96-362A-459E-AD43-49C681B48AA8}" srcOrd="2" destOrd="0" parTransId="{99F17D93-29EA-4D3B-A158-F68F679A2C0C}" sibTransId="{94F107B9-9F27-4512-8990-BA61653D97FB}"/>
    <dgm:cxn modelId="{96501B69-92E4-0E4B-AE06-E385370A125A}" type="presOf" srcId="{BD377A96-362A-459E-AD43-49C681B48AA8}" destId="{8EC2FBDD-A34B-4A6A-A03A-66C73EEF8F69}" srcOrd="0" destOrd="0" presId="urn:microsoft.com/office/officeart/2018/2/layout/IconVerticalSolidList"/>
    <dgm:cxn modelId="{4D479373-80CB-4B8C-9EC2-1E5D56B6058F}" srcId="{3C99F6B1-A178-4D18-8277-46C9CF8A1CAA}" destId="{19A19314-1E08-4FE6-96ED-40BF6E814A0F}" srcOrd="0" destOrd="0" parTransId="{35B9365F-D51A-4846-A557-042C440EBA34}" sibTransId="{5C889AE4-CE44-4544-9C8B-5883C2AE2923}"/>
    <dgm:cxn modelId="{2D4C9B86-A34B-3240-B52F-5EFE3FB45548}" type="presOf" srcId="{15E55C27-B606-4CA7-8D63-DA58140877A9}" destId="{EC30CB3E-A64E-4244-98C3-148C783EEAD7}" srcOrd="0" destOrd="0" presId="urn:microsoft.com/office/officeart/2018/2/layout/IconVerticalSolidList"/>
    <dgm:cxn modelId="{3437DBDC-012E-4042-8CB5-0232C0EFDD04}" srcId="{3C99F6B1-A178-4D18-8277-46C9CF8A1CAA}" destId="{15E55C27-B606-4CA7-8D63-DA58140877A9}" srcOrd="1" destOrd="0" parTransId="{C2ADC3A2-12C2-45BD-B15E-5772160CD21A}" sibTransId="{A3948B34-66EE-4896-B3F1-DBC60DEB0CEA}"/>
    <dgm:cxn modelId="{031897C3-2B4E-344B-9665-095A3D1EDAC3}" type="presParOf" srcId="{B6E613DA-B635-43BA-BB56-E37278760C09}" destId="{E18ED757-6009-4725-B0E6-BD3D54DFE3F6}" srcOrd="0" destOrd="0" presId="urn:microsoft.com/office/officeart/2018/2/layout/IconVerticalSolidList"/>
    <dgm:cxn modelId="{83C7D669-4003-344F-B5D5-F423361171D2}" type="presParOf" srcId="{E18ED757-6009-4725-B0E6-BD3D54DFE3F6}" destId="{A4052E90-4532-4108-A100-32C6091AEDA5}" srcOrd="0" destOrd="0" presId="urn:microsoft.com/office/officeart/2018/2/layout/IconVerticalSolidList"/>
    <dgm:cxn modelId="{1700E63E-3E06-5D4F-A992-5A9CA819B6B7}" type="presParOf" srcId="{E18ED757-6009-4725-B0E6-BD3D54DFE3F6}" destId="{AC86917D-C637-496F-A955-98F2547B3E52}" srcOrd="1" destOrd="0" presId="urn:microsoft.com/office/officeart/2018/2/layout/IconVerticalSolidList"/>
    <dgm:cxn modelId="{45572FFD-073E-574F-97F0-AA1DA09D2210}" type="presParOf" srcId="{E18ED757-6009-4725-B0E6-BD3D54DFE3F6}" destId="{2A4E196F-B4EA-4821-AECE-4C2280EE811F}" srcOrd="2" destOrd="0" presId="urn:microsoft.com/office/officeart/2018/2/layout/IconVerticalSolidList"/>
    <dgm:cxn modelId="{845E6819-4073-894D-884C-A0BDDA2B52DE}" type="presParOf" srcId="{E18ED757-6009-4725-B0E6-BD3D54DFE3F6}" destId="{81AB12A8-97FD-4876-804A-64942DF77BB3}" srcOrd="3" destOrd="0" presId="urn:microsoft.com/office/officeart/2018/2/layout/IconVerticalSolidList"/>
    <dgm:cxn modelId="{4DEBFCEB-B68A-C547-8ED8-E08F520FFCEA}" type="presParOf" srcId="{B6E613DA-B635-43BA-BB56-E37278760C09}" destId="{46AB1767-6B74-4EA7-B729-B695F25AF856}" srcOrd="1" destOrd="0" presId="urn:microsoft.com/office/officeart/2018/2/layout/IconVerticalSolidList"/>
    <dgm:cxn modelId="{EA3E692D-7C01-7C45-BC73-8023EF2721E5}" type="presParOf" srcId="{B6E613DA-B635-43BA-BB56-E37278760C09}" destId="{2D9DEFD3-169A-434D-A10E-BC6FD4F6631E}" srcOrd="2" destOrd="0" presId="urn:microsoft.com/office/officeart/2018/2/layout/IconVerticalSolidList"/>
    <dgm:cxn modelId="{34853B51-56B9-E84B-AB4A-F0DAFD83DC61}" type="presParOf" srcId="{2D9DEFD3-169A-434D-A10E-BC6FD4F6631E}" destId="{E91F31B2-B8E7-4787-B412-F7C04EA51CEE}" srcOrd="0" destOrd="0" presId="urn:microsoft.com/office/officeart/2018/2/layout/IconVerticalSolidList"/>
    <dgm:cxn modelId="{78D23544-42C4-3241-B585-79029D9D88D6}" type="presParOf" srcId="{2D9DEFD3-169A-434D-A10E-BC6FD4F6631E}" destId="{B1C3764D-3C42-424F-B38A-D3EE03E72309}" srcOrd="1" destOrd="0" presId="urn:microsoft.com/office/officeart/2018/2/layout/IconVerticalSolidList"/>
    <dgm:cxn modelId="{FCB6341D-EFE2-9145-8E4F-CDFA32F5875D}" type="presParOf" srcId="{2D9DEFD3-169A-434D-A10E-BC6FD4F6631E}" destId="{95DBA624-82B9-4942-A780-5B2A66A11922}" srcOrd="2" destOrd="0" presId="urn:microsoft.com/office/officeart/2018/2/layout/IconVerticalSolidList"/>
    <dgm:cxn modelId="{074E6AC2-1A0F-E444-97EB-0D043AED4393}" type="presParOf" srcId="{2D9DEFD3-169A-434D-A10E-BC6FD4F6631E}" destId="{EC30CB3E-A64E-4244-98C3-148C783EEAD7}" srcOrd="3" destOrd="0" presId="urn:microsoft.com/office/officeart/2018/2/layout/IconVerticalSolidList"/>
    <dgm:cxn modelId="{53B5426A-557A-E740-BA38-17B317BA52F9}" type="presParOf" srcId="{B6E613DA-B635-43BA-BB56-E37278760C09}" destId="{FDC950F1-0E38-477D-86FE-6E126817E705}" srcOrd="3" destOrd="0" presId="urn:microsoft.com/office/officeart/2018/2/layout/IconVerticalSolidList"/>
    <dgm:cxn modelId="{0F4AA451-FE5E-9346-9D51-44F326E8A6DC}" type="presParOf" srcId="{B6E613DA-B635-43BA-BB56-E37278760C09}" destId="{99891CDC-740F-41BD-9C52-9B7FC9B9D174}" srcOrd="4" destOrd="0" presId="urn:microsoft.com/office/officeart/2018/2/layout/IconVerticalSolidList"/>
    <dgm:cxn modelId="{2FE6F0B0-E354-5F4F-A26C-9DB645819330}" type="presParOf" srcId="{99891CDC-740F-41BD-9C52-9B7FC9B9D174}" destId="{7DAEC0AC-BB05-42F5-B196-73C60ED38ED0}" srcOrd="0" destOrd="0" presId="urn:microsoft.com/office/officeart/2018/2/layout/IconVerticalSolidList"/>
    <dgm:cxn modelId="{437DF0CA-7122-4644-B8F0-1B648ED0A9BC}" type="presParOf" srcId="{99891CDC-740F-41BD-9C52-9B7FC9B9D174}" destId="{25ECE6E5-B31C-486B-A446-FCE3C88E651E}" srcOrd="1" destOrd="0" presId="urn:microsoft.com/office/officeart/2018/2/layout/IconVerticalSolidList"/>
    <dgm:cxn modelId="{F155A347-CAD7-7E4D-AA56-3766DA67F865}" type="presParOf" srcId="{99891CDC-740F-41BD-9C52-9B7FC9B9D174}" destId="{8BC8CDD5-8963-4077-B603-9212D27174FB}" srcOrd="2" destOrd="0" presId="urn:microsoft.com/office/officeart/2018/2/layout/IconVerticalSolidList"/>
    <dgm:cxn modelId="{D626925F-4004-F540-9C75-54953FD6B828}" type="presParOf" srcId="{99891CDC-740F-41BD-9C52-9B7FC9B9D174}" destId="{8EC2FBDD-A34B-4A6A-A03A-66C73EEF8F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383CC8-C2C3-45C5-9635-1C311C21FDE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156545-FF68-4C0F-8988-C19574BE93F6}">
      <dgm:prSet custT="1"/>
      <dgm:spPr/>
      <dgm:t>
        <a:bodyPr/>
        <a:lstStyle/>
        <a:p>
          <a:r>
            <a:rPr lang="en-US" sz="1600" dirty="0"/>
            <a:t>Forced to negotiate or pay the costs of interpretation for meetings with policy makers</a:t>
          </a:r>
        </a:p>
      </dgm:t>
    </dgm:pt>
    <dgm:pt modelId="{854C0D8D-6332-44DF-BB01-69D07E023491}" type="parTrans" cxnId="{EB31A97B-1E94-4163-8405-BED74DE7B152}">
      <dgm:prSet/>
      <dgm:spPr/>
      <dgm:t>
        <a:bodyPr/>
        <a:lstStyle/>
        <a:p>
          <a:endParaRPr lang="en-US"/>
        </a:p>
      </dgm:t>
    </dgm:pt>
    <dgm:pt modelId="{DE84DABF-4396-466F-991C-6608CD0F6BE9}" type="sibTrans" cxnId="{EB31A97B-1E94-4163-8405-BED74DE7B152}">
      <dgm:prSet/>
      <dgm:spPr/>
      <dgm:t>
        <a:bodyPr/>
        <a:lstStyle/>
        <a:p>
          <a:endParaRPr lang="en-US"/>
        </a:p>
      </dgm:t>
    </dgm:pt>
    <dgm:pt modelId="{DE2048F5-7463-4EF2-B334-FD230A6FA7FF}">
      <dgm:prSet custT="1"/>
      <dgm:spPr/>
      <dgm:t>
        <a:bodyPr/>
        <a:lstStyle/>
        <a:p>
          <a:r>
            <a:rPr lang="en-US" sz="1600"/>
            <a:t>Telephone conversations unrecorded or undocumented among key players during negotiations </a:t>
          </a:r>
        </a:p>
      </dgm:t>
    </dgm:pt>
    <dgm:pt modelId="{079462B8-C6E3-4CB0-9A70-7B60730417DF}" type="parTrans" cxnId="{E8675AF6-B9A0-4A75-9B77-EF20BEC2A942}">
      <dgm:prSet/>
      <dgm:spPr/>
      <dgm:t>
        <a:bodyPr/>
        <a:lstStyle/>
        <a:p>
          <a:endParaRPr lang="en-US"/>
        </a:p>
      </dgm:t>
    </dgm:pt>
    <dgm:pt modelId="{8FB6A232-037E-4FD5-A2F5-81FA6C3E2DC8}" type="sibTrans" cxnId="{E8675AF6-B9A0-4A75-9B77-EF20BEC2A942}">
      <dgm:prSet/>
      <dgm:spPr/>
      <dgm:t>
        <a:bodyPr/>
        <a:lstStyle/>
        <a:p>
          <a:endParaRPr lang="en-US"/>
        </a:p>
      </dgm:t>
    </dgm:pt>
    <dgm:pt modelId="{33D90407-8252-468C-B238-CD00D1FA4694}">
      <dgm:prSet/>
      <dgm:spPr/>
      <dgm:t>
        <a:bodyPr/>
        <a:lstStyle/>
        <a:p>
          <a:r>
            <a:rPr lang="en-US"/>
            <a:t>Deaf leadership being sidelined or undermined </a:t>
          </a:r>
        </a:p>
      </dgm:t>
    </dgm:pt>
    <dgm:pt modelId="{84CF4C08-84F8-4B99-8639-846076CB9E18}" type="parTrans" cxnId="{7042498D-BC15-42E9-BAFD-B04516859C33}">
      <dgm:prSet/>
      <dgm:spPr/>
      <dgm:t>
        <a:bodyPr/>
        <a:lstStyle/>
        <a:p>
          <a:endParaRPr lang="en-US"/>
        </a:p>
      </dgm:t>
    </dgm:pt>
    <dgm:pt modelId="{51DA8CC9-1974-4EB1-BD79-41E260B05270}" type="sibTrans" cxnId="{7042498D-BC15-42E9-BAFD-B04516859C33}">
      <dgm:prSet/>
      <dgm:spPr/>
      <dgm:t>
        <a:bodyPr/>
        <a:lstStyle/>
        <a:p>
          <a:endParaRPr lang="en-US"/>
        </a:p>
      </dgm:t>
    </dgm:pt>
    <dgm:pt modelId="{109B9CE4-4BF9-4375-838F-329A47AB0BB7}">
      <dgm:prSet custT="1"/>
      <dgm:spPr/>
      <dgm:t>
        <a:bodyPr/>
        <a:lstStyle/>
        <a:p>
          <a:r>
            <a:rPr lang="en-US" sz="1600" dirty="0"/>
            <a:t>Technological issues regarded as the “solutions”</a:t>
          </a:r>
        </a:p>
      </dgm:t>
    </dgm:pt>
    <dgm:pt modelId="{9459E52E-1C78-4EC1-8640-2AD16566B4EF}" type="parTrans" cxnId="{9FA0F732-B3F6-487C-B590-F39C862B1DA2}">
      <dgm:prSet/>
      <dgm:spPr/>
      <dgm:t>
        <a:bodyPr/>
        <a:lstStyle/>
        <a:p>
          <a:endParaRPr lang="en-US"/>
        </a:p>
      </dgm:t>
    </dgm:pt>
    <dgm:pt modelId="{9DD3048C-0DC5-4F68-8E47-3B04C6493227}" type="sibTrans" cxnId="{9FA0F732-B3F6-487C-B590-F39C862B1DA2}">
      <dgm:prSet/>
      <dgm:spPr/>
      <dgm:t>
        <a:bodyPr/>
        <a:lstStyle/>
        <a:p>
          <a:endParaRPr lang="en-US"/>
        </a:p>
      </dgm:t>
    </dgm:pt>
    <dgm:pt modelId="{399FB82B-969C-41B5-9AAE-34D0BE2EB8D7}">
      <dgm:prSet custT="1"/>
      <dgm:spPr/>
      <dgm:t>
        <a:bodyPr/>
        <a:lstStyle/>
        <a:p>
          <a:r>
            <a:rPr lang="en-US" sz="1600" dirty="0"/>
            <a:t>Status of language in the Act </a:t>
          </a:r>
          <a:r>
            <a:rPr lang="en-US" sz="1600" i="1" dirty="0"/>
            <a:t>“It is not just a vehicle for accessing information” (Daly 2017)</a:t>
          </a:r>
          <a:endParaRPr lang="en-US" sz="1600" dirty="0"/>
        </a:p>
      </dgm:t>
    </dgm:pt>
    <dgm:pt modelId="{3C6DF80D-ABA3-4D9E-8A36-A341FA07061B}" type="parTrans" cxnId="{A6ED5FBA-0D34-4442-8F68-CDA1264F7A9F}">
      <dgm:prSet/>
      <dgm:spPr/>
      <dgm:t>
        <a:bodyPr/>
        <a:lstStyle/>
        <a:p>
          <a:endParaRPr lang="en-US"/>
        </a:p>
      </dgm:t>
    </dgm:pt>
    <dgm:pt modelId="{D2CFFD16-96E7-4699-990D-BF4074D97CFA}" type="sibTrans" cxnId="{A6ED5FBA-0D34-4442-8F68-CDA1264F7A9F}">
      <dgm:prSet/>
      <dgm:spPr/>
      <dgm:t>
        <a:bodyPr/>
        <a:lstStyle/>
        <a:p>
          <a:endParaRPr lang="en-US"/>
        </a:p>
      </dgm:t>
    </dgm:pt>
    <dgm:pt modelId="{5860A794-9EE8-40E5-8A95-207979CD8841}">
      <dgm:prSet custT="1"/>
      <dgm:spPr/>
      <dgm:t>
        <a:bodyPr/>
        <a:lstStyle/>
        <a:p>
          <a:r>
            <a:rPr lang="en-US" sz="1600" dirty="0"/>
            <a:t>Education clauses</a:t>
          </a:r>
          <a:r>
            <a:rPr lang="en-US" sz="1600" i="1" dirty="0"/>
            <a:t> “contingent upon a review and other issues” (ISL Act 2017)</a:t>
          </a:r>
          <a:endParaRPr lang="en-US" sz="1600" dirty="0"/>
        </a:p>
      </dgm:t>
    </dgm:pt>
    <dgm:pt modelId="{64DA9146-FE6B-43E0-A7F0-3F0CA7DABA5E}" type="parTrans" cxnId="{49EF6A7B-3F17-400E-B41E-5C6CD9C5A25A}">
      <dgm:prSet/>
      <dgm:spPr/>
      <dgm:t>
        <a:bodyPr/>
        <a:lstStyle/>
        <a:p>
          <a:endParaRPr lang="en-US"/>
        </a:p>
      </dgm:t>
    </dgm:pt>
    <dgm:pt modelId="{B5E59944-DE41-41B8-95C2-C5B73353D986}" type="sibTrans" cxnId="{49EF6A7B-3F17-400E-B41E-5C6CD9C5A25A}">
      <dgm:prSet/>
      <dgm:spPr/>
      <dgm:t>
        <a:bodyPr/>
        <a:lstStyle/>
        <a:p>
          <a:endParaRPr lang="en-US"/>
        </a:p>
      </dgm:t>
    </dgm:pt>
    <dgm:pt modelId="{38E4E07E-D8DB-40E0-AFD4-B4897480B3B2}" type="pres">
      <dgm:prSet presAssocID="{AB383CC8-C2C3-45C5-9635-1C311C21FDE7}" presName="root" presStyleCnt="0">
        <dgm:presLayoutVars>
          <dgm:dir/>
          <dgm:resizeHandles val="exact"/>
        </dgm:presLayoutVars>
      </dgm:prSet>
      <dgm:spPr/>
    </dgm:pt>
    <dgm:pt modelId="{E0B68F3E-14D0-4F80-BC47-5A28E5BCA295}" type="pres">
      <dgm:prSet presAssocID="{6B156545-FF68-4C0F-8988-C19574BE93F6}" presName="compNode" presStyleCnt="0"/>
      <dgm:spPr/>
    </dgm:pt>
    <dgm:pt modelId="{3DDA2740-4429-4B7B-902B-23D484B2760F}" type="pres">
      <dgm:prSet presAssocID="{6B156545-FF68-4C0F-8988-C19574BE93F6}" presName="iconRect" presStyleLbl="node1" presStyleIdx="0" presStyleCnt="6" custScaleX="161682" custScaleY="138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0654F1C-5248-43A9-AE60-BB7B5F602CE6}" type="pres">
      <dgm:prSet presAssocID="{6B156545-FF68-4C0F-8988-C19574BE93F6}" presName="spaceRect" presStyleCnt="0"/>
      <dgm:spPr/>
    </dgm:pt>
    <dgm:pt modelId="{FA3AC707-25FF-4CE1-A347-9805CF0C4BEA}" type="pres">
      <dgm:prSet presAssocID="{6B156545-FF68-4C0F-8988-C19574BE93F6}" presName="textRect" presStyleLbl="revTx" presStyleIdx="0" presStyleCnt="6">
        <dgm:presLayoutVars>
          <dgm:chMax val="1"/>
          <dgm:chPref val="1"/>
        </dgm:presLayoutVars>
      </dgm:prSet>
      <dgm:spPr/>
    </dgm:pt>
    <dgm:pt modelId="{07B756A6-84AD-4709-8ACC-81CB54B6B1A3}" type="pres">
      <dgm:prSet presAssocID="{DE84DABF-4396-466F-991C-6608CD0F6BE9}" presName="sibTrans" presStyleCnt="0"/>
      <dgm:spPr/>
    </dgm:pt>
    <dgm:pt modelId="{397E00DB-5C2F-4CBE-82F7-C240D34280FB}" type="pres">
      <dgm:prSet presAssocID="{DE2048F5-7463-4EF2-B334-FD230A6FA7FF}" presName="compNode" presStyleCnt="0"/>
      <dgm:spPr/>
    </dgm:pt>
    <dgm:pt modelId="{4D7A2AA3-9E36-47DE-ACCC-F62F285E097C}" type="pres">
      <dgm:prSet presAssocID="{DE2048F5-7463-4EF2-B334-FD230A6FA7FF}" presName="iconRect" presStyleLbl="node1" presStyleIdx="1" presStyleCnt="6" custScaleX="162996" custScaleY="13852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55D6EA5-E062-46FF-B9FD-827290850A29}" type="pres">
      <dgm:prSet presAssocID="{DE2048F5-7463-4EF2-B334-FD230A6FA7FF}" presName="spaceRect" presStyleCnt="0"/>
      <dgm:spPr/>
    </dgm:pt>
    <dgm:pt modelId="{5E3E3636-6379-49F4-8DAF-2E51CAAD088C}" type="pres">
      <dgm:prSet presAssocID="{DE2048F5-7463-4EF2-B334-FD230A6FA7FF}" presName="textRect" presStyleLbl="revTx" presStyleIdx="1" presStyleCnt="6">
        <dgm:presLayoutVars>
          <dgm:chMax val="1"/>
          <dgm:chPref val="1"/>
        </dgm:presLayoutVars>
      </dgm:prSet>
      <dgm:spPr/>
    </dgm:pt>
    <dgm:pt modelId="{D57B4FB1-AEAA-448B-B14F-4B034C491C0F}" type="pres">
      <dgm:prSet presAssocID="{8FB6A232-037E-4FD5-A2F5-81FA6C3E2DC8}" presName="sibTrans" presStyleCnt="0"/>
      <dgm:spPr/>
    </dgm:pt>
    <dgm:pt modelId="{3C0BF3BA-EC6A-4030-B34D-49E142C48323}" type="pres">
      <dgm:prSet presAssocID="{33D90407-8252-468C-B238-CD00D1FA4694}" presName="compNode" presStyleCnt="0"/>
      <dgm:spPr/>
    </dgm:pt>
    <dgm:pt modelId="{F27D292F-C782-44A3-BCAD-EEAA37134BEB}" type="pres">
      <dgm:prSet presAssocID="{33D90407-8252-468C-B238-CD00D1FA4694}" presName="iconRect" presStyleLbl="node1" presStyleIdx="2" presStyleCnt="6" custScaleX="170054" custScaleY="13852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se"/>
        </a:ext>
      </dgm:extLst>
    </dgm:pt>
    <dgm:pt modelId="{6D045776-F456-4E3C-B1B9-B6EBEDCF024D}" type="pres">
      <dgm:prSet presAssocID="{33D90407-8252-468C-B238-CD00D1FA4694}" presName="spaceRect" presStyleCnt="0"/>
      <dgm:spPr/>
    </dgm:pt>
    <dgm:pt modelId="{3923505F-02DD-4C07-9814-57E5210D42E8}" type="pres">
      <dgm:prSet presAssocID="{33D90407-8252-468C-B238-CD00D1FA4694}" presName="textRect" presStyleLbl="revTx" presStyleIdx="2" presStyleCnt="6">
        <dgm:presLayoutVars>
          <dgm:chMax val="1"/>
          <dgm:chPref val="1"/>
        </dgm:presLayoutVars>
      </dgm:prSet>
      <dgm:spPr/>
    </dgm:pt>
    <dgm:pt modelId="{FCCF5727-5C85-48DF-8DD8-4BDCD5DD9C6F}" type="pres">
      <dgm:prSet presAssocID="{51DA8CC9-1974-4EB1-BD79-41E260B05270}" presName="sibTrans" presStyleCnt="0"/>
      <dgm:spPr/>
    </dgm:pt>
    <dgm:pt modelId="{6C3FE570-0364-4C34-A41C-16BF8847DBA4}" type="pres">
      <dgm:prSet presAssocID="{109B9CE4-4BF9-4375-838F-329A47AB0BB7}" presName="compNode" presStyleCnt="0"/>
      <dgm:spPr/>
    </dgm:pt>
    <dgm:pt modelId="{9E8A7385-A9E1-43FC-A741-90C6DCBDF99C}" type="pres">
      <dgm:prSet presAssocID="{109B9CE4-4BF9-4375-838F-329A47AB0BB7}" presName="iconRect" presStyleLbl="node1" presStyleIdx="3" presStyleCnt="6" custLinFactNeighborX="7747" custLinFactNeighborY="4454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61FD3F37-3849-4F6B-8D34-FADF4200641E}" type="pres">
      <dgm:prSet presAssocID="{109B9CE4-4BF9-4375-838F-329A47AB0BB7}" presName="spaceRect" presStyleCnt="0"/>
      <dgm:spPr/>
    </dgm:pt>
    <dgm:pt modelId="{6673C18D-1657-4E1A-B1EA-CFD0C013B2F9}" type="pres">
      <dgm:prSet presAssocID="{109B9CE4-4BF9-4375-838F-329A47AB0BB7}" presName="textRect" presStyleLbl="revTx" presStyleIdx="3" presStyleCnt="6">
        <dgm:presLayoutVars>
          <dgm:chMax val="1"/>
          <dgm:chPref val="1"/>
        </dgm:presLayoutVars>
      </dgm:prSet>
      <dgm:spPr/>
    </dgm:pt>
    <dgm:pt modelId="{4081533F-DE78-4A4E-B8D2-F8D38317BDD1}" type="pres">
      <dgm:prSet presAssocID="{9DD3048C-0DC5-4F68-8E47-3B04C6493227}" presName="sibTrans" presStyleCnt="0"/>
      <dgm:spPr/>
    </dgm:pt>
    <dgm:pt modelId="{F09937BA-A8B2-42CD-86D1-909DAAC6D7DD}" type="pres">
      <dgm:prSet presAssocID="{399FB82B-969C-41B5-9AAE-34D0BE2EB8D7}" presName="compNode" presStyleCnt="0"/>
      <dgm:spPr/>
    </dgm:pt>
    <dgm:pt modelId="{4E319D7E-8123-4A9E-9A1F-C793194C3C95}" type="pres">
      <dgm:prSet presAssocID="{399FB82B-969C-41B5-9AAE-34D0BE2EB8D7}" presName="iconRect" presStyleLbl="node1" presStyleIdx="4" presStyleCnt="6" custScaleX="166244" custScaleY="141477" custLinFactNeighborX="-5810" custLinFactNeighborY="5035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bidden"/>
        </a:ext>
      </dgm:extLst>
    </dgm:pt>
    <dgm:pt modelId="{726A5D28-5786-4814-93F5-AACBA49714BB}" type="pres">
      <dgm:prSet presAssocID="{399FB82B-969C-41B5-9AAE-34D0BE2EB8D7}" presName="spaceRect" presStyleCnt="0"/>
      <dgm:spPr/>
    </dgm:pt>
    <dgm:pt modelId="{7707EFE8-3118-4505-A889-2D3718D9B1A3}" type="pres">
      <dgm:prSet presAssocID="{399FB82B-969C-41B5-9AAE-34D0BE2EB8D7}" presName="textRect" presStyleLbl="revTx" presStyleIdx="4" presStyleCnt="6" custScaleX="120594" custLinFactNeighborY="19451">
        <dgm:presLayoutVars>
          <dgm:chMax val="1"/>
          <dgm:chPref val="1"/>
        </dgm:presLayoutVars>
      </dgm:prSet>
      <dgm:spPr/>
    </dgm:pt>
    <dgm:pt modelId="{A5EB7D91-7541-4AA5-BA7B-7D639B7C7A74}" type="pres">
      <dgm:prSet presAssocID="{D2CFFD16-96E7-4699-990D-BF4074D97CFA}" presName="sibTrans" presStyleCnt="0"/>
      <dgm:spPr/>
    </dgm:pt>
    <dgm:pt modelId="{C05FBD7B-5833-4C58-B505-CACC5A4D246E}" type="pres">
      <dgm:prSet presAssocID="{5860A794-9EE8-40E5-8A95-207979CD8841}" presName="compNode" presStyleCnt="0"/>
      <dgm:spPr/>
    </dgm:pt>
    <dgm:pt modelId="{3BBCE5AA-1D15-44FD-888A-BAE24E7D5F12}" type="pres">
      <dgm:prSet presAssocID="{5860A794-9EE8-40E5-8A95-207979CD8841}" presName="iconRect" presStyleLbl="node1" presStyleIdx="5" presStyleCnt="6" custScaleX="150686" custScaleY="131396" custLinFactNeighborX="-1937" custLinFactNeighborY="3873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4AA962B1-F622-414A-A601-191F8CCB4AF4}" type="pres">
      <dgm:prSet presAssocID="{5860A794-9EE8-40E5-8A95-207979CD8841}" presName="spaceRect" presStyleCnt="0"/>
      <dgm:spPr/>
    </dgm:pt>
    <dgm:pt modelId="{CB3E6876-A79B-45B7-AC59-2A7E1116004C}" type="pres">
      <dgm:prSet presAssocID="{5860A794-9EE8-40E5-8A95-207979CD8841}" presName="textRect" presStyleLbl="revTx" presStyleIdx="5" presStyleCnt="6">
        <dgm:presLayoutVars>
          <dgm:chMax val="1"/>
          <dgm:chPref val="1"/>
        </dgm:presLayoutVars>
      </dgm:prSet>
      <dgm:spPr/>
    </dgm:pt>
  </dgm:ptLst>
  <dgm:cxnLst>
    <dgm:cxn modelId="{6C627116-D65C-4E59-B175-7785F646DBAB}" type="presOf" srcId="{399FB82B-969C-41B5-9AAE-34D0BE2EB8D7}" destId="{7707EFE8-3118-4505-A889-2D3718D9B1A3}" srcOrd="0" destOrd="0" presId="urn:microsoft.com/office/officeart/2018/2/layout/IconLabelList"/>
    <dgm:cxn modelId="{0198FF25-37E3-4E79-9E76-942D74E170F1}" type="presOf" srcId="{AB383CC8-C2C3-45C5-9635-1C311C21FDE7}" destId="{38E4E07E-D8DB-40E0-AFD4-B4897480B3B2}" srcOrd="0" destOrd="0" presId="urn:microsoft.com/office/officeart/2018/2/layout/IconLabelList"/>
    <dgm:cxn modelId="{9FA0F732-B3F6-487C-B590-F39C862B1DA2}" srcId="{AB383CC8-C2C3-45C5-9635-1C311C21FDE7}" destId="{109B9CE4-4BF9-4375-838F-329A47AB0BB7}" srcOrd="3" destOrd="0" parTransId="{9459E52E-1C78-4EC1-8640-2AD16566B4EF}" sibTransId="{9DD3048C-0DC5-4F68-8E47-3B04C6493227}"/>
    <dgm:cxn modelId="{5D250A5E-24A8-4E7C-B3E8-E649D099799D}" type="presOf" srcId="{DE2048F5-7463-4EF2-B334-FD230A6FA7FF}" destId="{5E3E3636-6379-49F4-8DAF-2E51CAAD088C}" srcOrd="0" destOrd="0" presId="urn:microsoft.com/office/officeart/2018/2/layout/IconLabelList"/>
    <dgm:cxn modelId="{9856F776-0A8D-487A-8BBE-DFF13942FA73}" type="presOf" srcId="{5860A794-9EE8-40E5-8A95-207979CD8841}" destId="{CB3E6876-A79B-45B7-AC59-2A7E1116004C}" srcOrd="0" destOrd="0" presId="urn:microsoft.com/office/officeart/2018/2/layout/IconLabelList"/>
    <dgm:cxn modelId="{49EF6A7B-3F17-400E-B41E-5C6CD9C5A25A}" srcId="{AB383CC8-C2C3-45C5-9635-1C311C21FDE7}" destId="{5860A794-9EE8-40E5-8A95-207979CD8841}" srcOrd="5" destOrd="0" parTransId="{64DA9146-FE6B-43E0-A7F0-3F0CA7DABA5E}" sibTransId="{B5E59944-DE41-41B8-95C2-C5B73353D986}"/>
    <dgm:cxn modelId="{EB31A97B-1E94-4163-8405-BED74DE7B152}" srcId="{AB383CC8-C2C3-45C5-9635-1C311C21FDE7}" destId="{6B156545-FF68-4C0F-8988-C19574BE93F6}" srcOrd="0" destOrd="0" parTransId="{854C0D8D-6332-44DF-BB01-69D07E023491}" sibTransId="{DE84DABF-4396-466F-991C-6608CD0F6BE9}"/>
    <dgm:cxn modelId="{7042498D-BC15-42E9-BAFD-B04516859C33}" srcId="{AB383CC8-C2C3-45C5-9635-1C311C21FDE7}" destId="{33D90407-8252-468C-B238-CD00D1FA4694}" srcOrd="2" destOrd="0" parTransId="{84CF4C08-84F8-4B99-8639-846076CB9E18}" sibTransId="{51DA8CC9-1974-4EB1-BD79-41E260B05270}"/>
    <dgm:cxn modelId="{A6ED5FBA-0D34-4442-8F68-CDA1264F7A9F}" srcId="{AB383CC8-C2C3-45C5-9635-1C311C21FDE7}" destId="{399FB82B-969C-41B5-9AAE-34D0BE2EB8D7}" srcOrd="4" destOrd="0" parTransId="{3C6DF80D-ABA3-4D9E-8A36-A341FA07061B}" sibTransId="{D2CFFD16-96E7-4699-990D-BF4074D97CFA}"/>
    <dgm:cxn modelId="{819F3DCC-5F7B-48BA-B103-86384606136E}" type="presOf" srcId="{109B9CE4-4BF9-4375-838F-329A47AB0BB7}" destId="{6673C18D-1657-4E1A-B1EA-CFD0C013B2F9}" srcOrd="0" destOrd="0" presId="urn:microsoft.com/office/officeart/2018/2/layout/IconLabelList"/>
    <dgm:cxn modelId="{B8E4E6D3-F506-457C-96CB-489833B76A1C}" type="presOf" srcId="{6B156545-FF68-4C0F-8988-C19574BE93F6}" destId="{FA3AC707-25FF-4CE1-A347-9805CF0C4BEA}" srcOrd="0" destOrd="0" presId="urn:microsoft.com/office/officeart/2018/2/layout/IconLabelList"/>
    <dgm:cxn modelId="{E8675AF6-B9A0-4A75-9B77-EF20BEC2A942}" srcId="{AB383CC8-C2C3-45C5-9635-1C311C21FDE7}" destId="{DE2048F5-7463-4EF2-B334-FD230A6FA7FF}" srcOrd="1" destOrd="0" parTransId="{079462B8-C6E3-4CB0-9A70-7B60730417DF}" sibTransId="{8FB6A232-037E-4FD5-A2F5-81FA6C3E2DC8}"/>
    <dgm:cxn modelId="{7EBAFFFA-0D3C-4445-83EC-F2AD444E9DC2}" type="presOf" srcId="{33D90407-8252-468C-B238-CD00D1FA4694}" destId="{3923505F-02DD-4C07-9814-57E5210D42E8}" srcOrd="0" destOrd="0" presId="urn:microsoft.com/office/officeart/2018/2/layout/IconLabelList"/>
    <dgm:cxn modelId="{9475E4AF-28D1-4D1A-BB9E-780E3620A6DF}" type="presParOf" srcId="{38E4E07E-D8DB-40E0-AFD4-B4897480B3B2}" destId="{E0B68F3E-14D0-4F80-BC47-5A28E5BCA295}" srcOrd="0" destOrd="0" presId="urn:microsoft.com/office/officeart/2018/2/layout/IconLabelList"/>
    <dgm:cxn modelId="{1E0CF746-8542-4C46-ACE2-ED95013E56C8}" type="presParOf" srcId="{E0B68F3E-14D0-4F80-BC47-5A28E5BCA295}" destId="{3DDA2740-4429-4B7B-902B-23D484B2760F}" srcOrd="0" destOrd="0" presId="urn:microsoft.com/office/officeart/2018/2/layout/IconLabelList"/>
    <dgm:cxn modelId="{CB9CD5BF-9BEB-491A-A1D9-29F8DF8CC20A}" type="presParOf" srcId="{E0B68F3E-14D0-4F80-BC47-5A28E5BCA295}" destId="{D0654F1C-5248-43A9-AE60-BB7B5F602CE6}" srcOrd="1" destOrd="0" presId="urn:microsoft.com/office/officeart/2018/2/layout/IconLabelList"/>
    <dgm:cxn modelId="{34AF1ADF-3725-4752-A3A5-050C2911456A}" type="presParOf" srcId="{E0B68F3E-14D0-4F80-BC47-5A28E5BCA295}" destId="{FA3AC707-25FF-4CE1-A347-9805CF0C4BEA}" srcOrd="2" destOrd="0" presId="urn:microsoft.com/office/officeart/2018/2/layout/IconLabelList"/>
    <dgm:cxn modelId="{B50D1513-59E7-4713-B2F4-F452C0ADCBC7}" type="presParOf" srcId="{38E4E07E-D8DB-40E0-AFD4-B4897480B3B2}" destId="{07B756A6-84AD-4709-8ACC-81CB54B6B1A3}" srcOrd="1" destOrd="0" presId="urn:microsoft.com/office/officeart/2018/2/layout/IconLabelList"/>
    <dgm:cxn modelId="{D42FDEF3-5CFA-4A2A-BAB9-74F654984AC5}" type="presParOf" srcId="{38E4E07E-D8DB-40E0-AFD4-B4897480B3B2}" destId="{397E00DB-5C2F-4CBE-82F7-C240D34280FB}" srcOrd="2" destOrd="0" presId="urn:microsoft.com/office/officeart/2018/2/layout/IconLabelList"/>
    <dgm:cxn modelId="{29F696AD-FD1A-4DEE-92DE-00F3536F21BD}" type="presParOf" srcId="{397E00DB-5C2F-4CBE-82F7-C240D34280FB}" destId="{4D7A2AA3-9E36-47DE-ACCC-F62F285E097C}" srcOrd="0" destOrd="0" presId="urn:microsoft.com/office/officeart/2018/2/layout/IconLabelList"/>
    <dgm:cxn modelId="{EC827B88-1ADF-4039-BA68-64F889ED8E3D}" type="presParOf" srcId="{397E00DB-5C2F-4CBE-82F7-C240D34280FB}" destId="{555D6EA5-E062-46FF-B9FD-827290850A29}" srcOrd="1" destOrd="0" presId="urn:microsoft.com/office/officeart/2018/2/layout/IconLabelList"/>
    <dgm:cxn modelId="{D0DC51BD-19B8-4C43-B065-B9BC52738153}" type="presParOf" srcId="{397E00DB-5C2F-4CBE-82F7-C240D34280FB}" destId="{5E3E3636-6379-49F4-8DAF-2E51CAAD088C}" srcOrd="2" destOrd="0" presId="urn:microsoft.com/office/officeart/2018/2/layout/IconLabelList"/>
    <dgm:cxn modelId="{DE796F58-0173-44E6-A341-D209EB1AA144}" type="presParOf" srcId="{38E4E07E-D8DB-40E0-AFD4-B4897480B3B2}" destId="{D57B4FB1-AEAA-448B-B14F-4B034C491C0F}" srcOrd="3" destOrd="0" presId="urn:microsoft.com/office/officeart/2018/2/layout/IconLabelList"/>
    <dgm:cxn modelId="{FE6C9A3A-9E0B-4247-9324-507E38ADC59E}" type="presParOf" srcId="{38E4E07E-D8DB-40E0-AFD4-B4897480B3B2}" destId="{3C0BF3BA-EC6A-4030-B34D-49E142C48323}" srcOrd="4" destOrd="0" presId="urn:microsoft.com/office/officeart/2018/2/layout/IconLabelList"/>
    <dgm:cxn modelId="{1FB7DBB9-0202-43B8-BE63-088D1F35054F}" type="presParOf" srcId="{3C0BF3BA-EC6A-4030-B34D-49E142C48323}" destId="{F27D292F-C782-44A3-BCAD-EEAA37134BEB}" srcOrd="0" destOrd="0" presId="urn:microsoft.com/office/officeart/2018/2/layout/IconLabelList"/>
    <dgm:cxn modelId="{8FB74802-9607-4231-ADBF-C1D2B6671DC6}" type="presParOf" srcId="{3C0BF3BA-EC6A-4030-B34D-49E142C48323}" destId="{6D045776-F456-4E3C-B1B9-B6EBEDCF024D}" srcOrd="1" destOrd="0" presId="urn:microsoft.com/office/officeart/2018/2/layout/IconLabelList"/>
    <dgm:cxn modelId="{96C5E845-0F86-4928-B1D1-3C4262477980}" type="presParOf" srcId="{3C0BF3BA-EC6A-4030-B34D-49E142C48323}" destId="{3923505F-02DD-4C07-9814-57E5210D42E8}" srcOrd="2" destOrd="0" presId="urn:microsoft.com/office/officeart/2018/2/layout/IconLabelList"/>
    <dgm:cxn modelId="{6FB5844F-33F5-4D18-84C3-8DAB231A0E0F}" type="presParOf" srcId="{38E4E07E-D8DB-40E0-AFD4-B4897480B3B2}" destId="{FCCF5727-5C85-48DF-8DD8-4BDCD5DD9C6F}" srcOrd="5" destOrd="0" presId="urn:microsoft.com/office/officeart/2018/2/layout/IconLabelList"/>
    <dgm:cxn modelId="{ECB72791-424A-4F0E-B8DC-D6451DCD85FB}" type="presParOf" srcId="{38E4E07E-D8DB-40E0-AFD4-B4897480B3B2}" destId="{6C3FE570-0364-4C34-A41C-16BF8847DBA4}" srcOrd="6" destOrd="0" presId="urn:microsoft.com/office/officeart/2018/2/layout/IconLabelList"/>
    <dgm:cxn modelId="{41DEBC04-4CB0-414D-97BE-271C4C16BB90}" type="presParOf" srcId="{6C3FE570-0364-4C34-A41C-16BF8847DBA4}" destId="{9E8A7385-A9E1-43FC-A741-90C6DCBDF99C}" srcOrd="0" destOrd="0" presId="urn:microsoft.com/office/officeart/2018/2/layout/IconLabelList"/>
    <dgm:cxn modelId="{3F58A886-831A-480F-B175-B19C5C4912AF}" type="presParOf" srcId="{6C3FE570-0364-4C34-A41C-16BF8847DBA4}" destId="{61FD3F37-3849-4F6B-8D34-FADF4200641E}" srcOrd="1" destOrd="0" presId="urn:microsoft.com/office/officeart/2018/2/layout/IconLabelList"/>
    <dgm:cxn modelId="{8426379E-1270-48A9-BF1F-A9196212790B}" type="presParOf" srcId="{6C3FE570-0364-4C34-A41C-16BF8847DBA4}" destId="{6673C18D-1657-4E1A-B1EA-CFD0C013B2F9}" srcOrd="2" destOrd="0" presId="urn:microsoft.com/office/officeart/2018/2/layout/IconLabelList"/>
    <dgm:cxn modelId="{E663A575-C48B-4F77-9ADD-7EDF5A11F700}" type="presParOf" srcId="{38E4E07E-D8DB-40E0-AFD4-B4897480B3B2}" destId="{4081533F-DE78-4A4E-B8D2-F8D38317BDD1}" srcOrd="7" destOrd="0" presId="urn:microsoft.com/office/officeart/2018/2/layout/IconLabelList"/>
    <dgm:cxn modelId="{556ECA44-2851-4566-8B77-C4582C16BEB8}" type="presParOf" srcId="{38E4E07E-D8DB-40E0-AFD4-B4897480B3B2}" destId="{F09937BA-A8B2-42CD-86D1-909DAAC6D7DD}" srcOrd="8" destOrd="0" presId="urn:microsoft.com/office/officeart/2018/2/layout/IconLabelList"/>
    <dgm:cxn modelId="{725543CF-F5D9-432B-A2CF-AB5817E35E99}" type="presParOf" srcId="{F09937BA-A8B2-42CD-86D1-909DAAC6D7DD}" destId="{4E319D7E-8123-4A9E-9A1F-C793194C3C95}" srcOrd="0" destOrd="0" presId="urn:microsoft.com/office/officeart/2018/2/layout/IconLabelList"/>
    <dgm:cxn modelId="{24435114-A7B9-426C-B776-7C175C2EC0B4}" type="presParOf" srcId="{F09937BA-A8B2-42CD-86D1-909DAAC6D7DD}" destId="{726A5D28-5786-4814-93F5-AACBA49714BB}" srcOrd="1" destOrd="0" presId="urn:microsoft.com/office/officeart/2018/2/layout/IconLabelList"/>
    <dgm:cxn modelId="{8B27D747-F584-4C46-B0D5-666BA5A54291}" type="presParOf" srcId="{F09937BA-A8B2-42CD-86D1-909DAAC6D7DD}" destId="{7707EFE8-3118-4505-A889-2D3718D9B1A3}" srcOrd="2" destOrd="0" presId="urn:microsoft.com/office/officeart/2018/2/layout/IconLabelList"/>
    <dgm:cxn modelId="{2641A261-DC3F-416B-B56B-87E8B83AEBC4}" type="presParOf" srcId="{38E4E07E-D8DB-40E0-AFD4-B4897480B3B2}" destId="{A5EB7D91-7541-4AA5-BA7B-7D639B7C7A74}" srcOrd="9" destOrd="0" presId="urn:microsoft.com/office/officeart/2018/2/layout/IconLabelList"/>
    <dgm:cxn modelId="{CB824788-39ED-4A15-A97C-2FA86C459D89}" type="presParOf" srcId="{38E4E07E-D8DB-40E0-AFD4-B4897480B3B2}" destId="{C05FBD7B-5833-4C58-B505-CACC5A4D246E}" srcOrd="10" destOrd="0" presId="urn:microsoft.com/office/officeart/2018/2/layout/IconLabelList"/>
    <dgm:cxn modelId="{F781D92A-2218-43B5-86C9-0F705101E7FE}" type="presParOf" srcId="{C05FBD7B-5833-4C58-B505-CACC5A4D246E}" destId="{3BBCE5AA-1D15-44FD-888A-BAE24E7D5F12}" srcOrd="0" destOrd="0" presId="urn:microsoft.com/office/officeart/2018/2/layout/IconLabelList"/>
    <dgm:cxn modelId="{D0810198-FECE-4D11-95D5-EDC2234A4827}" type="presParOf" srcId="{C05FBD7B-5833-4C58-B505-CACC5A4D246E}" destId="{4AA962B1-F622-414A-A601-191F8CCB4AF4}" srcOrd="1" destOrd="0" presId="urn:microsoft.com/office/officeart/2018/2/layout/IconLabelList"/>
    <dgm:cxn modelId="{659529DF-42A5-4689-BEEF-BD00DD519813}" type="presParOf" srcId="{C05FBD7B-5833-4C58-B505-CACC5A4D246E}" destId="{CB3E6876-A79B-45B7-AC59-2A7E1116004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2C643-D06A-4A69-8D90-AC4AD84A7D70}">
      <dsp:nvSpPr>
        <dsp:cNvPr id="0" name=""/>
        <dsp:cNvSpPr/>
      </dsp:nvSpPr>
      <dsp:spPr>
        <a:xfrm>
          <a:off x="0" y="718"/>
          <a:ext cx="48852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35194-8063-4A1B-94C8-7E86265EE799}">
      <dsp:nvSpPr>
        <dsp:cNvPr id="0" name=""/>
        <dsp:cNvSpPr/>
      </dsp:nvSpPr>
      <dsp:spPr>
        <a:xfrm>
          <a:off x="508544" y="378974"/>
          <a:ext cx="924626" cy="9246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FF82A9-5425-4B4A-B65A-6540C92D97E0}">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The context </a:t>
          </a:r>
        </a:p>
      </dsp:txBody>
      <dsp:txXfrm>
        <a:off x="1941716" y="718"/>
        <a:ext cx="2943486" cy="1681139"/>
      </dsp:txXfrm>
    </dsp:sp>
    <dsp:sp modelId="{B22E5EBB-F0CF-4A0E-B821-03E4DCA04442}">
      <dsp:nvSpPr>
        <dsp:cNvPr id="0" name=""/>
        <dsp:cNvSpPr/>
      </dsp:nvSpPr>
      <dsp:spPr>
        <a:xfrm>
          <a:off x="0" y="2102143"/>
          <a:ext cx="48852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82CBF-DF12-412B-8A7F-D45CF9144BE7}">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7F13B2-DAF7-4E50-A255-FA90B5AD9281}">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My observations / reflections</a:t>
          </a:r>
        </a:p>
      </dsp:txBody>
      <dsp:txXfrm>
        <a:off x="1941716" y="2102143"/>
        <a:ext cx="2943486" cy="1681139"/>
      </dsp:txXfrm>
    </dsp:sp>
    <dsp:sp modelId="{7CD51455-F693-4A42-9684-722AA99AC18A}">
      <dsp:nvSpPr>
        <dsp:cNvPr id="0" name=""/>
        <dsp:cNvSpPr/>
      </dsp:nvSpPr>
      <dsp:spPr>
        <a:xfrm>
          <a:off x="0" y="4203567"/>
          <a:ext cx="48852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3ED83-CD38-4CE3-B03D-0CA990FB612A}">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FB0E3-DE74-4A1A-B1CB-F0D26DB2736E}">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Political representation?</a:t>
          </a:r>
        </a:p>
      </dsp:txBody>
      <dsp:txXfrm>
        <a:off x="1941716" y="4203567"/>
        <a:ext cx="2943486"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2F3FE-8A52-45C7-B2D2-28A8E9C428F0}">
      <dsp:nvSpPr>
        <dsp:cNvPr id="0" name=""/>
        <dsp:cNvSpPr/>
      </dsp:nvSpPr>
      <dsp:spPr>
        <a:xfrm>
          <a:off x="3968108" y="1241768"/>
          <a:ext cx="1062615" cy="10626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A98AC7-594B-4679-867A-D612BF3B3E53}">
      <dsp:nvSpPr>
        <dsp:cNvPr id="0" name=""/>
        <dsp:cNvSpPr/>
      </dsp:nvSpPr>
      <dsp:spPr>
        <a:xfrm>
          <a:off x="4194576" y="1468218"/>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34ADD-0C35-48B2-A92B-3311154EC522}">
      <dsp:nvSpPr>
        <dsp:cNvPr id="0" name=""/>
        <dsp:cNvSpPr/>
      </dsp:nvSpPr>
      <dsp:spPr>
        <a:xfrm>
          <a:off x="1171" y="2633734"/>
          <a:ext cx="2650423" cy="76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0" kern="1200" dirty="0">
              <a:solidFill>
                <a:schemeClr val="accent1">
                  <a:lumMod val="75000"/>
                </a:schemeClr>
              </a:solidFill>
            </a:rPr>
            <a:t>According to Fraser (2005), </a:t>
          </a:r>
          <a:r>
            <a:rPr lang="en-US" sz="2000" b="1" u="sng" kern="1200" dirty="0">
              <a:solidFill>
                <a:schemeClr val="accent1">
                  <a:lumMod val="75000"/>
                </a:schemeClr>
              </a:solidFill>
            </a:rPr>
            <a:t>social justice </a:t>
          </a:r>
          <a:r>
            <a:rPr lang="en-US" sz="2000" b="0" kern="1200" dirty="0">
              <a:solidFill>
                <a:schemeClr val="accent1">
                  <a:lumMod val="75000"/>
                </a:schemeClr>
              </a:solidFill>
            </a:rPr>
            <a:t>means parity of participation</a:t>
          </a:r>
        </a:p>
      </dsp:txBody>
      <dsp:txXfrm>
        <a:off x="1171" y="2633734"/>
        <a:ext cx="2650423" cy="768756"/>
      </dsp:txXfrm>
    </dsp:sp>
    <dsp:sp modelId="{13F79407-3E9B-4721-9E62-70DDDF28589E}">
      <dsp:nvSpPr>
        <dsp:cNvPr id="0" name=""/>
        <dsp:cNvSpPr/>
      </dsp:nvSpPr>
      <dsp:spPr>
        <a:xfrm>
          <a:off x="6823484" y="1226297"/>
          <a:ext cx="1062615" cy="10626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1294F-0016-4CFB-9094-A93EE7F1FDAC}">
      <dsp:nvSpPr>
        <dsp:cNvPr id="0" name=""/>
        <dsp:cNvSpPr/>
      </dsp:nvSpPr>
      <dsp:spPr>
        <a:xfrm>
          <a:off x="7049944" y="1452764"/>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5290E4-E7A8-461C-9110-4290119282E4}">
      <dsp:nvSpPr>
        <dsp:cNvPr id="0" name=""/>
        <dsp:cNvSpPr/>
      </dsp:nvSpPr>
      <dsp:spPr>
        <a:xfrm>
          <a:off x="2956443" y="2625417"/>
          <a:ext cx="2981088" cy="7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0" kern="1200" dirty="0">
              <a:solidFill>
                <a:schemeClr val="accent1">
                  <a:lumMod val="75000"/>
                </a:schemeClr>
              </a:solidFill>
            </a:rPr>
            <a:t>Parity of participation requires strategies of economic redistribution, cultural recognition and </a:t>
          </a:r>
          <a:r>
            <a:rPr lang="en-US" sz="2000" b="1" kern="1200" dirty="0">
              <a:solidFill>
                <a:schemeClr val="accent1">
                  <a:lumMod val="75000"/>
                </a:schemeClr>
              </a:solidFill>
            </a:rPr>
            <a:t>political representation </a:t>
          </a:r>
          <a:r>
            <a:rPr lang="en-US" sz="2000" b="0" kern="1200" dirty="0">
              <a:solidFill>
                <a:schemeClr val="accent1">
                  <a:lumMod val="75000"/>
                </a:schemeClr>
              </a:solidFill>
            </a:rPr>
            <a:t>(</a:t>
          </a:r>
          <a:r>
            <a:rPr lang="en-US" sz="2000" b="0" kern="1200" dirty="0" err="1">
              <a:solidFill>
                <a:schemeClr val="accent1">
                  <a:lumMod val="75000"/>
                </a:schemeClr>
              </a:solidFill>
            </a:rPr>
            <a:t>Mladenov</a:t>
          </a:r>
          <a:r>
            <a:rPr lang="en-US" sz="2000" b="0" kern="1200" dirty="0">
              <a:solidFill>
                <a:schemeClr val="accent1">
                  <a:lumMod val="75000"/>
                </a:schemeClr>
              </a:solidFill>
            </a:rPr>
            <a:t>, 2016)</a:t>
          </a:r>
        </a:p>
      </dsp:txBody>
      <dsp:txXfrm>
        <a:off x="2956443" y="2625417"/>
        <a:ext cx="2981088" cy="779846"/>
      </dsp:txXfrm>
    </dsp:sp>
    <dsp:sp modelId="{9B35727D-378E-4D3C-88DE-C5E2C3C2A88A}">
      <dsp:nvSpPr>
        <dsp:cNvPr id="0" name=""/>
        <dsp:cNvSpPr/>
      </dsp:nvSpPr>
      <dsp:spPr>
        <a:xfrm>
          <a:off x="514199" y="1297376"/>
          <a:ext cx="1062615" cy="10626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AD65E-AB95-4C13-B413-6B0E4C9D9F47}">
      <dsp:nvSpPr>
        <dsp:cNvPr id="0" name=""/>
        <dsp:cNvSpPr/>
      </dsp:nvSpPr>
      <dsp:spPr>
        <a:xfrm>
          <a:off x="740656" y="1523837"/>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86822-A656-44B2-BAF7-396FB20179B8}">
      <dsp:nvSpPr>
        <dsp:cNvPr id="0" name=""/>
        <dsp:cNvSpPr/>
      </dsp:nvSpPr>
      <dsp:spPr>
        <a:xfrm>
          <a:off x="6242381" y="2625417"/>
          <a:ext cx="2371809" cy="7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0" kern="1200" dirty="0">
              <a:solidFill>
                <a:schemeClr val="accent1">
                  <a:lumMod val="75000"/>
                </a:schemeClr>
              </a:solidFill>
            </a:rPr>
            <a:t>Therefore, </a:t>
          </a:r>
          <a:r>
            <a:rPr lang="en-US" sz="2000" b="1" kern="1200" dirty="0">
              <a:solidFill>
                <a:schemeClr val="accent1">
                  <a:lumMod val="75000"/>
                </a:schemeClr>
              </a:solidFill>
            </a:rPr>
            <a:t>political representation </a:t>
          </a:r>
          <a:r>
            <a:rPr lang="en-US" sz="2000" b="0" kern="1200" dirty="0">
              <a:solidFill>
                <a:schemeClr val="accent1">
                  <a:lumMod val="75000"/>
                </a:schemeClr>
              </a:solidFill>
            </a:rPr>
            <a:t>is one of the key strategic points of achieving social justice!</a:t>
          </a:r>
        </a:p>
      </dsp:txBody>
      <dsp:txXfrm>
        <a:off x="6242381" y="2625417"/>
        <a:ext cx="2371809" cy="779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52E90-4532-4108-A100-32C6091AEDA5}">
      <dsp:nvSpPr>
        <dsp:cNvPr id="0" name=""/>
        <dsp:cNvSpPr/>
      </dsp:nvSpPr>
      <dsp:spPr>
        <a:xfrm>
          <a:off x="0" y="718"/>
          <a:ext cx="48852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6917D-C637-496F-A955-98F2547B3E52}">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AB12A8-97FD-4876-804A-64942DF77BB3}">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100000"/>
            </a:lnSpc>
            <a:spcBef>
              <a:spcPct val="0"/>
            </a:spcBef>
            <a:spcAft>
              <a:spcPct val="35000"/>
            </a:spcAft>
            <a:buNone/>
          </a:pPr>
          <a:r>
            <a:rPr lang="en-IE" sz="2000" b="1" kern="1200" dirty="0"/>
            <a:t>Phono-centric nature (examples see Emery 2009)</a:t>
          </a:r>
          <a:endParaRPr lang="en-US" sz="2000" b="1" kern="1200" dirty="0"/>
        </a:p>
      </dsp:txBody>
      <dsp:txXfrm>
        <a:off x="1941716" y="718"/>
        <a:ext cx="2943486" cy="1681139"/>
      </dsp:txXfrm>
    </dsp:sp>
    <dsp:sp modelId="{E91F31B2-B8E7-4787-B412-F7C04EA51CEE}">
      <dsp:nvSpPr>
        <dsp:cNvPr id="0" name=""/>
        <dsp:cNvSpPr/>
      </dsp:nvSpPr>
      <dsp:spPr>
        <a:xfrm>
          <a:off x="0" y="2102143"/>
          <a:ext cx="48852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3764D-3C42-424F-B38A-D3EE03E72309}">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0CB3E-A64E-4244-98C3-148C783EEAD7}">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r>
            <a:rPr lang="en-IE" sz="1700" b="1" kern="1200" dirty="0"/>
            <a:t>Diversity in representation severely limited by dominance of political parties and electoral systems</a:t>
          </a:r>
          <a:endParaRPr lang="en-US" sz="1700" b="1" kern="1200" dirty="0"/>
        </a:p>
      </dsp:txBody>
      <dsp:txXfrm>
        <a:off x="1941716" y="2102143"/>
        <a:ext cx="2943486" cy="1681139"/>
      </dsp:txXfrm>
    </dsp:sp>
    <dsp:sp modelId="{7DAEC0AC-BB05-42F5-B196-73C60ED38ED0}">
      <dsp:nvSpPr>
        <dsp:cNvPr id="0" name=""/>
        <dsp:cNvSpPr/>
      </dsp:nvSpPr>
      <dsp:spPr>
        <a:xfrm>
          <a:off x="0" y="4203567"/>
          <a:ext cx="48852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CE6E5-B31C-486B-A446-FCE3C88E651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C2FBDD-A34B-4A6A-A03A-66C73EEF8F69}">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100000"/>
            </a:lnSpc>
            <a:spcBef>
              <a:spcPct val="0"/>
            </a:spcBef>
            <a:spcAft>
              <a:spcPct val="35000"/>
            </a:spcAft>
            <a:buNone/>
          </a:pPr>
          <a:r>
            <a:rPr lang="en-IE" sz="2000" b="1" kern="1200" dirty="0"/>
            <a:t>Different modality</a:t>
          </a:r>
          <a:endParaRPr lang="en-US" sz="2000" b="1" kern="1200" dirty="0"/>
        </a:p>
      </dsp:txBody>
      <dsp:txXfrm>
        <a:off x="1941716" y="4203567"/>
        <a:ext cx="2943486" cy="1681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A2740-4429-4B7B-902B-23D484B2760F}">
      <dsp:nvSpPr>
        <dsp:cNvPr id="0" name=""/>
        <dsp:cNvSpPr/>
      </dsp:nvSpPr>
      <dsp:spPr>
        <a:xfrm>
          <a:off x="357732" y="479919"/>
          <a:ext cx="1083253" cy="928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3AC707-25FF-4CE1-A347-9805CF0C4BEA}">
      <dsp:nvSpPr>
        <dsp:cNvPr id="0" name=""/>
        <dsp:cNvSpPr/>
      </dsp:nvSpPr>
      <dsp:spPr>
        <a:xfrm>
          <a:off x="154925" y="1617556"/>
          <a:ext cx="1488867" cy="113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Forced to negotiate or pay the costs of interpretation for meetings with policy makers</a:t>
          </a:r>
        </a:p>
      </dsp:txBody>
      <dsp:txXfrm>
        <a:off x="154925" y="1617556"/>
        <a:ext cx="1488867" cy="1134098"/>
      </dsp:txXfrm>
    </dsp:sp>
    <dsp:sp modelId="{4D7A2AA3-9E36-47DE-ACCC-F62F285E097C}">
      <dsp:nvSpPr>
        <dsp:cNvPr id="0" name=""/>
        <dsp:cNvSpPr/>
      </dsp:nvSpPr>
      <dsp:spPr>
        <a:xfrm>
          <a:off x="2102749" y="479919"/>
          <a:ext cx="1092057" cy="928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E3636-6379-49F4-8DAF-2E51CAAD088C}">
      <dsp:nvSpPr>
        <dsp:cNvPr id="0" name=""/>
        <dsp:cNvSpPr/>
      </dsp:nvSpPr>
      <dsp:spPr>
        <a:xfrm>
          <a:off x="1904344" y="1617556"/>
          <a:ext cx="1488867" cy="113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Telephone conversations unrecorded or undocumented among key players during negotiations </a:t>
          </a:r>
        </a:p>
      </dsp:txBody>
      <dsp:txXfrm>
        <a:off x="1904344" y="1617556"/>
        <a:ext cx="1488867" cy="1134098"/>
      </dsp:txXfrm>
    </dsp:sp>
    <dsp:sp modelId="{F27D292F-C782-44A3-BCAD-EEAA37134BEB}">
      <dsp:nvSpPr>
        <dsp:cNvPr id="0" name=""/>
        <dsp:cNvSpPr/>
      </dsp:nvSpPr>
      <dsp:spPr>
        <a:xfrm>
          <a:off x="3828524" y="479919"/>
          <a:ext cx="1139345" cy="92808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23505F-02DD-4C07-9814-57E5210D42E8}">
      <dsp:nvSpPr>
        <dsp:cNvPr id="0" name=""/>
        <dsp:cNvSpPr/>
      </dsp:nvSpPr>
      <dsp:spPr>
        <a:xfrm>
          <a:off x="3653763" y="1617556"/>
          <a:ext cx="1488867" cy="113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Deaf leadership being sidelined or undermined </a:t>
          </a:r>
        </a:p>
      </dsp:txBody>
      <dsp:txXfrm>
        <a:off x="3653763" y="1617556"/>
        <a:ext cx="1488867" cy="1134098"/>
      </dsp:txXfrm>
    </dsp:sp>
    <dsp:sp modelId="{9E8A7385-A9E1-43FC-A741-90C6DCBDF99C}">
      <dsp:nvSpPr>
        <dsp:cNvPr id="0" name=""/>
        <dsp:cNvSpPr/>
      </dsp:nvSpPr>
      <dsp:spPr>
        <a:xfrm>
          <a:off x="462959" y="3491785"/>
          <a:ext cx="669990" cy="669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73C18D-1657-4E1A-B1EA-CFD0C013B2F9}">
      <dsp:nvSpPr>
        <dsp:cNvPr id="0" name=""/>
        <dsp:cNvSpPr/>
      </dsp:nvSpPr>
      <dsp:spPr>
        <a:xfrm>
          <a:off x="1617" y="4201935"/>
          <a:ext cx="1488867" cy="113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Technological issues regarded as the “solutions”</a:t>
          </a:r>
        </a:p>
      </dsp:txBody>
      <dsp:txXfrm>
        <a:off x="1617" y="4201935"/>
        <a:ext cx="1488867" cy="1134098"/>
      </dsp:txXfrm>
    </dsp:sp>
    <dsp:sp modelId="{4E319D7E-8123-4A9E-9A1F-C793194C3C95}">
      <dsp:nvSpPr>
        <dsp:cNvPr id="0" name=""/>
        <dsp:cNvSpPr/>
      </dsp:nvSpPr>
      <dsp:spPr>
        <a:xfrm>
          <a:off x="2052942" y="3461238"/>
          <a:ext cx="1113818" cy="9478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07EFE8-3118-4505-A889-2D3718D9B1A3}">
      <dsp:nvSpPr>
        <dsp:cNvPr id="0" name=""/>
        <dsp:cNvSpPr/>
      </dsp:nvSpPr>
      <dsp:spPr>
        <a:xfrm>
          <a:off x="1751036" y="4492001"/>
          <a:ext cx="1795484" cy="113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Status of language in the Act </a:t>
          </a:r>
          <a:r>
            <a:rPr lang="en-US" sz="1600" i="1" kern="1200" dirty="0"/>
            <a:t>“It is not just a vehicle for accessing information” (Daly 2017)</a:t>
          </a:r>
          <a:endParaRPr lang="en-US" sz="1600" kern="1200" dirty="0"/>
        </a:p>
      </dsp:txBody>
      <dsp:txXfrm>
        <a:off x="1751036" y="4492001"/>
        <a:ext cx="1795484" cy="1134098"/>
      </dsp:txXfrm>
    </dsp:sp>
    <dsp:sp modelId="{3BBCE5AA-1D15-44FD-888A-BAE24E7D5F12}">
      <dsp:nvSpPr>
        <dsp:cNvPr id="0" name=""/>
        <dsp:cNvSpPr/>
      </dsp:nvSpPr>
      <dsp:spPr>
        <a:xfrm>
          <a:off x="4033737" y="3400271"/>
          <a:ext cx="1009581" cy="8803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3E6876-A79B-45B7-AC59-2A7E1116004C}">
      <dsp:nvSpPr>
        <dsp:cNvPr id="0" name=""/>
        <dsp:cNvSpPr/>
      </dsp:nvSpPr>
      <dsp:spPr>
        <a:xfrm>
          <a:off x="3807072" y="4254523"/>
          <a:ext cx="1488867" cy="113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Education clauses</a:t>
          </a:r>
          <a:r>
            <a:rPr lang="en-US" sz="1600" i="1" kern="1200" dirty="0"/>
            <a:t> “contingent upon a review and other issues” (ISL Act 2017)</a:t>
          </a:r>
          <a:endParaRPr lang="en-US" sz="1600" kern="1200" dirty="0"/>
        </a:p>
      </dsp:txBody>
      <dsp:txXfrm>
        <a:off x="3807072" y="4254523"/>
        <a:ext cx="1488867" cy="11340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690C04-4E9F-D94C-8573-5F2D416BCB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189FE9-56E9-6A4F-B5EC-2E0E2A50AC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104198-E044-1548-A6A8-F92155F5CC58}" type="datetimeFigureOut">
              <a:rPr lang="en-US" smtClean="0"/>
              <a:t>5/30/19</a:t>
            </a:fld>
            <a:endParaRPr lang="en-US"/>
          </a:p>
        </p:txBody>
      </p:sp>
      <p:sp>
        <p:nvSpPr>
          <p:cNvPr id="4" name="Footer Placeholder 3">
            <a:extLst>
              <a:ext uri="{FF2B5EF4-FFF2-40B4-BE49-F238E27FC236}">
                <a16:creationId xmlns:a16="http://schemas.microsoft.com/office/drawing/2014/main" id="{F8C4A76B-5BE7-F840-AC97-C16C3A541E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5EFFC4-36F3-A540-8637-0D025543A4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374C6E-0A09-974A-B062-028160C1D3C6}" type="slidenum">
              <a:rPr lang="en-US" smtClean="0"/>
              <a:t>‹#›</a:t>
            </a:fld>
            <a:endParaRPr lang="en-US"/>
          </a:p>
        </p:txBody>
      </p:sp>
    </p:spTree>
    <p:extLst>
      <p:ext uri="{BB962C8B-B14F-4D97-AF65-F5344CB8AC3E}">
        <p14:creationId xmlns:p14="http://schemas.microsoft.com/office/powerpoint/2010/main" val="28633711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9A5D-E280-E04E-AB3C-14654F2B6F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8E784F0-0C70-5F42-B427-582CBF43052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F5BB412-BFDD-6A47-8658-B5DB6F1118C3}"/>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5" name="Footer Placeholder 4">
            <a:extLst>
              <a:ext uri="{FF2B5EF4-FFF2-40B4-BE49-F238E27FC236}">
                <a16:creationId xmlns:a16="http://schemas.microsoft.com/office/drawing/2014/main" id="{F3B8702C-5412-C144-9360-5302B0A26E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1BFBE8-8A6C-E74C-9C2D-0F1C530B4FC4}"/>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107226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B2C5-D31E-0A49-921D-7A083C5A1B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573980-6FC8-0B42-8119-0050A1512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7D3C3-1EF1-104E-B01E-FAFC3F2293B8}"/>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5" name="Footer Placeholder 4">
            <a:extLst>
              <a:ext uri="{FF2B5EF4-FFF2-40B4-BE49-F238E27FC236}">
                <a16:creationId xmlns:a16="http://schemas.microsoft.com/office/drawing/2014/main" id="{BA777C7C-B206-C149-871F-61F146B7C1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FEBCA5-A293-7441-80F7-F03CD164122A}"/>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369788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BA1A7-59B1-294D-978F-DE5995C2D35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E3BF63-D76A-A04B-AE55-9A947B82CD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53E54-44B1-BD4C-90A4-B0E4FFD32991}"/>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5" name="Footer Placeholder 4">
            <a:extLst>
              <a:ext uri="{FF2B5EF4-FFF2-40B4-BE49-F238E27FC236}">
                <a16:creationId xmlns:a16="http://schemas.microsoft.com/office/drawing/2014/main" id="{8834B197-383F-0A4A-B162-7E5C483C8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C89764-6072-BD41-B836-682A0EE5E2F3}"/>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292849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459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FA6A-257F-DF41-9BBC-8CBC91C24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93B54-CAAA-0845-B5E2-A4804F55254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3C701D-6E52-1846-8C3B-18E9FD9A0F4C}"/>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5" name="Footer Placeholder 4">
            <a:extLst>
              <a:ext uri="{FF2B5EF4-FFF2-40B4-BE49-F238E27FC236}">
                <a16:creationId xmlns:a16="http://schemas.microsoft.com/office/drawing/2014/main" id="{F229885E-1059-F74D-BDA8-13CCDA10F0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E999D-1A7D-F046-81ED-A6B5A4D89011}"/>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353508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C1F7-B498-1941-B316-1C6125EDB24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55B8B2-B62E-F24A-8054-96D2018E9F0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54D89-4DD7-EB4D-B60B-E7FA9FAB5457}"/>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5" name="Footer Placeholder 4">
            <a:extLst>
              <a:ext uri="{FF2B5EF4-FFF2-40B4-BE49-F238E27FC236}">
                <a16:creationId xmlns:a16="http://schemas.microsoft.com/office/drawing/2014/main" id="{D0F95FCA-F452-014C-A5E3-24838934F3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D07F2F-6093-0545-8591-E6EF365A73EA}"/>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297681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B6FA-2E57-B744-8299-58630B84B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8F5D9-0A72-C149-AC55-BADBA44C67F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3064C-6301-DD41-9D7F-FE77994A70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83A6D8-F98F-5F4D-822F-9CE3FD3128AE}"/>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6" name="Footer Placeholder 5">
            <a:extLst>
              <a:ext uri="{FF2B5EF4-FFF2-40B4-BE49-F238E27FC236}">
                <a16:creationId xmlns:a16="http://schemas.microsoft.com/office/drawing/2014/main" id="{E3BF2517-2329-314A-BBC7-40EEFEC6C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387BE9-338E-634D-AE5F-9338BB92197E}"/>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64450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6A76-758D-0945-AFD8-1A38F495C3B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03F18C-A159-0D4B-99F5-2F05CD551C8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6D90820-9003-9B4E-820C-D086C2D771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88423-D77D-8648-B8AF-1A9E7CB7FF4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7DA8C-3584-654F-8B72-354717DB9C3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FEF4D6-ED13-AA49-93BE-0752E0643B03}"/>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8" name="Footer Placeholder 7">
            <a:extLst>
              <a:ext uri="{FF2B5EF4-FFF2-40B4-BE49-F238E27FC236}">
                <a16:creationId xmlns:a16="http://schemas.microsoft.com/office/drawing/2014/main" id="{A563DB36-3868-DF4C-B9D3-58A64316DC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58CBE5-0FD2-634A-9831-38770514D278}"/>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37099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A0B0-E5A2-1B49-BC05-72CFD90017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B51BB-0F87-AC41-93DD-71D0B6F4E38A}"/>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4" name="Footer Placeholder 3">
            <a:extLst>
              <a:ext uri="{FF2B5EF4-FFF2-40B4-BE49-F238E27FC236}">
                <a16:creationId xmlns:a16="http://schemas.microsoft.com/office/drawing/2014/main" id="{D5B05A49-B53F-1B4E-ACC6-013AA541DF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41EB62-1E90-1544-8B52-292E28107FA5}"/>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354424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DA9B5-6935-8A4E-BA19-52B96F4CA348}"/>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3" name="Footer Placeholder 2">
            <a:extLst>
              <a:ext uri="{FF2B5EF4-FFF2-40B4-BE49-F238E27FC236}">
                <a16:creationId xmlns:a16="http://schemas.microsoft.com/office/drawing/2014/main" id="{BE3D6E4D-0F29-BC46-8949-9539EC21F0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428ABF-40DA-724A-9D38-FE2627A96EED}"/>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84684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C391-9E16-CE49-9B6C-71D4B2C108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3B088E0-FEF2-D240-9D36-DC3551C93DA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A2E818-C5FF-1348-A817-C2F651CEA0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8147E9-5F87-624F-BBCB-EBBC8B57E32C}"/>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6" name="Footer Placeholder 5">
            <a:extLst>
              <a:ext uri="{FF2B5EF4-FFF2-40B4-BE49-F238E27FC236}">
                <a16:creationId xmlns:a16="http://schemas.microsoft.com/office/drawing/2014/main" id="{F8DED864-A8A2-7E43-98F0-2A2F3B9429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A4D834-1C61-F24C-AD4A-55EA03544AE7}"/>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235767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3E7B-20CB-FF43-8CEE-B4465D74AA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BC81DBB-4A17-524E-A250-3042DB7C4B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46D07BD-DB40-FB45-BB1C-2CF92BC3B1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B946E1-D5C8-004D-B42A-B4DC8DCEBC9C}"/>
              </a:ext>
            </a:extLst>
          </p:cNvPr>
          <p:cNvSpPr>
            <a:spLocks noGrp="1"/>
          </p:cNvSpPr>
          <p:nvPr>
            <p:ph type="dt" sz="half" idx="10"/>
          </p:nvPr>
        </p:nvSpPr>
        <p:spPr/>
        <p:txBody>
          <a:bodyPr/>
          <a:lstStyle/>
          <a:p>
            <a:fld id="{55F49FC8-9D26-A54A-BEC0-855545BC936C}" type="datetimeFigureOut">
              <a:rPr lang="en-US" smtClean="0"/>
              <a:t>5/30/19</a:t>
            </a:fld>
            <a:endParaRPr lang="en-GB"/>
          </a:p>
        </p:txBody>
      </p:sp>
      <p:sp>
        <p:nvSpPr>
          <p:cNvPr id="6" name="Footer Placeholder 5">
            <a:extLst>
              <a:ext uri="{FF2B5EF4-FFF2-40B4-BE49-F238E27FC236}">
                <a16:creationId xmlns:a16="http://schemas.microsoft.com/office/drawing/2014/main" id="{7C153E4F-B611-3445-9739-CFF781F25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9A66CB-12F4-914F-AD70-6D56DA62EB93}"/>
              </a:ext>
            </a:extLst>
          </p:cNvPr>
          <p:cNvSpPr>
            <a:spLocks noGrp="1"/>
          </p:cNvSpPr>
          <p:nvPr>
            <p:ph type="sldNum" sz="quarter" idx="12"/>
          </p:nvPr>
        </p:nvSpPr>
        <p:spPr/>
        <p:txBody>
          <a:bodyPr/>
          <a:lstStyle/>
          <a:p>
            <a:fld id="{EF2E549F-6D77-4345-9F35-7B07FE846A3F}" type="slidenum">
              <a:rPr lang="en-GB" smtClean="0"/>
              <a:t>‹#›</a:t>
            </a:fld>
            <a:endParaRPr lang="en-GB"/>
          </a:p>
        </p:txBody>
      </p:sp>
    </p:spTree>
    <p:extLst>
      <p:ext uri="{BB962C8B-B14F-4D97-AF65-F5344CB8AC3E}">
        <p14:creationId xmlns:p14="http://schemas.microsoft.com/office/powerpoint/2010/main" val="418321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152AD-FAAF-9A4E-9DA1-5A25A2C4FED3}"/>
              </a:ext>
            </a:extLst>
          </p:cNvPr>
          <p:cNvSpPr>
            <a:spLocks noGrp="1"/>
          </p:cNvSpPr>
          <p:nvPr>
            <p:ph type="title"/>
          </p:nvPr>
        </p:nvSpPr>
        <p:spPr>
          <a:xfrm>
            <a:off x="628650" y="365126"/>
            <a:ext cx="7886700"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7FC31-5327-E844-B22C-3D4BF8FBBB87}"/>
              </a:ext>
            </a:extLst>
          </p:cNvPr>
          <p:cNvSpPr>
            <a:spLocks noGrp="1"/>
          </p:cNvSpPr>
          <p:nvPr>
            <p:ph type="body" idx="1"/>
          </p:nvPr>
        </p:nvSpPr>
        <p:spPr>
          <a:xfrm>
            <a:off x="628650" y="1825625"/>
            <a:ext cx="7886700" cy="4351338"/>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640AF-BD86-B942-B737-4C679ADB80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F49FC8-9D26-A54A-BEC0-855545BC936C}" type="datetimeFigureOut">
              <a:rPr lang="en-US" smtClean="0"/>
              <a:t>5/30/19</a:t>
            </a:fld>
            <a:endParaRPr lang="en-GB"/>
          </a:p>
        </p:txBody>
      </p:sp>
      <p:sp>
        <p:nvSpPr>
          <p:cNvPr id="5" name="Footer Placeholder 4">
            <a:extLst>
              <a:ext uri="{FF2B5EF4-FFF2-40B4-BE49-F238E27FC236}">
                <a16:creationId xmlns:a16="http://schemas.microsoft.com/office/drawing/2014/main" id="{A1253B27-40BB-9C4F-B8EB-6E7B564738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79724E-8BB0-C549-ABBE-CB8397B6981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2E549F-6D77-4345-9F35-7B07FE846A3F}" type="slidenum">
              <a:rPr lang="en-GB" smtClean="0"/>
              <a:t>‹#›</a:t>
            </a:fld>
            <a:endParaRPr lang="en-GB"/>
          </a:p>
        </p:txBody>
      </p:sp>
    </p:spTree>
    <p:extLst>
      <p:ext uri="{BB962C8B-B14F-4D97-AF65-F5344CB8AC3E}">
        <p14:creationId xmlns:p14="http://schemas.microsoft.com/office/powerpoint/2010/main" val="227724780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g"/><Relationship Id="rId7" Type="http://schemas.openxmlformats.org/officeDocument/2006/relationships/image" Target="../media/image29.jpg"/><Relationship Id="rId12" Type="http://schemas.openxmlformats.org/officeDocument/2006/relationships/image" Target="../media/image34.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11" Type="http://schemas.openxmlformats.org/officeDocument/2006/relationships/image" Target="../media/image33.jpg"/><Relationship Id="rId5" Type="http://schemas.openxmlformats.org/officeDocument/2006/relationships/image" Target="../media/image27.jpg"/><Relationship Id="rId10" Type="http://schemas.openxmlformats.org/officeDocument/2006/relationships/image" Target="../media/image32.png"/><Relationship Id="rId4" Type="http://schemas.openxmlformats.org/officeDocument/2006/relationships/image" Target="../media/image26.jpg"/><Relationship Id="rId9" Type="http://schemas.openxmlformats.org/officeDocument/2006/relationships/image" Target="../media/image31.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487" y="1331232"/>
            <a:ext cx="4902200" cy="4195536"/>
          </a:xfrm>
        </p:spPr>
        <p:txBody>
          <a:bodyPr vert="horz" lIns="91440" tIns="45720" rIns="91440" bIns="45720" rtlCol="0" anchor="ctr">
            <a:normAutofit/>
          </a:bodyPr>
          <a:lstStyle/>
          <a:p>
            <a:pPr algn="r" defTabSz="914400"/>
            <a:r>
              <a:rPr lang="en-US" sz="4100" b="1" kern="1200" dirty="0">
                <a:solidFill>
                  <a:schemeClr val="accent5">
                    <a:lumMod val="50000"/>
                  </a:schemeClr>
                </a:solidFill>
                <a:latin typeface="+mj-lt"/>
                <a:ea typeface="+mj-ea"/>
                <a:cs typeface="+mj-cs"/>
              </a:rPr>
              <a:t>Finding our political voice!</a:t>
            </a:r>
            <a:br>
              <a:rPr lang="en-US" sz="4100" b="1" kern="1200" dirty="0">
                <a:solidFill>
                  <a:schemeClr val="accent5">
                    <a:lumMod val="50000"/>
                  </a:schemeClr>
                </a:solidFill>
                <a:latin typeface="+mj-lt"/>
                <a:ea typeface="+mj-ea"/>
                <a:cs typeface="+mj-cs"/>
              </a:rPr>
            </a:br>
            <a:br>
              <a:rPr lang="en-US" sz="4100" b="1" kern="1200" dirty="0">
                <a:solidFill>
                  <a:schemeClr val="accent5">
                    <a:lumMod val="50000"/>
                  </a:schemeClr>
                </a:solidFill>
                <a:latin typeface="+mj-lt"/>
                <a:ea typeface="+mj-ea"/>
                <a:cs typeface="+mj-cs"/>
              </a:rPr>
            </a:br>
            <a:r>
              <a:rPr lang="en-US" sz="4100" b="1" kern="1200" dirty="0">
                <a:solidFill>
                  <a:schemeClr val="accent5">
                    <a:lumMod val="50000"/>
                  </a:schemeClr>
                </a:solidFill>
                <a:latin typeface="+mj-lt"/>
                <a:ea typeface="+mj-ea"/>
                <a:cs typeface="+mj-cs"/>
              </a:rPr>
              <a:t>A campaign for the </a:t>
            </a:r>
            <a:br>
              <a:rPr lang="en-US" sz="4100" b="1" kern="1200" dirty="0">
                <a:solidFill>
                  <a:schemeClr val="accent5">
                    <a:lumMod val="50000"/>
                  </a:schemeClr>
                </a:solidFill>
                <a:latin typeface="+mj-lt"/>
                <a:ea typeface="+mj-ea"/>
                <a:cs typeface="+mj-cs"/>
              </a:rPr>
            </a:br>
            <a:r>
              <a:rPr lang="en-US" sz="4100" b="1" kern="1200" dirty="0">
                <a:solidFill>
                  <a:schemeClr val="accent5">
                    <a:lumMod val="50000"/>
                  </a:schemeClr>
                </a:solidFill>
                <a:latin typeface="+mj-lt"/>
                <a:ea typeface="+mj-ea"/>
                <a:cs typeface="+mj-cs"/>
              </a:rPr>
              <a:t>Irish Sign Language Act 2017</a:t>
            </a:r>
          </a:p>
        </p:txBody>
      </p:sp>
      <p:sp>
        <p:nvSpPr>
          <p:cNvPr id="8"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1951" y="0"/>
            <a:ext cx="348204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5897217" y="1330325"/>
            <a:ext cx="3047999" cy="4951205"/>
          </a:xfrm>
        </p:spPr>
        <p:txBody>
          <a:bodyPr vert="horz" lIns="91440" tIns="45720" rIns="91440" bIns="45720" rtlCol="0" anchor="ctr">
            <a:normAutofit/>
          </a:bodyPr>
          <a:lstStyle/>
          <a:p>
            <a:pPr algn="l" defTabSz="914400"/>
            <a:r>
              <a:rPr lang="en-US" sz="2000" b="1" dirty="0">
                <a:solidFill>
                  <a:schemeClr val="tx1"/>
                </a:solidFill>
              </a:rPr>
              <a:t>Dr John Bosco Conama</a:t>
            </a:r>
          </a:p>
          <a:p>
            <a:pPr algn="l" defTabSz="914400"/>
            <a:r>
              <a:rPr lang="en-US" sz="2000" b="1" dirty="0">
                <a:solidFill>
                  <a:schemeClr val="tx1"/>
                </a:solidFill>
              </a:rPr>
              <a:t>Centre for Deaf Studies</a:t>
            </a:r>
          </a:p>
          <a:p>
            <a:pPr algn="l" defTabSz="914400"/>
            <a:r>
              <a:rPr lang="en-US" sz="2000" b="1" dirty="0">
                <a:solidFill>
                  <a:schemeClr val="tx1"/>
                </a:solidFill>
              </a:rPr>
              <a:t>Trinity College Dublin</a:t>
            </a:r>
          </a:p>
          <a:p>
            <a:pPr algn="l" defTabSz="914400"/>
            <a:r>
              <a:rPr lang="en-US" sz="2000" b="1" dirty="0">
                <a:solidFill>
                  <a:schemeClr val="tx1"/>
                </a:solidFill>
              </a:rPr>
              <a:t>IRELAND</a:t>
            </a:r>
          </a:p>
          <a:p>
            <a:pPr algn="l" defTabSz="914400"/>
            <a:endParaRPr lang="en-US" sz="2000" b="1" dirty="0">
              <a:solidFill>
                <a:schemeClr val="tx1"/>
              </a:solidFill>
            </a:endParaRPr>
          </a:p>
          <a:p>
            <a:pPr algn="l" defTabSz="914400"/>
            <a:endParaRPr lang="en-US" sz="2000" b="1" dirty="0">
              <a:solidFill>
                <a:schemeClr val="tx1"/>
              </a:solidFill>
            </a:endParaRPr>
          </a:p>
          <a:p>
            <a:pPr algn="l" defTabSz="914400"/>
            <a:r>
              <a:rPr lang="en-US" sz="2000" b="1" dirty="0">
                <a:solidFill>
                  <a:schemeClr val="tx1"/>
                </a:solidFill>
              </a:rPr>
              <a:t>“Signing Parliament”</a:t>
            </a:r>
          </a:p>
          <a:p>
            <a:pPr algn="l" defTabSz="914400"/>
            <a:r>
              <a:rPr lang="en-US" sz="2000" b="1" dirty="0">
                <a:solidFill>
                  <a:schemeClr val="tx1"/>
                </a:solidFill>
              </a:rPr>
              <a:t>Workshop 1</a:t>
            </a:r>
          </a:p>
          <a:p>
            <a:pPr algn="l" defTabSz="914400"/>
            <a:r>
              <a:rPr lang="en-US" sz="2000" b="1" dirty="0">
                <a:solidFill>
                  <a:schemeClr val="tx1"/>
                </a:solidFill>
              </a:rPr>
              <a:t>Scottish Parliament,</a:t>
            </a:r>
          </a:p>
          <a:p>
            <a:pPr algn="l" defTabSz="914400"/>
            <a:r>
              <a:rPr lang="en-US" sz="2000" b="1" dirty="0">
                <a:solidFill>
                  <a:schemeClr val="tx1"/>
                </a:solidFill>
              </a:rPr>
              <a:t>Edinburgh</a:t>
            </a:r>
          </a:p>
          <a:p>
            <a:pPr algn="l" defTabSz="914400"/>
            <a:r>
              <a:rPr lang="en-US" sz="2000" b="1" dirty="0">
                <a:solidFill>
                  <a:schemeClr val="tx1"/>
                </a:solidFill>
              </a:rPr>
              <a:t>SCOTLAND </a:t>
            </a:r>
          </a:p>
          <a:p>
            <a:pPr algn="l" defTabSz="914400"/>
            <a:endParaRPr lang="en-US" sz="2000" b="1" dirty="0">
              <a:solidFill>
                <a:schemeClr val="tx1"/>
              </a:solidFill>
            </a:endParaRPr>
          </a:p>
          <a:p>
            <a:pPr algn="l" defTabSz="914400"/>
            <a:r>
              <a:rPr lang="en-US" sz="2000" b="1" dirty="0">
                <a:solidFill>
                  <a:schemeClr val="tx1"/>
                </a:solidFill>
              </a:rPr>
              <a:t>Friday, 31</a:t>
            </a:r>
            <a:r>
              <a:rPr lang="en-US" sz="2000" b="1" baseline="30000" dirty="0">
                <a:solidFill>
                  <a:schemeClr val="tx1"/>
                </a:solidFill>
              </a:rPr>
              <a:t>st</a:t>
            </a:r>
            <a:r>
              <a:rPr lang="en-US" sz="2000" b="1" dirty="0">
                <a:solidFill>
                  <a:schemeClr val="tx1"/>
                </a:solidFill>
              </a:rPr>
              <a:t> May, 2019</a:t>
            </a:r>
          </a:p>
        </p:txBody>
      </p:sp>
    </p:spTree>
    <p:extLst>
      <p:ext uri="{BB962C8B-B14F-4D97-AF65-F5344CB8AC3E}">
        <p14:creationId xmlns:p14="http://schemas.microsoft.com/office/powerpoint/2010/main" val="13484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C1C4FDD3-A17F-4B2B-99A7-21111D8370CD-L0-001.jpeg"/>
          <p:cNvPicPr/>
          <p:nvPr/>
        </p:nvPicPr>
        <p:blipFill>
          <a:blip r:embed="rId2"/>
          <a:stretch>
            <a:fillRect/>
          </a:stretch>
        </p:blipFill>
        <p:spPr>
          <a:xfrm>
            <a:off x="21482" y="18089"/>
            <a:ext cx="3794817" cy="4275702"/>
          </a:xfrm>
          <a:prstGeom prst="rect">
            <a:avLst/>
          </a:prstGeom>
          <a:ln w="12700">
            <a:miter lim="400000"/>
          </a:ln>
        </p:spPr>
      </p:pic>
      <p:pic>
        <p:nvPicPr>
          <p:cNvPr id="149" name="ECA6B62F-1D04-4F77-A345-F021AEFD2DFF-L0-001.jpeg"/>
          <p:cNvPicPr/>
          <p:nvPr/>
        </p:nvPicPr>
        <p:blipFill>
          <a:blip r:embed="rId3"/>
          <a:stretch>
            <a:fillRect/>
          </a:stretch>
        </p:blipFill>
        <p:spPr>
          <a:xfrm>
            <a:off x="-13415" y="2415818"/>
            <a:ext cx="3347562" cy="4463416"/>
          </a:xfrm>
          <a:prstGeom prst="rect">
            <a:avLst/>
          </a:prstGeom>
          <a:ln w="12700">
            <a:miter lim="400000"/>
          </a:ln>
        </p:spPr>
      </p:pic>
      <p:pic>
        <p:nvPicPr>
          <p:cNvPr id="150" name="A88E33E2-17BA-4A88-A2D2-0DD22F733684-L0-001.jpeg"/>
          <p:cNvPicPr/>
          <p:nvPr/>
        </p:nvPicPr>
        <p:blipFill>
          <a:blip r:embed="rId4"/>
          <a:stretch>
            <a:fillRect/>
          </a:stretch>
        </p:blipFill>
        <p:spPr>
          <a:xfrm>
            <a:off x="5838571" y="43141"/>
            <a:ext cx="3309170" cy="4507626"/>
          </a:xfrm>
          <a:prstGeom prst="rect">
            <a:avLst/>
          </a:prstGeom>
          <a:ln w="12700">
            <a:miter lim="400000"/>
          </a:ln>
        </p:spPr>
      </p:pic>
      <p:pic>
        <p:nvPicPr>
          <p:cNvPr id="151" name="433D83D4-A2F1-4863-AE81-C88DFDDCE1F9-L0-001.jpeg"/>
          <p:cNvPicPr/>
          <p:nvPr/>
        </p:nvPicPr>
        <p:blipFill>
          <a:blip r:embed="rId5"/>
          <a:stretch>
            <a:fillRect/>
          </a:stretch>
        </p:blipFill>
        <p:spPr>
          <a:xfrm>
            <a:off x="3832324" y="-8103"/>
            <a:ext cx="3552113" cy="5023981"/>
          </a:xfrm>
          <a:prstGeom prst="rect">
            <a:avLst/>
          </a:prstGeom>
          <a:ln w="12700">
            <a:miter lim="400000"/>
          </a:ln>
        </p:spPr>
      </p:pic>
      <p:pic>
        <p:nvPicPr>
          <p:cNvPr id="152" name="0BB22DE6-04DD-47EA-B427-B14742B5D85B-L0-001.jpeg"/>
          <p:cNvPicPr/>
          <p:nvPr/>
        </p:nvPicPr>
        <p:blipFill>
          <a:blip r:embed="rId6"/>
          <a:stretch>
            <a:fillRect/>
          </a:stretch>
        </p:blipFill>
        <p:spPr>
          <a:xfrm>
            <a:off x="-1042" y="1457407"/>
            <a:ext cx="9144001" cy="2092961"/>
          </a:xfrm>
          <a:prstGeom prst="rect">
            <a:avLst/>
          </a:prstGeom>
          <a:ln w="12700">
            <a:miter lim="400000"/>
          </a:ln>
        </p:spPr>
      </p:pic>
      <p:pic>
        <p:nvPicPr>
          <p:cNvPr id="153" name="67419A56-1D73-4041-8C77-F44F0E06AB53-L0-001.jpeg"/>
          <p:cNvPicPr/>
          <p:nvPr/>
        </p:nvPicPr>
        <p:blipFill>
          <a:blip r:embed="rId7"/>
          <a:stretch>
            <a:fillRect/>
          </a:stretch>
        </p:blipFill>
        <p:spPr>
          <a:xfrm>
            <a:off x="3505993" y="3278230"/>
            <a:ext cx="5595926" cy="2738433"/>
          </a:xfrm>
          <a:prstGeom prst="rect">
            <a:avLst/>
          </a:prstGeom>
          <a:ln w="12700">
            <a:miter lim="400000"/>
          </a:ln>
        </p:spPr>
      </p:pic>
      <p:pic>
        <p:nvPicPr>
          <p:cNvPr id="154" name="DF80DD6C-D26C-4B5F-A6ED-37460D89B56D-L0-001.jpeg"/>
          <p:cNvPicPr/>
          <p:nvPr/>
        </p:nvPicPr>
        <p:blipFill>
          <a:blip r:embed="rId8"/>
          <a:stretch>
            <a:fillRect/>
          </a:stretch>
        </p:blipFill>
        <p:spPr>
          <a:xfrm>
            <a:off x="497960" y="2487072"/>
            <a:ext cx="6485174" cy="4320749"/>
          </a:xfrm>
          <a:prstGeom prst="rect">
            <a:avLst/>
          </a:prstGeom>
          <a:ln w="12700">
            <a:miter lim="400000"/>
          </a:ln>
        </p:spPr>
      </p:pic>
      <p:pic>
        <p:nvPicPr>
          <p:cNvPr id="155" name="C9D079C7-2951-4755-B397-371CFE480EEB-L0-001.png"/>
          <p:cNvPicPr/>
          <p:nvPr/>
        </p:nvPicPr>
        <p:blipFill>
          <a:blip r:embed="rId9"/>
          <a:srcRect/>
          <a:stretch>
            <a:fillRect/>
          </a:stretch>
        </p:blipFill>
        <p:spPr>
          <a:xfrm>
            <a:off x="3410737" y="2477532"/>
            <a:ext cx="5786439" cy="4339829"/>
          </a:xfrm>
          <a:prstGeom prst="rect">
            <a:avLst/>
          </a:prstGeom>
          <a:ln w="12700">
            <a:miter lim="400000"/>
          </a:ln>
        </p:spPr>
      </p:pic>
    </p:spTree>
    <p:extLst>
      <p:ext uri="{BB962C8B-B14F-4D97-AF65-F5344CB8AC3E}">
        <p14:creationId xmlns:p14="http://schemas.microsoft.com/office/powerpoint/2010/main" val="109851147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advAuto="0"/>
      <p:bldP spid="149" grpId="0" animBg="1" advAuto="0"/>
      <p:bldP spid="150" grpId="0" animBg="1" advAuto="0"/>
      <p:bldP spid="151" grpId="0" animBg="1" advAuto="0"/>
      <p:bldP spid="152" grpId="0" animBg="1" advAuto="0"/>
      <p:bldP spid="153" grpId="0" animBg="1" advAuto="0"/>
      <p:bldP spid="154" grpId="0" animBg="1" advAuto="0"/>
      <p:bldP spid="155"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A7CA0-6FFB-1D43-8943-77DC2029510D}"/>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gn="ctr" defTabSz="914400"/>
            <a:r>
              <a:rPr lang="en-US" sz="4700">
                <a:solidFill>
                  <a:srgbClr val="FFFFFF"/>
                </a:solidFill>
              </a:rPr>
              <a:t>My observations / reflections</a:t>
            </a:r>
          </a:p>
        </p:txBody>
      </p:sp>
      <p:pic>
        <p:nvPicPr>
          <p:cNvPr id="14" name="Graphic 13" descr="Thought bubble">
            <a:extLst>
              <a:ext uri="{FF2B5EF4-FFF2-40B4-BE49-F238E27FC236}">
                <a16:creationId xmlns:a16="http://schemas.microsoft.com/office/drawing/2014/main" id="{2934BF3A-D07F-4470-A081-07EE3721E7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180" y="307731"/>
            <a:ext cx="3997637" cy="3997637"/>
          </a:xfrm>
          <a:prstGeom prst="rect">
            <a:avLst/>
          </a:prstGeom>
        </p:spPr>
      </p:pic>
      <p:pic>
        <p:nvPicPr>
          <p:cNvPr id="5" name="Graphic 4" descr="Head with gears">
            <a:extLst>
              <a:ext uri="{FF2B5EF4-FFF2-40B4-BE49-F238E27FC236}">
                <a16:creationId xmlns:a16="http://schemas.microsoft.com/office/drawing/2014/main" id="{C589F6F2-E9DF-9D4A-8936-0B27CBEAF9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59182" y="307731"/>
            <a:ext cx="3997637" cy="3997637"/>
          </a:xfrm>
          <a:prstGeom prst="rect">
            <a:avLst/>
          </a:prstGeom>
        </p:spPr>
      </p:pic>
      <p:cxnSp>
        <p:nvCxnSpPr>
          <p:cNvPr id="32" name="Straight Connector 3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43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A57C-618E-F446-B8F2-C74A8FDACCEB}"/>
              </a:ext>
            </a:extLst>
          </p:cNvPr>
          <p:cNvSpPr>
            <a:spLocks noGrp="1"/>
          </p:cNvSpPr>
          <p:nvPr>
            <p:ph type="title"/>
          </p:nvPr>
        </p:nvSpPr>
        <p:spPr>
          <a:xfrm>
            <a:off x="840699" y="687480"/>
            <a:ext cx="5605629" cy="994172"/>
          </a:xfrm>
        </p:spPr>
        <p:txBody>
          <a:bodyPr>
            <a:normAutofit/>
          </a:bodyPr>
          <a:lstStyle/>
          <a:p>
            <a:r>
              <a:rPr lang="en-IE" sz="3850" b="1" dirty="0">
                <a:solidFill>
                  <a:schemeClr val="tx1"/>
                </a:solidFill>
              </a:rPr>
              <a:t>Linguistic imperialism </a:t>
            </a:r>
            <a:endParaRPr lang="en-US" sz="3850" dirty="0">
              <a:solidFill>
                <a:schemeClr val="tx1"/>
              </a:solidFill>
            </a:endParaRPr>
          </a:p>
        </p:txBody>
      </p:sp>
      <p:sp>
        <p:nvSpPr>
          <p:cNvPr id="3" name="Content Placeholder 2">
            <a:extLst>
              <a:ext uri="{FF2B5EF4-FFF2-40B4-BE49-F238E27FC236}">
                <a16:creationId xmlns:a16="http://schemas.microsoft.com/office/drawing/2014/main" id="{46328C88-728C-8F43-B842-8FCE58B7D972}"/>
              </a:ext>
            </a:extLst>
          </p:cNvPr>
          <p:cNvSpPr>
            <a:spLocks noGrp="1"/>
          </p:cNvSpPr>
          <p:nvPr>
            <p:ph idx="1"/>
          </p:nvPr>
        </p:nvSpPr>
        <p:spPr>
          <a:xfrm>
            <a:off x="852321" y="2227943"/>
            <a:ext cx="5033221" cy="3788227"/>
          </a:xfrm>
        </p:spPr>
        <p:txBody>
          <a:bodyPr anchor="ctr">
            <a:normAutofit/>
          </a:bodyPr>
          <a:lstStyle/>
          <a:p>
            <a:r>
              <a:rPr lang="en-IE" dirty="0">
                <a:solidFill>
                  <a:schemeClr val="tx1"/>
                </a:solidFill>
              </a:rPr>
              <a:t>Linguistic imperialism is a term coined by Robert Phillipson to describe the exploitation of the ideological, cultural and elitist power of English for the economical and political advantage by dominant English speaking cultures (Rose and Conama 2017)</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Books">
            <a:extLst>
              <a:ext uri="{FF2B5EF4-FFF2-40B4-BE49-F238E27FC236}">
                <a16:creationId xmlns:a16="http://schemas.microsoft.com/office/drawing/2014/main" id="{BE77967A-E827-46E3-8D50-658D83FCD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30147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FF9A1D-2180-714B-A2EF-EC977FA210D3}"/>
              </a:ext>
            </a:extLst>
          </p:cNvPr>
          <p:cNvSpPr>
            <a:spLocks noGrp="1"/>
          </p:cNvSpPr>
          <p:nvPr>
            <p:ph type="title"/>
          </p:nvPr>
        </p:nvSpPr>
        <p:spPr>
          <a:xfrm>
            <a:off x="647271" y="1012004"/>
            <a:ext cx="2562119" cy="4795408"/>
          </a:xfrm>
        </p:spPr>
        <p:txBody>
          <a:bodyPr vert="horz" lIns="91440" tIns="45720" rIns="91440" bIns="45720" rtlCol="0" anchor="ctr">
            <a:normAutofit/>
          </a:bodyPr>
          <a:lstStyle/>
          <a:p>
            <a:pPr defTabSz="914400"/>
            <a:r>
              <a:rPr lang="en-US" sz="3700" b="1">
                <a:solidFill>
                  <a:srgbClr val="FFFFFF"/>
                </a:solidFill>
              </a:rPr>
              <a:t>Linguistic imperialism examples during language recognition activism </a:t>
            </a:r>
            <a:endParaRPr lang="en-US" sz="3700">
              <a:solidFill>
                <a:srgbClr val="FFFFFF"/>
              </a:solidFill>
            </a:endParaRPr>
          </a:p>
        </p:txBody>
      </p:sp>
      <p:graphicFrame>
        <p:nvGraphicFramePr>
          <p:cNvPr id="34" name="Content Placeholder 2">
            <a:extLst>
              <a:ext uri="{FF2B5EF4-FFF2-40B4-BE49-F238E27FC236}">
                <a16:creationId xmlns:a16="http://schemas.microsoft.com/office/drawing/2014/main" id="{445F204A-C61A-4D45-BE42-F226738A0174}"/>
              </a:ext>
            </a:extLst>
          </p:cNvPr>
          <p:cNvGraphicFramePr>
            <a:graphicFrameLocks noGrp="1"/>
          </p:cNvGraphicFramePr>
          <p:nvPr>
            <p:ph idx="1"/>
            <p:extLst>
              <p:ext uri="{D42A27DB-BD31-4B8C-83A1-F6EECF244321}">
                <p14:modId xmlns:p14="http://schemas.microsoft.com/office/powerpoint/2010/main" val="628945413"/>
              </p:ext>
            </p:extLst>
          </p:nvPr>
        </p:nvGraphicFramePr>
        <p:xfrm>
          <a:off x="3737113" y="470924"/>
          <a:ext cx="5297557"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64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46722897-1C20-5248-9C11-9A176163632A}"/>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defTabSz="914400"/>
            <a:r>
              <a:rPr lang="en-US" sz="5100" kern="1200">
                <a:solidFill>
                  <a:srgbClr val="FFFFFF"/>
                </a:solidFill>
                <a:latin typeface="+mj-lt"/>
                <a:ea typeface="+mj-ea"/>
                <a:cs typeface="+mj-cs"/>
              </a:rPr>
              <a:t>Representation </a:t>
            </a:r>
          </a:p>
        </p:txBody>
      </p:sp>
    </p:spTree>
    <p:extLst>
      <p:ext uri="{BB962C8B-B14F-4D97-AF65-F5344CB8AC3E}">
        <p14:creationId xmlns:p14="http://schemas.microsoft.com/office/powerpoint/2010/main" val="359523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5F8F-A5F6-3945-BBC7-F588731B7D42}"/>
              </a:ext>
            </a:extLst>
          </p:cNvPr>
          <p:cNvSpPr>
            <a:spLocks noGrp="1"/>
          </p:cNvSpPr>
          <p:nvPr>
            <p:ph type="title"/>
          </p:nvPr>
        </p:nvSpPr>
        <p:spPr>
          <a:xfrm>
            <a:off x="720075" y="978102"/>
            <a:ext cx="7941325" cy="1062644"/>
          </a:xfrm>
        </p:spPr>
        <p:txBody>
          <a:bodyPr vert="horz" lIns="91440" tIns="45720" rIns="91440" bIns="45720" rtlCol="0" anchor="b">
            <a:normAutofit/>
          </a:bodyPr>
          <a:lstStyle/>
          <a:p>
            <a:pPr algn="ctr" defTabSz="914400"/>
            <a:r>
              <a:rPr lang="en-US" sz="4400" b="1" kern="1200" spc="-150" dirty="0">
                <a:solidFill>
                  <a:schemeClr val="tx1"/>
                </a:solidFill>
                <a:latin typeface="+mj-lt"/>
                <a:ea typeface="+mj-ea"/>
                <a:cs typeface="+mj-cs"/>
              </a:rPr>
              <a:t>Substantive representation</a:t>
            </a:r>
          </a:p>
        </p:txBody>
      </p:sp>
      <p:cxnSp>
        <p:nvCxnSpPr>
          <p:cNvPr id="21" name="Straight Connector 16">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0DC481-ABCF-414D-86AE-2D21FDB4EEB6}"/>
              </a:ext>
            </a:extLst>
          </p:cNvPr>
          <p:cNvSpPr>
            <a:spLocks noGrp="1"/>
          </p:cNvSpPr>
          <p:nvPr>
            <p:ph type="body" sz="half" idx="2"/>
          </p:nvPr>
        </p:nvSpPr>
        <p:spPr>
          <a:xfrm>
            <a:off x="2872409" y="2415216"/>
            <a:ext cx="5923721" cy="3717221"/>
          </a:xfrm>
        </p:spPr>
        <p:txBody>
          <a:bodyPr vert="horz" lIns="91440" tIns="45720" rIns="91440" bIns="45720" rtlCol="0">
            <a:normAutofit/>
          </a:bodyPr>
          <a:lstStyle/>
          <a:p>
            <a:pPr indent="-228600" defTabSz="914400">
              <a:buFont typeface="Arial" panose="020B0604020202020204" pitchFamily="34" charset="0"/>
              <a:buChar char="•"/>
            </a:pPr>
            <a:r>
              <a:rPr lang="en-US" sz="2000" i="1" dirty="0">
                <a:solidFill>
                  <a:schemeClr val="tx1"/>
                </a:solidFill>
              </a:rPr>
              <a:t>The concept of political representation is misleadingly simple: everyone seems to know what it is, yet few can agree on any particular definition </a:t>
            </a:r>
            <a:r>
              <a:rPr lang="en-US" sz="2000" dirty="0">
                <a:solidFill>
                  <a:schemeClr val="tx1"/>
                </a:solidFill>
              </a:rPr>
              <a:t>(Stanford Encyclopedia Online)</a:t>
            </a:r>
          </a:p>
          <a:p>
            <a:pPr indent="-228600" defTabSz="914400">
              <a:buFont typeface="Arial" panose="020B0604020202020204" pitchFamily="34" charset="0"/>
              <a:buChar char="•"/>
            </a:pPr>
            <a:r>
              <a:rPr lang="en-US" sz="2000" dirty="0">
                <a:solidFill>
                  <a:schemeClr val="tx1"/>
                </a:solidFill>
              </a:rPr>
              <a:t>UNCRPD Articles 4 and 29</a:t>
            </a:r>
          </a:p>
          <a:p>
            <a:pPr indent="-228600" defTabSz="914400">
              <a:buFont typeface="Arial" panose="020B0604020202020204" pitchFamily="34" charset="0"/>
              <a:buChar char="•"/>
            </a:pPr>
            <a:r>
              <a:rPr lang="en-US" sz="2000" dirty="0">
                <a:solidFill>
                  <a:schemeClr val="tx1"/>
                </a:solidFill>
              </a:rPr>
              <a:t>Many political theorists suggest more focus on substantive representation of minorities to increase and sustain the visual presence of minorities</a:t>
            </a:r>
          </a:p>
          <a:p>
            <a:pPr indent="-228600" defTabSz="914400">
              <a:buFont typeface="Arial" panose="020B0604020202020204" pitchFamily="34" charset="0"/>
              <a:buChar char="•"/>
            </a:pPr>
            <a:r>
              <a:rPr lang="en-US" sz="2000" dirty="0">
                <a:solidFill>
                  <a:schemeClr val="tx1"/>
                </a:solidFill>
              </a:rPr>
              <a:t>The politics of presence (Philips 1995)</a:t>
            </a:r>
          </a:p>
          <a:p>
            <a:pPr indent="-228600" defTabSz="914400">
              <a:buFont typeface="Arial" panose="020B0604020202020204" pitchFamily="34" charset="0"/>
              <a:buChar char="•"/>
            </a:pPr>
            <a:r>
              <a:rPr lang="en-US" sz="2000" dirty="0">
                <a:solidFill>
                  <a:schemeClr val="tx1"/>
                </a:solidFill>
              </a:rPr>
              <a:t>However, substantive representation does not guarantee… </a:t>
            </a:r>
          </a:p>
          <a:p>
            <a:pPr indent="-228600" defTabSz="914400">
              <a:buFont typeface="Arial" panose="020B0604020202020204" pitchFamily="34" charset="0"/>
              <a:buChar char="•"/>
            </a:pPr>
            <a:endParaRPr lang="en-US" sz="2000" dirty="0">
              <a:solidFill>
                <a:schemeClr val="tx1"/>
              </a:solidFill>
            </a:endParaRPr>
          </a:p>
          <a:p>
            <a:pPr indent="-228600" defTabSz="914400">
              <a:buFont typeface="Arial" panose="020B0604020202020204" pitchFamily="34" charset="0"/>
              <a:buChar char="•"/>
            </a:pPr>
            <a:endParaRPr lang="en-US" sz="2000" dirty="0">
              <a:solidFill>
                <a:schemeClr val="tx1"/>
              </a:solidFill>
            </a:endParaRPr>
          </a:p>
          <a:p>
            <a:pPr indent="-228600" defTabSz="914400">
              <a:buFont typeface="Arial" panose="020B0604020202020204" pitchFamily="34" charset="0"/>
              <a:buChar char="•"/>
            </a:pPr>
            <a:endParaRPr lang="en-US" sz="2000" dirty="0">
              <a:solidFill>
                <a:schemeClr val="tx1"/>
              </a:solidFill>
            </a:endParaRPr>
          </a:p>
        </p:txBody>
      </p:sp>
      <p:pic>
        <p:nvPicPr>
          <p:cNvPr id="5" name="Graphic 4" descr="Court">
            <a:extLst>
              <a:ext uri="{FF2B5EF4-FFF2-40B4-BE49-F238E27FC236}">
                <a16:creationId xmlns:a16="http://schemas.microsoft.com/office/drawing/2014/main" id="{4ED1EB2C-4363-A348-9ECB-F1FB77A45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719" y="2646513"/>
            <a:ext cx="2355573" cy="2355573"/>
          </a:xfrm>
          <a:prstGeom prst="rect">
            <a:avLst/>
          </a:prstGeom>
        </p:spPr>
      </p:pic>
    </p:spTree>
    <p:extLst>
      <p:ext uri="{BB962C8B-B14F-4D97-AF65-F5344CB8AC3E}">
        <p14:creationId xmlns:p14="http://schemas.microsoft.com/office/powerpoint/2010/main" val="146477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2" name="Picture 2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a:extLst>
              <a:ext uri="{FF2B5EF4-FFF2-40B4-BE49-F238E27FC236}">
                <a16:creationId xmlns:a16="http://schemas.microsoft.com/office/drawing/2014/main" id="{01D39C00-EFDE-EE41-AA07-48C5FD9467B6}"/>
              </a:ext>
            </a:extLst>
          </p:cNvPr>
          <p:cNvSpPr>
            <a:spLocks noGrp="1"/>
          </p:cNvSpPr>
          <p:nvPr>
            <p:ph type="title"/>
          </p:nvPr>
        </p:nvSpPr>
        <p:spPr>
          <a:xfrm>
            <a:off x="2471531" y="-180419"/>
            <a:ext cx="6433930" cy="1381125"/>
          </a:xfrm>
        </p:spPr>
        <p:txBody>
          <a:bodyPr>
            <a:normAutofit/>
          </a:bodyPr>
          <a:lstStyle/>
          <a:p>
            <a:pPr algn="ctr"/>
            <a:r>
              <a:rPr lang="en-US" sz="2300" b="1" dirty="0">
                <a:solidFill>
                  <a:srgbClr val="000000"/>
                </a:solidFill>
                <a:latin typeface="+mn-lt"/>
              </a:rPr>
              <a:t>Re-phrasing Political Representation questions (copied and edited from Childs &amp;</a:t>
            </a:r>
            <a:r>
              <a:rPr lang="en-IE" sz="2300" b="1" dirty="0">
                <a:solidFill>
                  <a:srgbClr val="000000"/>
                </a:solidFill>
                <a:latin typeface="+mn-lt"/>
              </a:rPr>
              <a:t> </a:t>
            </a:r>
            <a:r>
              <a:rPr lang="en-IE" sz="2300" b="1" dirty="0" err="1">
                <a:solidFill>
                  <a:srgbClr val="000000"/>
                </a:solidFill>
                <a:latin typeface="+mn-lt"/>
              </a:rPr>
              <a:t>Lovenduski</a:t>
            </a:r>
            <a:r>
              <a:rPr lang="en-IE" sz="2300" b="1" dirty="0">
                <a:solidFill>
                  <a:srgbClr val="000000"/>
                </a:solidFill>
                <a:latin typeface="+mn-lt"/>
              </a:rPr>
              <a:t> 2013)</a:t>
            </a:r>
            <a:endParaRPr lang="en-US" sz="2300" b="1" dirty="0">
              <a:solidFill>
                <a:srgbClr val="000000"/>
              </a:solidFill>
              <a:latin typeface="+mn-lt"/>
            </a:endParaRPr>
          </a:p>
        </p:txBody>
      </p:sp>
      <p:sp>
        <p:nvSpPr>
          <p:cNvPr id="3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Group">
            <a:extLst>
              <a:ext uri="{FF2B5EF4-FFF2-40B4-BE49-F238E27FC236}">
                <a16:creationId xmlns:a16="http://schemas.microsoft.com/office/drawing/2014/main" id="{EFA99AA1-E30D-4DD9-8C16-A303B11B8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490" y="2079067"/>
            <a:ext cx="3026740" cy="3026740"/>
          </a:xfrm>
          <a:prstGeom prst="rect">
            <a:avLst/>
          </a:prstGeom>
        </p:spPr>
      </p:pic>
      <p:sp>
        <p:nvSpPr>
          <p:cNvPr id="3" name="Content Placeholder 2">
            <a:extLst>
              <a:ext uri="{FF2B5EF4-FFF2-40B4-BE49-F238E27FC236}">
                <a16:creationId xmlns:a16="http://schemas.microsoft.com/office/drawing/2014/main" id="{9F5E03D6-DEAA-9E4B-BED0-08FE24795A08}"/>
              </a:ext>
            </a:extLst>
          </p:cNvPr>
          <p:cNvSpPr>
            <a:spLocks noGrp="1"/>
          </p:cNvSpPr>
          <p:nvPr>
            <p:ph idx="1"/>
          </p:nvPr>
        </p:nvSpPr>
        <p:spPr>
          <a:xfrm>
            <a:off x="4010677" y="1809024"/>
            <a:ext cx="5033932" cy="3797687"/>
          </a:xfrm>
        </p:spPr>
        <p:txBody>
          <a:bodyPr anchor="ctr">
            <a:noAutofit/>
          </a:bodyPr>
          <a:lstStyle/>
          <a:p>
            <a:pPr marL="0" indent="0">
              <a:buNone/>
            </a:pPr>
            <a:endParaRPr lang="en-US" sz="1800" dirty="0">
              <a:solidFill>
                <a:srgbClr val="000000"/>
              </a:solidFill>
            </a:endParaRPr>
          </a:p>
          <a:p>
            <a:pPr marL="914400" lvl="1" indent="-514350">
              <a:buFont typeface="+mj-lt"/>
              <a:buAutoNum type="arabicPeriod"/>
            </a:pPr>
            <a:r>
              <a:rPr lang="en-US" dirty="0">
                <a:solidFill>
                  <a:srgbClr val="000000"/>
                </a:solidFill>
              </a:rPr>
              <a:t>Why should D(d)</a:t>
            </a:r>
            <a:r>
              <a:rPr lang="en-US" dirty="0" err="1">
                <a:solidFill>
                  <a:srgbClr val="000000"/>
                </a:solidFill>
              </a:rPr>
              <a:t>eaf</a:t>
            </a:r>
            <a:r>
              <a:rPr lang="en-US" dirty="0">
                <a:solidFill>
                  <a:srgbClr val="000000"/>
                </a:solidFill>
              </a:rPr>
              <a:t> people be represented? </a:t>
            </a:r>
            <a:endParaRPr lang="en-IE" dirty="0">
              <a:solidFill>
                <a:srgbClr val="000000"/>
              </a:solidFill>
            </a:endParaRPr>
          </a:p>
          <a:p>
            <a:pPr marL="914400" lvl="1" indent="-514350">
              <a:buFont typeface="+mj-lt"/>
              <a:buAutoNum type="arabicPeriod"/>
            </a:pPr>
            <a:r>
              <a:rPr lang="en-US" dirty="0">
                <a:solidFill>
                  <a:srgbClr val="000000"/>
                </a:solidFill>
              </a:rPr>
              <a:t>Who are the representatives of deaf people? </a:t>
            </a:r>
            <a:endParaRPr lang="en-IE" dirty="0">
              <a:solidFill>
                <a:srgbClr val="000000"/>
              </a:solidFill>
            </a:endParaRPr>
          </a:p>
          <a:p>
            <a:pPr marL="914400" lvl="1" indent="-514350">
              <a:buFont typeface="+mj-lt"/>
              <a:buAutoNum type="arabicPeriod"/>
            </a:pPr>
            <a:r>
              <a:rPr lang="en-US" dirty="0">
                <a:solidFill>
                  <a:srgbClr val="000000"/>
                </a:solidFill>
              </a:rPr>
              <a:t>Which deaf people are represented? </a:t>
            </a:r>
            <a:endParaRPr lang="en-IE" dirty="0">
              <a:solidFill>
                <a:srgbClr val="000000"/>
              </a:solidFill>
            </a:endParaRPr>
          </a:p>
          <a:p>
            <a:pPr marL="914400" lvl="1" indent="-514350">
              <a:buFont typeface="+mj-lt"/>
              <a:buAutoNum type="arabicPeriod"/>
            </a:pPr>
            <a:r>
              <a:rPr lang="en-US" dirty="0">
                <a:solidFill>
                  <a:srgbClr val="000000"/>
                </a:solidFill>
              </a:rPr>
              <a:t>Where does the representation of deaf people occur? </a:t>
            </a:r>
            <a:endParaRPr lang="en-IE" dirty="0">
              <a:solidFill>
                <a:srgbClr val="000000"/>
              </a:solidFill>
            </a:endParaRPr>
          </a:p>
          <a:p>
            <a:pPr marL="914400" lvl="1" indent="-514350">
              <a:buFont typeface="+mj-lt"/>
              <a:buAutoNum type="arabicPeriod"/>
            </a:pPr>
            <a:r>
              <a:rPr lang="en-US" dirty="0">
                <a:solidFill>
                  <a:srgbClr val="000000"/>
                </a:solidFill>
              </a:rPr>
              <a:t>How is the substantive representation of deaf people done? </a:t>
            </a:r>
            <a:endParaRPr lang="en-IE" dirty="0">
              <a:solidFill>
                <a:srgbClr val="000000"/>
              </a:solidFill>
            </a:endParaRPr>
          </a:p>
          <a:p>
            <a:pPr marL="914400" lvl="1" indent="-514350">
              <a:buFont typeface="+mj-lt"/>
              <a:buAutoNum type="arabicPeriod"/>
            </a:pPr>
            <a:r>
              <a:rPr lang="en-US" dirty="0">
                <a:solidFill>
                  <a:srgbClr val="000000"/>
                </a:solidFill>
              </a:rPr>
              <a:t>When does the representation take place? </a:t>
            </a:r>
            <a:endParaRPr lang="en-IE" dirty="0">
              <a:solidFill>
                <a:srgbClr val="000000"/>
              </a:solidFill>
            </a:endParaRPr>
          </a:p>
          <a:p>
            <a:pPr marL="914400" lvl="1" indent="-514350">
              <a:buFont typeface="+mj-lt"/>
              <a:buAutoNum type="arabicPeriod"/>
            </a:pPr>
            <a:r>
              <a:rPr lang="en-US" dirty="0">
                <a:solidFill>
                  <a:srgbClr val="000000"/>
                </a:solidFill>
              </a:rPr>
              <a:t>To whom are representatives accountable? </a:t>
            </a:r>
            <a:endParaRPr lang="en-IE" dirty="0">
              <a:solidFill>
                <a:srgbClr val="000000"/>
              </a:solidFill>
            </a:endParaRPr>
          </a:p>
          <a:p>
            <a:pPr marL="914400" lvl="1" indent="-514350">
              <a:buFont typeface="+mj-lt"/>
              <a:buAutoNum type="arabicPeriod"/>
            </a:pPr>
            <a:r>
              <a:rPr lang="en-US" dirty="0">
                <a:solidFill>
                  <a:srgbClr val="000000"/>
                </a:solidFill>
              </a:rPr>
              <a:t>How effective is the (claimed) representation? </a:t>
            </a:r>
            <a:endParaRPr lang="en-IE" dirty="0">
              <a:solidFill>
                <a:srgbClr val="000000"/>
              </a:solidFill>
            </a:endParaRPr>
          </a:p>
          <a:p>
            <a:pPr marL="0" indent="0">
              <a:buNone/>
            </a:pPr>
            <a:endParaRPr lang="en-US" sz="1800" dirty="0">
              <a:solidFill>
                <a:srgbClr val="000000"/>
              </a:solidFill>
            </a:endParaRPr>
          </a:p>
        </p:txBody>
      </p:sp>
    </p:spTree>
    <p:extLst>
      <p:ext uri="{BB962C8B-B14F-4D97-AF65-F5344CB8AC3E}">
        <p14:creationId xmlns:p14="http://schemas.microsoft.com/office/powerpoint/2010/main" val="112144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46970-B699-F64E-8D21-F9B981527E67}"/>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Selected References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94A0C3-EF7E-E543-BCBB-D40F5B3E6E9B}"/>
              </a:ext>
            </a:extLst>
          </p:cNvPr>
          <p:cNvSpPr>
            <a:spLocks noGrp="1"/>
          </p:cNvSpPr>
          <p:nvPr>
            <p:ph idx="1"/>
          </p:nvPr>
        </p:nvSpPr>
        <p:spPr>
          <a:xfrm>
            <a:off x="3732023" y="556591"/>
            <a:ext cx="5014412" cy="5874026"/>
          </a:xfrm>
        </p:spPr>
        <p:txBody>
          <a:bodyPr anchor="ctr">
            <a:noAutofit/>
          </a:bodyPr>
          <a:lstStyle/>
          <a:p>
            <a:r>
              <a:rPr lang="en-IE" sz="1400" dirty="0">
                <a:solidFill>
                  <a:schemeClr val="accent1">
                    <a:lumMod val="50000"/>
                  </a:schemeClr>
                </a:solidFill>
              </a:rPr>
              <a:t>Childs, S., &amp; </a:t>
            </a:r>
            <a:r>
              <a:rPr lang="en-IE" sz="1400" dirty="0" err="1">
                <a:solidFill>
                  <a:schemeClr val="accent1">
                    <a:lumMod val="50000"/>
                  </a:schemeClr>
                </a:solidFill>
              </a:rPr>
              <a:t>Lovenduski</a:t>
            </a:r>
            <a:r>
              <a:rPr lang="en-IE" sz="1400" dirty="0">
                <a:solidFill>
                  <a:schemeClr val="accent1">
                    <a:lumMod val="50000"/>
                  </a:schemeClr>
                </a:solidFill>
              </a:rPr>
              <a:t>, J. (2013). Political representation. In </a:t>
            </a:r>
            <a:r>
              <a:rPr lang="en-IE" sz="1400" i="1" dirty="0">
                <a:solidFill>
                  <a:schemeClr val="accent1">
                    <a:lumMod val="50000"/>
                  </a:schemeClr>
                </a:solidFill>
              </a:rPr>
              <a:t>The Oxford handbook of gender and politics</a:t>
            </a:r>
            <a:r>
              <a:rPr lang="en-IE" sz="1400" dirty="0">
                <a:solidFill>
                  <a:schemeClr val="accent1">
                    <a:lumMod val="50000"/>
                  </a:schemeClr>
                </a:solidFill>
              </a:rPr>
              <a:t>.</a:t>
            </a:r>
          </a:p>
          <a:p>
            <a:r>
              <a:rPr lang="en-IE" sz="1400" dirty="0">
                <a:solidFill>
                  <a:schemeClr val="accent1">
                    <a:lumMod val="50000"/>
                  </a:schemeClr>
                </a:solidFill>
              </a:rPr>
              <a:t>Conama, JB (forthcoming) Ah, that's not necessary, you can read English instead": An ecological analysis of state language policy concerning Irish Sign Language, Irish and English and its effects in </a:t>
            </a:r>
            <a:r>
              <a:rPr lang="en-IE" sz="1400" dirty="0" err="1">
                <a:solidFill>
                  <a:schemeClr val="accent1">
                    <a:lumMod val="50000"/>
                  </a:schemeClr>
                </a:solidFill>
              </a:rPr>
              <a:t>Maartje</a:t>
            </a:r>
            <a:r>
              <a:rPr lang="en-IE" sz="1400" dirty="0">
                <a:solidFill>
                  <a:schemeClr val="accent1">
                    <a:lumMod val="50000"/>
                  </a:schemeClr>
                </a:solidFill>
              </a:rPr>
              <a:t> de </a:t>
            </a:r>
            <a:r>
              <a:rPr lang="en-IE" sz="1400" dirty="0" err="1">
                <a:solidFill>
                  <a:schemeClr val="accent1">
                    <a:lumMod val="50000"/>
                  </a:schemeClr>
                </a:solidFill>
              </a:rPr>
              <a:t>Meulder</a:t>
            </a:r>
            <a:r>
              <a:rPr lang="en-IE" sz="1400" dirty="0">
                <a:solidFill>
                  <a:schemeClr val="accent1">
                    <a:lumMod val="50000"/>
                  </a:schemeClr>
                </a:solidFill>
              </a:rPr>
              <a:t>, Joseph Murray and Rachel McKee (eds) , </a:t>
            </a:r>
            <a:r>
              <a:rPr lang="en-IE" sz="1400" i="1" dirty="0">
                <a:solidFill>
                  <a:schemeClr val="accent1">
                    <a:lumMod val="50000"/>
                  </a:schemeClr>
                </a:solidFill>
              </a:rPr>
              <a:t>Recognizing Sign Languages: An International Overview Of National Campaigns For Sign Language Legislation And Their Outcomes.</a:t>
            </a:r>
          </a:p>
          <a:p>
            <a:r>
              <a:rPr lang="en-IE" sz="1400" dirty="0">
                <a:solidFill>
                  <a:schemeClr val="accent1">
                    <a:lumMod val="50000"/>
                  </a:schemeClr>
                </a:solidFill>
              </a:rPr>
              <a:t>Conama JB (forthcoming</a:t>
            </a:r>
            <a:r>
              <a:rPr lang="en-IE" sz="1400" i="1" dirty="0">
                <a:solidFill>
                  <a:schemeClr val="accent1">
                    <a:lumMod val="50000"/>
                  </a:schemeClr>
                </a:solidFill>
              </a:rPr>
              <a:t>)</a:t>
            </a:r>
            <a:r>
              <a:rPr lang="en-IE" sz="1400" dirty="0">
                <a:solidFill>
                  <a:schemeClr val="accent1">
                    <a:lumMod val="50000"/>
                  </a:schemeClr>
                </a:solidFill>
              </a:rPr>
              <a:t> 35 Years and Counting! An Ethnographic Analysis of Sign Language Ideologies within the Irish Sign Language Recognition Campaign in Annelies Kusters (ed) , </a:t>
            </a:r>
            <a:r>
              <a:rPr lang="en-IE" sz="1400" i="1" dirty="0">
                <a:solidFill>
                  <a:schemeClr val="accent1">
                    <a:lumMod val="50000"/>
                  </a:schemeClr>
                </a:solidFill>
              </a:rPr>
              <a:t>Sign Language Ideologies in Practice</a:t>
            </a:r>
            <a:r>
              <a:rPr lang="en-IE" sz="1400" dirty="0">
                <a:solidFill>
                  <a:schemeClr val="accent1">
                    <a:lumMod val="50000"/>
                  </a:schemeClr>
                </a:solidFill>
              </a:rPr>
              <a:t>, De Gruyter, 201</a:t>
            </a:r>
            <a:endParaRPr lang="en-IE" sz="1400" i="1" dirty="0">
              <a:solidFill>
                <a:schemeClr val="accent1">
                  <a:lumMod val="50000"/>
                </a:schemeClr>
              </a:solidFill>
            </a:endParaRPr>
          </a:p>
          <a:p>
            <a:r>
              <a:rPr lang="en-IE" sz="1400" dirty="0">
                <a:solidFill>
                  <a:schemeClr val="accent1">
                    <a:lumMod val="50000"/>
                  </a:schemeClr>
                </a:solidFill>
              </a:rPr>
              <a:t>De </a:t>
            </a:r>
            <a:r>
              <a:rPr lang="en-IE" sz="1400" dirty="0" err="1">
                <a:solidFill>
                  <a:schemeClr val="accent1">
                    <a:lumMod val="50000"/>
                  </a:schemeClr>
                </a:solidFill>
              </a:rPr>
              <a:t>Meulder</a:t>
            </a:r>
            <a:r>
              <a:rPr lang="en-IE" sz="1400" dirty="0">
                <a:solidFill>
                  <a:schemeClr val="accent1">
                    <a:lumMod val="50000"/>
                  </a:schemeClr>
                </a:solidFill>
              </a:rPr>
              <a:t>, M, J. Murray and R. McKee (eds) (forthcoming) , </a:t>
            </a:r>
            <a:r>
              <a:rPr lang="en-IE" sz="1400" i="1" dirty="0">
                <a:solidFill>
                  <a:schemeClr val="accent1">
                    <a:lumMod val="50000"/>
                  </a:schemeClr>
                </a:solidFill>
              </a:rPr>
              <a:t>Recognizing Sign Languages: An International Overview Of National Campaigns For Sign Language Legislation And Their Outcomes.</a:t>
            </a:r>
          </a:p>
          <a:p>
            <a:r>
              <a:rPr lang="en-IE" sz="1400" dirty="0">
                <a:solidFill>
                  <a:schemeClr val="accent1">
                    <a:lumMod val="50000"/>
                  </a:schemeClr>
                </a:solidFill>
              </a:rPr>
              <a:t>Fraser, N. 2005. “Reframing Justice in a Globalizing World.” </a:t>
            </a:r>
            <a:r>
              <a:rPr lang="en-IE" sz="1400" i="1" dirty="0">
                <a:solidFill>
                  <a:schemeClr val="accent1">
                    <a:lumMod val="50000"/>
                  </a:schemeClr>
                </a:solidFill>
              </a:rPr>
              <a:t>New Left Review</a:t>
            </a:r>
            <a:r>
              <a:rPr lang="en-IE" sz="1400" dirty="0">
                <a:solidFill>
                  <a:schemeClr val="accent1">
                    <a:lumMod val="50000"/>
                  </a:schemeClr>
                </a:solidFill>
              </a:rPr>
              <a:t> 36: 1–19</a:t>
            </a:r>
          </a:p>
          <a:p>
            <a:r>
              <a:rPr lang="en-IE" sz="1400" dirty="0">
                <a:solidFill>
                  <a:schemeClr val="accent1">
                    <a:lumMod val="50000"/>
                  </a:schemeClr>
                </a:solidFill>
              </a:rPr>
              <a:t>Harvey, B. (2016). Local and Community Development in Ireland–An Overview. </a:t>
            </a:r>
            <a:r>
              <a:rPr lang="en-IE" sz="1400" i="1" dirty="0">
                <a:solidFill>
                  <a:schemeClr val="accent1">
                    <a:lumMod val="50000"/>
                  </a:schemeClr>
                </a:solidFill>
              </a:rPr>
              <a:t>The Changing Landscape of Local and Community Development in Ireland: Policy and Practice</a:t>
            </a:r>
            <a:r>
              <a:rPr lang="en-IE" sz="1400" dirty="0">
                <a:solidFill>
                  <a:schemeClr val="accent1">
                    <a:lumMod val="50000"/>
                  </a:schemeClr>
                </a:solidFill>
              </a:rPr>
              <a:t>, 7.</a:t>
            </a:r>
          </a:p>
          <a:p>
            <a:r>
              <a:rPr lang="en-IE" sz="1400" dirty="0" err="1">
                <a:solidFill>
                  <a:schemeClr val="accent1">
                    <a:lumMod val="50000"/>
                  </a:schemeClr>
                </a:solidFill>
              </a:rPr>
              <a:t>Mladenov</a:t>
            </a:r>
            <a:r>
              <a:rPr lang="en-IE" sz="1400" dirty="0">
                <a:solidFill>
                  <a:schemeClr val="accent1">
                    <a:lumMod val="50000"/>
                  </a:schemeClr>
                </a:solidFill>
              </a:rPr>
              <a:t>, T. (2016). Disability and social justice. </a:t>
            </a:r>
            <a:r>
              <a:rPr lang="en-IE" sz="1400" i="1" dirty="0">
                <a:solidFill>
                  <a:schemeClr val="accent1">
                    <a:lumMod val="50000"/>
                  </a:schemeClr>
                </a:solidFill>
              </a:rPr>
              <a:t>Disability &amp; Society</a:t>
            </a:r>
            <a:r>
              <a:rPr lang="en-IE" sz="1400" dirty="0">
                <a:solidFill>
                  <a:schemeClr val="accent1">
                    <a:lumMod val="50000"/>
                  </a:schemeClr>
                </a:solidFill>
              </a:rPr>
              <a:t>, </a:t>
            </a:r>
            <a:r>
              <a:rPr lang="en-IE" sz="1400" i="1" dirty="0">
                <a:solidFill>
                  <a:schemeClr val="accent1">
                    <a:lumMod val="50000"/>
                  </a:schemeClr>
                </a:solidFill>
              </a:rPr>
              <a:t>31</a:t>
            </a:r>
            <a:r>
              <a:rPr lang="en-IE" sz="1400" dirty="0">
                <a:solidFill>
                  <a:schemeClr val="accent1">
                    <a:lumMod val="50000"/>
                  </a:schemeClr>
                </a:solidFill>
              </a:rPr>
              <a:t>(9), 1226-1241.</a:t>
            </a:r>
          </a:p>
          <a:p>
            <a:r>
              <a:rPr lang="en-IE" sz="1400" dirty="0">
                <a:solidFill>
                  <a:schemeClr val="accent1">
                    <a:lumMod val="50000"/>
                  </a:schemeClr>
                </a:solidFill>
              </a:rPr>
              <a:t>Phillips, A. (1995). </a:t>
            </a:r>
            <a:r>
              <a:rPr lang="en-IE" sz="1400" i="1" dirty="0">
                <a:solidFill>
                  <a:schemeClr val="accent1">
                    <a:lumMod val="50000"/>
                  </a:schemeClr>
                </a:solidFill>
              </a:rPr>
              <a:t>The politics of presence</a:t>
            </a:r>
            <a:r>
              <a:rPr lang="en-IE" sz="1400" dirty="0">
                <a:solidFill>
                  <a:schemeClr val="accent1">
                    <a:lumMod val="50000"/>
                  </a:schemeClr>
                </a:solidFill>
              </a:rPr>
              <a:t>. Clarendon Press.</a:t>
            </a:r>
          </a:p>
        </p:txBody>
      </p:sp>
    </p:spTree>
    <p:extLst>
      <p:ext uri="{BB962C8B-B14F-4D97-AF65-F5344CB8AC3E}">
        <p14:creationId xmlns:p14="http://schemas.microsoft.com/office/powerpoint/2010/main" val="284887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BEE994-5DA3-9F41-876F-A51DE4781B47}"/>
              </a:ext>
            </a:extLst>
          </p:cNvPr>
          <p:cNvSpPr>
            <a:spLocks noGrp="1"/>
          </p:cNvSpPr>
          <p:nvPr>
            <p:ph type="title"/>
          </p:nvPr>
        </p:nvSpPr>
        <p:spPr>
          <a:xfrm>
            <a:off x="647271" y="1012004"/>
            <a:ext cx="2562119" cy="4795408"/>
          </a:xfrm>
        </p:spPr>
        <p:txBody>
          <a:bodyPr>
            <a:normAutofit/>
          </a:bodyPr>
          <a:lstStyle/>
          <a:p>
            <a:r>
              <a:rPr lang="en-US">
                <a:solidFill>
                  <a:srgbClr val="FFFFFF"/>
                </a:solidFill>
              </a:rPr>
              <a:t>Structure of this presentation</a:t>
            </a:r>
          </a:p>
        </p:txBody>
      </p:sp>
      <p:graphicFrame>
        <p:nvGraphicFramePr>
          <p:cNvPr id="5" name="Content Placeholder 2">
            <a:extLst>
              <a:ext uri="{FF2B5EF4-FFF2-40B4-BE49-F238E27FC236}">
                <a16:creationId xmlns:a16="http://schemas.microsoft.com/office/drawing/2014/main" id="{7205B221-FDBA-43BB-B943-81167AD68294}"/>
              </a:ext>
            </a:extLst>
          </p:cNvPr>
          <p:cNvGraphicFramePr>
            <a:graphicFrameLocks noGrp="1"/>
          </p:cNvGraphicFramePr>
          <p:nvPr>
            <p:ph idx="1"/>
            <p:extLst>
              <p:ext uri="{D42A27DB-BD31-4B8C-83A1-F6EECF244321}">
                <p14:modId xmlns:p14="http://schemas.microsoft.com/office/powerpoint/2010/main" val="236758645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36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
            <a:ext cx="565327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E245DA-E4E6-AC42-9461-59991973ED0C}"/>
              </a:ext>
            </a:extLst>
          </p:cNvPr>
          <p:cNvSpPr>
            <a:spLocks noGrp="1"/>
          </p:cNvSpPr>
          <p:nvPr>
            <p:ph type="title"/>
          </p:nvPr>
        </p:nvSpPr>
        <p:spPr>
          <a:xfrm>
            <a:off x="3892215" y="1306071"/>
            <a:ext cx="4108784" cy="2663407"/>
          </a:xfrm>
        </p:spPr>
        <p:txBody>
          <a:bodyPr vert="horz" lIns="91440" tIns="45720" rIns="91440" bIns="45720" rtlCol="0" anchor="b">
            <a:normAutofit/>
          </a:bodyPr>
          <a:lstStyle/>
          <a:p>
            <a:pPr defTabSz="914400"/>
            <a:r>
              <a:rPr lang="en-US" sz="4700" kern="1200">
                <a:solidFill>
                  <a:srgbClr val="FFFFFF"/>
                </a:solidFill>
                <a:latin typeface="+mj-lt"/>
                <a:ea typeface="+mj-ea"/>
                <a:cs typeface="+mj-cs"/>
              </a:rPr>
              <a:t>The Context</a:t>
            </a:r>
          </a:p>
        </p:txBody>
      </p:sp>
      <p:pic>
        <p:nvPicPr>
          <p:cNvPr id="7" name="Graphic 6" descr="Earth Globe Europe-Africa">
            <a:extLst>
              <a:ext uri="{FF2B5EF4-FFF2-40B4-BE49-F238E27FC236}">
                <a16:creationId xmlns:a16="http://schemas.microsoft.com/office/drawing/2014/main" id="{0124D053-3C2C-4677-9FDF-A9C8402972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292" y="2799556"/>
            <a:ext cx="1236429" cy="1236429"/>
          </a:xfrm>
          <a:prstGeom prst="rect">
            <a:avLst/>
          </a:prstGeom>
        </p:spPr>
      </p:pic>
    </p:spTree>
    <p:extLst>
      <p:ext uri="{BB962C8B-B14F-4D97-AF65-F5344CB8AC3E}">
        <p14:creationId xmlns:p14="http://schemas.microsoft.com/office/powerpoint/2010/main" val="410651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9903-E89A-7C43-B715-28918C171D78}"/>
              </a:ext>
            </a:extLst>
          </p:cNvPr>
          <p:cNvSpPr>
            <a:spLocks noGrp="1"/>
          </p:cNvSpPr>
          <p:nvPr>
            <p:ph type="title"/>
          </p:nvPr>
        </p:nvSpPr>
        <p:spPr>
          <a:xfrm>
            <a:off x="791003" y="447261"/>
            <a:ext cx="5605629" cy="994172"/>
          </a:xfrm>
        </p:spPr>
        <p:txBody>
          <a:bodyPr>
            <a:normAutofit/>
          </a:bodyPr>
          <a:lstStyle/>
          <a:p>
            <a:r>
              <a:rPr lang="en-US" sz="3850" dirty="0">
                <a:solidFill>
                  <a:schemeClr val="accent1">
                    <a:lumMod val="50000"/>
                  </a:schemeClr>
                </a:solidFill>
              </a:rPr>
              <a:t>Few things to point out! </a:t>
            </a:r>
          </a:p>
        </p:txBody>
      </p:sp>
      <p:sp>
        <p:nvSpPr>
          <p:cNvPr id="3" name="Content Placeholder 2">
            <a:extLst>
              <a:ext uri="{FF2B5EF4-FFF2-40B4-BE49-F238E27FC236}">
                <a16:creationId xmlns:a16="http://schemas.microsoft.com/office/drawing/2014/main" id="{5AD51464-DCD1-244B-8DC2-028E9DB0D3DE}"/>
              </a:ext>
            </a:extLst>
          </p:cNvPr>
          <p:cNvSpPr>
            <a:spLocks noGrp="1"/>
          </p:cNvSpPr>
          <p:nvPr>
            <p:ph idx="1"/>
          </p:nvPr>
        </p:nvSpPr>
        <p:spPr>
          <a:xfrm>
            <a:off x="279913" y="1461310"/>
            <a:ext cx="5849654" cy="5118393"/>
          </a:xfrm>
        </p:spPr>
        <p:txBody>
          <a:bodyPr anchor="ctr">
            <a:normAutofit/>
          </a:bodyPr>
          <a:lstStyle/>
          <a:p>
            <a:pPr>
              <a:spcBef>
                <a:spcPts val="1200"/>
              </a:spcBef>
              <a:spcAft>
                <a:spcPts val="1200"/>
              </a:spcAft>
            </a:pPr>
            <a:r>
              <a:rPr lang="en-US" sz="2000" dirty="0">
                <a:solidFill>
                  <a:schemeClr val="accent1">
                    <a:lumMod val="50000"/>
                  </a:schemeClr>
                </a:solidFill>
              </a:rPr>
              <a:t>My role as a scholar-activist (or it should be an activist-scholar?)</a:t>
            </a:r>
          </a:p>
          <a:p>
            <a:pPr>
              <a:spcBef>
                <a:spcPts val="1200"/>
              </a:spcBef>
              <a:spcAft>
                <a:spcPts val="1200"/>
              </a:spcAft>
            </a:pPr>
            <a:r>
              <a:rPr lang="en-US" sz="2000" dirty="0">
                <a:solidFill>
                  <a:schemeClr val="accent1">
                    <a:lumMod val="50000"/>
                  </a:schemeClr>
                </a:solidFill>
              </a:rPr>
              <a:t>Irish Sign Language Act 2017 was the fourth legislation passed by the the </a:t>
            </a:r>
            <a:r>
              <a:rPr lang="en-US" sz="2000" dirty="0" err="1">
                <a:solidFill>
                  <a:schemeClr val="accent1">
                    <a:lumMod val="50000"/>
                  </a:schemeClr>
                </a:solidFill>
              </a:rPr>
              <a:t>Oireacthas</a:t>
            </a:r>
            <a:r>
              <a:rPr lang="en-US" sz="2000" dirty="0">
                <a:solidFill>
                  <a:schemeClr val="accent1">
                    <a:lumMod val="50000"/>
                  </a:schemeClr>
                </a:solidFill>
              </a:rPr>
              <a:t> (the parliament of Ireland) that was sponsored by the non-government representative since 1937 and eighth since 1922 (</a:t>
            </a:r>
            <a:r>
              <a:rPr lang="en-IE" sz="2000" dirty="0" err="1">
                <a:solidFill>
                  <a:schemeClr val="accent1">
                    <a:lumMod val="50000"/>
                  </a:schemeClr>
                </a:solidFill>
              </a:rPr>
              <a:t>Oireacthas</a:t>
            </a:r>
            <a:r>
              <a:rPr lang="en-IE" sz="2000" dirty="0">
                <a:solidFill>
                  <a:schemeClr val="accent1">
                    <a:lumMod val="50000"/>
                  </a:schemeClr>
                </a:solidFill>
              </a:rPr>
              <a:t> Library and Research Service 2019, personal communication)</a:t>
            </a:r>
          </a:p>
          <a:p>
            <a:pPr>
              <a:spcBef>
                <a:spcPts val="1200"/>
              </a:spcBef>
              <a:spcAft>
                <a:spcPts val="1200"/>
              </a:spcAft>
            </a:pPr>
            <a:r>
              <a:rPr lang="en-IE" sz="2000" dirty="0">
                <a:solidFill>
                  <a:schemeClr val="accent1">
                    <a:lumMod val="50000"/>
                  </a:schemeClr>
                </a:solidFill>
              </a:rPr>
              <a:t>The current government is a minority one  - supported by a Confidence and Supply Arrangement </a:t>
            </a:r>
            <a:endParaRPr lang="en-US" sz="2000" dirty="0">
              <a:solidFill>
                <a:schemeClr val="accent1">
                  <a:lumMod val="50000"/>
                </a:schemeClr>
              </a:solidFill>
            </a:endParaRPr>
          </a:p>
          <a:p>
            <a:pPr>
              <a:spcBef>
                <a:spcPts val="1200"/>
              </a:spcBef>
              <a:spcAft>
                <a:spcPts val="1200"/>
              </a:spcAft>
            </a:pPr>
            <a:r>
              <a:rPr lang="en-US" sz="2000" dirty="0">
                <a:solidFill>
                  <a:schemeClr val="accent1">
                    <a:lumMod val="50000"/>
                  </a:schemeClr>
                </a:solidFill>
              </a:rPr>
              <a:t>The campaign was community-led (Conama forthcoming) and heavily invested in the social media activism (Leeson unpublished)</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Pencil">
            <a:extLst>
              <a:ext uri="{FF2B5EF4-FFF2-40B4-BE49-F238E27FC236}">
                <a16:creationId xmlns:a16="http://schemas.microsoft.com/office/drawing/2014/main" id="{469A2DC8-7C64-443F-9A9A-48EFF0DF6D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14156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96FB-C356-FA44-89EB-DBD7B900343D}"/>
              </a:ext>
            </a:extLst>
          </p:cNvPr>
          <p:cNvSpPr>
            <a:spLocks noGrp="1"/>
          </p:cNvSpPr>
          <p:nvPr>
            <p:ph type="title"/>
          </p:nvPr>
        </p:nvSpPr>
        <p:spPr>
          <a:xfrm>
            <a:off x="1319465" y="378251"/>
            <a:ext cx="6505070" cy="1048945"/>
          </a:xfrm>
        </p:spPr>
        <p:txBody>
          <a:bodyPr>
            <a:noAutofit/>
          </a:bodyPr>
          <a:lstStyle/>
          <a:p>
            <a:pPr algn="ctr"/>
            <a:r>
              <a:rPr lang="en-US" sz="4800" b="1" dirty="0">
                <a:solidFill>
                  <a:schemeClr val="tx1"/>
                </a:solidFill>
                <a:latin typeface="+mn-lt"/>
              </a:rPr>
              <a:t>Social Justice</a:t>
            </a:r>
          </a:p>
        </p:txBody>
      </p:sp>
      <p:graphicFrame>
        <p:nvGraphicFramePr>
          <p:cNvPr id="5" name="Content Placeholder 2">
            <a:extLst>
              <a:ext uri="{FF2B5EF4-FFF2-40B4-BE49-F238E27FC236}">
                <a16:creationId xmlns:a16="http://schemas.microsoft.com/office/drawing/2014/main" id="{D78F5A24-AAF6-41A0-9C3D-DCAD561BB353}"/>
              </a:ext>
            </a:extLst>
          </p:cNvPr>
          <p:cNvGraphicFramePr>
            <a:graphicFrameLocks noGrp="1"/>
          </p:cNvGraphicFramePr>
          <p:nvPr>
            <p:ph idx="1"/>
            <p:extLst>
              <p:ext uri="{D42A27DB-BD31-4B8C-83A1-F6EECF244321}">
                <p14:modId xmlns:p14="http://schemas.microsoft.com/office/powerpoint/2010/main" val="1792893616"/>
              </p:ext>
            </p:extLst>
          </p:nvPr>
        </p:nvGraphicFramePr>
        <p:xfrm>
          <a:off x="273847" y="1519961"/>
          <a:ext cx="8615362" cy="463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13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0D047B-3456-E649-944B-9C2182FFB59B}"/>
              </a:ext>
            </a:extLst>
          </p:cNvPr>
          <p:cNvSpPr>
            <a:spLocks noGrp="1"/>
          </p:cNvSpPr>
          <p:nvPr>
            <p:ph type="title"/>
          </p:nvPr>
        </p:nvSpPr>
        <p:spPr>
          <a:xfrm>
            <a:off x="647271" y="1012004"/>
            <a:ext cx="2562119" cy="4795408"/>
          </a:xfrm>
        </p:spPr>
        <p:txBody>
          <a:bodyPr>
            <a:normAutofit/>
          </a:bodyPr>
          <a:lstStyle/>
          <a:p>
            <a:r>
              <a:rPr lang="en-IE" b="1" dirty="0">
                <a:solidFill>
                  <a:srgbClr val="FFFFFF"/>
                </a:solidFill>
              </a:rPr>
              <a:t>Nature of our political system</a:t>
            </a:r>
            <a:endParaRPr lang="en-US" b="1" dirty="0">
              <a:solidFill>
                <a:srgbClr val="FFFFFF"/>
              </a:solidFill>
            </a:endParaRPr>
          </a:p>
        </p:txBody>
      </p:sp>
      <p:graphicFrame>
        <p:nvGraphicFramePr>
          <p:cNvPr id="5" name="Content Placeholder 2">
            <a:extLst>
              <a:ext uri="{FF2B5EF4-FFF2-40B4-BE49-F238E27FC236}">
                <a16:creationId xmlns:a16="http://schemas.microsoft.com/office/drawing/2014/main" id="{D8B163D5-62C0-4CDF-AA66-A67E1981C695}"/>
              </a:ext>
            </a:extLst>
          </p:cNvPr>
          <p:cNvGraphicFramePr>
            <a:graphicFrameLocks noGrp="1"/>
          </p:cNvGraphicFramePr>
          <p:nvPr>
            <p:ph idx="1"/>
            <p:extLst>
              <p:ext uri="{D42A27DB-BD31-4B8C-83A1-F6EECF244321}">
                <p14:modId xmlns:p14="http://schemas.microsoft.com/office/powerpoint/2010/main" val="331009966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75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7.png" descr="ways_around_the_wall_11617.png">
            <a:extLst>
              <a:ext uri="{FF2B5EF4-FFF2-40B4-BE49-F238E27FC236}">
                <a16:creationId xmlns:a16="http://schemas.microsoft.com/office/drawing/2014/main" id="{703F1239-9A0B-7F47-9306-6872C33AA67E}"/>
              </a:ext>
            </a:extLst>
          </p:cNvPr>
          <p:cNvPicPr/>
          <p:nvPr/>
        </p:nvPicPr>
        <p:blipFill rotWithShape="1">
          <a:blip r:embed="rId2"/>
          <a:srcRect l="4287" r="12379"/>
          <a:stretch/>
        </p:blipFill>
        <p:spPr>
          <a:xfrm>
            <a:off x="-1" y="10"/>
            <a:ext cx="9144000" cy="6857990"/>
          </a:xfrm>
          <a:prstGeom prst="rect">
            <a:avLst/>
          </a:prstGeom>
        </p:spPr>
      </p:pic>
      <p:sp>
        <p:nvSpPr>
          <p:cNvPr id="13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126" name="Shape 126"/>
          <p:cNvSpPr>
            <a:spLocks noGrp="1"/>
          </p:cNvSpPr>
          <p:nvPr>
            <p:ph type="title"/>
          </p:nvPr>
        </p:nvSpPr>
        <p:spPr>
          <a:xfrm>
            <a:off x="906898" y="2761845"/>
            <a:ext cx="2323319" cy="1334309"/>
          </a:xfrm>
          <a:prstGeom prst="rect">
            <a:avLst/>
          </a:prstGeom>
        </p:spPr>
        <p:txBody>
          <a:bodyPr>
            <a:normAutofit fontScale="90000"/>
          </a:bodyPr>
          <a:lstStyle/>
          <a:p>
            <a:pPr lvl="0" algn="ctr">
              <a:defRPr sz="1800">
                <a:solidFill>
                  <a:srgbClr val="000000"/>
                </a:solidFill>
              </a:defRPr>
            </a:pPr>
            <a:r>
              <a:rPr lang="ga-IE" sz="3150" b="1" dirty="0">
                <a:latin typeface="+mn-lt"/>
              </a:rPr>
              <a:t>In 2010, based on a legal advice </a:t>
            </a:r>
          </a:p>
        </p:txBody>
      </p:sp>
      <p:cxnSp>
        <p:nvCxnSpPr>
          <p:cNvPr id="134" name="Straight Connector 13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27" name="Shape 127"/>
          <p:cNvSpPr>
            <a:spLocks noGrp="1"/>
          </p:cNvSpPr>
          <p:nvPr>
            <p:ph idx="1"/>
          </p:nvPr>
        </p:nvSpPr>
        <p:spPr>
          <a:xfrm>
            <a:off x="430420" y="4157027"/>
            <a:ext cx="3753953" cy="2085531"/>
          </a:xfrm>
          <a:prstGeom prst="rect">
            <a:avLst/>
          </a:prstGeom>
        </p:spPr>
        <p:txBody>
          <a:bodyPr anchor="ctr">
            <a:normAutofit/>
          </a:bodyPr>
          <a:lstStyle>
            <a:lvl1pPr>
              <a:lnSpc>
                <a:spcPct val="90000"/>
              </a:lnSpc>
            </a:lvl1pPr>
          </a:lstStyle>
          <a:p>
            <a:pPr lvl="0">
              <a:defRPr sz="1800">
                <a:solidFill>
                  <a:srgbClr val="000000"/>
                </a:solidFill>
              </a:defRPr>
            </a:pPr>
            <a:r>
              <a:rPr lang="en-IE" sz="2000" dirty="0"/>
              <a:t>Once received legal advice; it is clear to us that a political campaign was absolutely required rather than pursuit of legal redress and we had to up the ante! </a:t>
            </a:r>
          </a:p>
        </p:txBody>
      </p:sp>
    </p:spTree>
    <p:extLst>
      <p:ext uri="{BB962C8B-B14F-4D97-AF65-F5344CB8AC3E}">
        <p14:creationId xmlns:p14="http://schemas.microsoft.com/office/powerpoint/2010/main" val="261249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E8641DB0-EEE9-174D-8868-3BF1C024391F}"/>
              </a:ext>
            </a:extLst>
          </p:cNvPr>
          <p:cNvPicPr>
            <a:picLocks noChangeAspect="1"/>
          </p:cNvPicPr>
          <p:nvPr/>
        </p:nvPicPr>
        <p:blipFill>
          <a:blip r:embed="rId2"/>
          <a:stretch>
            <a:fillRect/>
          </a:stretch>
        </p:blipFill>
        <p:spPr>
          <a:xfrm rot="20437169">
            <a:off x="72877" y="183431"/>
            <a:ext cx="2739929" cy="1815203"/>
          </a:xfrm>
          <a:prstGeom prst="rect">
            <a:avLst/>
          </a:prstGeom>
        </p:spPr>
      </p:pic>
      <p:pic>
        <p:nvPicPr>
          <p:cNvPr id="7" name="Picture 6" descr="A group of people standing in front of a building&#10;&#10;Description automatically generated">
            <a:extLst>
              <a:ext uri="{FF2B5EF4-FFF2-40B4-BE49-F238E27FC236}">
                <a16:creationId xmlns:a16="http://schemas.microsoft.com/office/drawing/2014/main" id="{45C5BB74-0990-B04B-B456-8D77F2920B23}"/>
              </a:ext>
            </a:extLst>
          </p:cNvPr>
          <p:cNvPicPr>
            <a:picLocks noChangeAspect="1"/>
          </p:cNvPicPr>
          <p:nvPr/>
        </p:nvPicPr>
        <p:blipFill>
          <a:blip r:embed="rId3"/>
          <a:stretch>
            <a:fillRect/>
          </a:stretch>
        </p:blipFill>
        <p:spPr>
          <a:xfrm>
            <a:off x="2724715" y="-71034"/>
            <a:ext cx="1702137" cy="2569264"/>
          </a:xfrm>
          <a:prstGeom prst="rect">
            <a:avLst/>
          </a:prstGeom>
        </p:spPr>
      </p:pic>
      <p:pic>
        <p:nvPicPr>
          <p:cNvPr id="9" name="Picture 8" descr="A group of people standing in front of a brick building&#10;&#10;Description automatically generated">
            <a:extLst>
              <a:ext uri="{FF2B5EF4-FFF2-40B4-BE49-F238E27FC236}">
                <a16:creationId xmlns:a16="http://schemas.microsoft.com/office/drawing/2014/main" id="{F75EC2B5-9BC1-5649-BE14-8401745770FF}"/>
              </a:ext>
            </a:extLst>
          </p:cNvPr>
          <p:cNvPicPr>
            <a:picLocks noChangeAspect="1"/>
          </p:cNvPicPr>
          <p:nvPr/>
        </p:nvPicPr>
        <p:blipFill>
          <a:blip r:embed="rId4"/>
          <a:stretch>
            <a:fillRect/>
          </a:stretch>
        </p:blipFill>
        <p:spPr>
          <a:xfrm rot="997611">
            <a:off x="7072568" y="-261546"/>
            <a:ext cx="1905229" cy="2540305"/>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id="{6DF47684-1A50-E84D-9C91-694D9775C93C}"/>
              </a:ext>
            </a:extLst>
          </p:cNvPr>
          <p:cNvPicPr>
            <a:picLocks noChangeAspect="1"/>
          </p:cNvPicPr>
          <p:nvPr/>
        </p:nvPicPr>
        <p:blipFill>
          <a:blip r:embed="rId5"/>
          <a:stretch>
            <a:fillRect/>
          </a:stretch>
        </p:blipFill>
        <p:spPr>
          <a:xfrm>
            <a:off x="38318" y="1897094"/>
            <a:ext cx="2701159" cy="2025869"/>
          </a:xfrm>
          <a:prstGeom prst="rect">
            <a:avLst/>
          </a:prstGeom>
        </p:spPr>
      </p:pic>
      <p:pic>
        <p:nvPicPr>
          <p:cNvPr id="15" name="Picture 14" descr="A group of people posing for a photo&#10;&#10;Description automatically generated">
            <a:extLst>
              <a:ext uri="{FF2B5EF4-FFF2-40B4-BE49-F238E27FC236}">
                <a16:creationId xmlns:a16="http://schemas.microsoft.com/office/drawing/2014/main" id="{06FB90B5-8DAC-4F43-873C-68E652A35464}"/>
              </a:ext>
            </a:extLst>
          </p:cNvPr>
          <p:cNvPicPr>
            <a:picLocks noChangeAspect="1"/>
          </p:cNvPicPr>
          <p:nvPr/>
        </p:nvPicPr>
        <p:blipFill>
          <a:blip r:embed="rId6"/>
          <a:stretch>
            <a:fillRect/>
          </a:stretch>
        </p:blipFill>
        <p:spPr>
          <a:xfrm rot="875963">
            <a:off x="6124307" y="1470738"/>
            <a:ext cx="2739979" cy="2054984"/>
          </a:xfrm>
          <a:prstGeom prst="rect">
            <a:avLst/>
          </a:prstGeom>
        </p:spPr>
      </p:pic>
      <p:pic>
        <p:nvPicPr>
          <p:cNvPr id="17" name="Picture 16" descr="A group of people standing in front of a building&#10;&#10;Description automatically generated">
            <a:extLst>
              <a:ext uri="{FF2B5EF4-FFF2-40B4-BE49-F238E27FC236}">
                <a16:creationId xmlns:a16="http://schemas.microsoft.com/office/drawing/2014/main" id="{C62AC2B4-75CE-CA49-97E2-E94D97FAF076}"/>
              </a:ext>
            </a:extLst>
          </p:cNvPr>
          <p:cNvPicPr>
            <a:picLocks noChangeAspect="1"/>
          </p:cNvPicPr>
          <p:nvPr/>
        </p:nvPicPr>
        <p:blipFill>
          <a:blip r:embed="rId7"/>
          <a:stretch>
            <a:fillRect/>
          </a:stretch>
        </p:blipFill>
        <p:spPr>
          <a:xfrm>
            <a:off x="4710138" y="4708"/>
            <a:ext cx="2252501" cy="1689376"/>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E1BEED9-C230-0E4F-B7C9-FE941A1128CB}"/>
              </a:ext>
            </a:extLst>
          </p:cNvPr>
          <p:cNvPicPr>
            <a:picLocks noChangeAspect="1"/>
          </p:cNvPicPr>
          <p:nvPr/>
        </p:nvPicPr>
        <p:blipFill rotWithShape="1">
          <a:blip r:embed="rId8"/>
          <a:srcRect r="1206" b="14329"/>
          <a:stretch/>
        </p:blipFill>
        <p:spPr>
          <a:xfrm>
            <a:off x="3423775" y="4203639"/>
            <a:ext cx="1814030" cy="2797947"/>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8A0738BD-1CB6-264C-8131-595B43CB4BF7}"/>
              </a:ext>
            </a:extLst>
          </p:cNvPr>
          <p:cNvPicPr>
            <a:picLocks noChangeAspect="1"/>
          </p:cNvPicPr>
          <p:nvPr/>
        </p:nvPicPr>
        <p:blipFill>
          <a:blip r:embed="rId9"/>
          <a:stretch>
            <a:fillRect/>
          </a:stretch>
        </p:blipFill>
        <p:spPr>
          <a:xfrm>
            <a:off x="5085951" y="4486345"/>
            <a:ext cx="1430635" cy="2544623"/>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E50FA241-2BF0-C543-B409-600FC79E0950}"/>
              </a:ext>
            </a:extLst>
          </p:cNvPr>
          <p:cNvPicPr>
            <a:picLocks noChangeAspect="1"/>
          </p:cNvPicPr>
          <p:nvPr/>
        </p:nvPicPr>
        <p:blipFill>
          <a:blip r:embed="rId10"/>
          <a:stretch>
            <a:fillRect/>
          </a:stretch>
        </p:blipFill>
        <p:spPr>
          <a:xfrm rot="1352148">
            <a:off x="6592718" y="3013726"/>
            <a:ext cx="2248235" cy="2248235"/>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794F1CCA-D23A-204C-9523-D8797237C2E4}"/>
              </a:ext>
            </a:extLst>
          </p:cNvPr>
          <p:cNvPicPr>
            <a:picLocks noChangeAspect="1"/>
          </p:cNvPicPr>
          <p:nvPr/>
        </p:nvPicPr>
        <p:blipFill>
          <a:blip r:embed="rId11"/>
          <a:stretch>
            <a:fillRect/>
          </a:stretch>
        </p:blipFill>
        <p:spPr>
          <a:xfrm>
            <a:off x="6559269" y="4498947"/>
            <a:ext cx="2646056" cy="2387725"/>
          </a:xfrm>
          <a:prstGeom prst="rect">
            <a:avLst/>
          </a:prstGeom>
        </p:spPr>
      </p:pic>
      <p:pic>
        <p:nvPicPr>
          <p:cNvPr id="27" name="Picture 26" descr="A group of people standing in front of a building&#10;&#10;Description automatically generated">
            <a:extLst>
              <a:ext uri="{FF2B5EF4-FFF2-40B4-BE49-F238E27FC236}">
                <a16:creationId xmlns:a16="http://schemas.microsoft.com/office/drawing/2014/main" id="{BAD3B1D8-8B50-0345-8440-43B0788F43A4}"/>
              </a:ext>
            </a:extLst>
          </p:cNvPr>
          <p:cNvPicPr>
            <a:picLocks noChangeAspect="1"/>
          </p:cNvPicPr>
          <p:nvPr/>
        </p:nvPicPr>
        <p:blipFill>
          <a:blip r:embed="rId12"/>
          <a:stretch>
            <a:fillRect/>
          </a:stretch>
        </p:blipFill>
        <p:spPr>
          <a:xfrm>
            <a:off x="3202936" y="1187491"/>
            <a:ext cx="3014405" cy="1965917"/>
          </a:xfrm>
          <a:prstGeom prst="rect">
            <a:avLst/>
          </a:prstGeom>
        </p:spPr>
      </p:pic>
      <p:pic>
        <p:nvPicPr>
          <p:cNvPr id="3" name="Picture 2" descr="A screen shot of a person&#10;&#10;Description automatically generated">
            <a:extLst>
              <a:ext uri="{FF2B5EF4-FFF2-40B4-BE49-F238E27FC236}">
                <a16:creationId xmlns:a16="http://schemas.microsoft.com/office/drawing/2014/main" id="{20EC2493-B765-2D4E-A87A-2957B3888A45}"/>
              </a:ext>
            </a:extLst>
          </p:cNvPr>
          <p:cNvPicPr>
            <a:picLocks noChangeAspect="1"/>
          </p:cNvPicPr>
          <p:nvPr/>
        </p:nvPicPr>
        <p:blipFill rotWithShape="1">
          <a:blip r:embed="rId13"/>
          <a:srcRect l="8965" t="6832" r="1599" b="6321"/>
          <a:stretch/>
        </p:blipFill>
        <p:spPr>
          <a:xfrm>
            <a:off x="2857096" y="2561261"/>
            <a:ext cx="3529451" cy="1927812"/>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id="{8B9C16EE-4349-A84B-A0CC-4959E72A6E8A}"/>
              </a:ext>
            </a:extLst>
          </p:cNvPr>
          <p:cNvPicPr>
            <a:picLocks noChangeAspect="1"/>
          </p:cNvPicPr>
          <p:nvPr/>
        </p:nvPicPr>
        <p:blipFill>
          <a:blip r:embed="rId14"/>
          <a:stretch>
            <a:fillRect/>
          </a:stretch>
        </p:blipFill>
        <p:spPr>
          <a:xfrm>
            <a:off x="38318" y="4002037"/>
            <a:ext cx="3329872" cy="2884635"/>
          </a:xfrm>
          <a:prstGeom prst="rect">
            <a:avLst/>
          </a:prstGeom>
        </p:spPr>
      </p:pic>
    </p:spTree>
    <p:extLst>
      <p:ext uri="{BB962C8B-B14F-4D97-AF65-F5344CB8AC3E}">
        <p14:creationId xmlns:p14="http://schemas.microsoft.com/office/powerpoint/2010/main" val="336985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698155_543953059099525_4537315099906513005_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1067" cy="6858000"/>
          </a:xfrm>
          <a:prstGeom prst="rect">
            <a:avLst/>
          </a:prstGeom>
        </p:spPr>
      </p:pic>
      <p:sp>
        <p:nvSpPr>
          <p:cNvPr id="2" name="TextBox 1">
            <a:extLst>
              <a:ext uri="{FF2B5EF4-FFF2-40B4-BE49-F238E27FC236}">
                <a16:creationId xmlns:a16="http://schemas.microsoft.com/office/drawing/2014/main" id="{189E841C-7AC3-454D-815A-C38920620E74}"/>
              </a:ext>
            </a:extLst>
          </p:cNvPr>
          <p:cNvSpPr txBox="1"/>
          <p:nvPr/>
        </p:nvSpPr>
        <p:spPr>
          <a:xfrm>
            <a:off x="4851067" y="1271750"/>
            <a:ext cx="4067503" cy="5355312"/>
          </a:xfrm>
          <a:prstGeom prst="rect">
            <a:avLst/>
          </a:prstGeom>
          <a:noFill/>
        </p:spPr>
        <p:txBody>
          <a:bodyPr wrap="square" rtlCol="0">
            <a:spAutoFit/>
          </a:bodyPr>
          <a:lstStyle/>
          <a:p>
            <a:r>
              <a:rPr lang="en-IE" dirty="0">
                <a:solidFill>
                  <a:schemeClr val="accent1">
                    <a:lumMod val="50000"/>
                  </a:schemeClr>
                </a:solidFill>
              </a:rPr>
              <a:t>“</a:t>
            </a:r>
            <a:r>
              <a:rPr lang="en-IE" i="1" dirty="0">
                <a:solidFill>
                  <a:schemeClr val="accent1">
                    <a:lumMod val="50000"/>
                  </a:schemeClr>
                </a:solidFill>
              </a:rPr>
              <a:t>The campaign not only engaged with local governments, but also with local media. In 2012, Monaghan County Council became the first local authority to pass such a motion after one of its councillors visited an ISL photography exhibition at a local gallery and decided to propose a motion. When reflecting upon this motion, the IDS realised the huge potential impact that could take place at a local level. The campaign continued, reaching completion with Waterford County Council becoming the 48th and final local authority to pass the motion. </a:t>
            </a:r>
            <a:r>
              <a:rPr lang="en-IE" b="1" i="1" dirty="0">
                <a:solidFill>
                  <a:schemeClr val="accent1">
                    <a:lumMod val="50000"/>
                  </a:schemeClr>
                </a:solidFill>
              </a:rPr>
              <a:t>The level of coverage in local media appeared to show the success of putting forward this motion at a local level</a:t>
            </a:r>
            <a:r>
              <a:rPr lang="en-IE" b="1" dirty="0">
                <a:solidFill>
                  <a:schemeClr val="accent1">
                    <a:lumMod val="50000"/>
                  </a:schemeClr>
                </a:solidFill>
              </a:rPr>
              <a:t>.”</a:t>
            </a:r>
            <a:r>
              <a:rPr lang="en-IE" dirty="0">
                <a:solidFill>
                  <a:schemeClr val="accent1">
                    <a:lumMod val="50000"/>
                  </a:schemeClr>
                </a:solidFill>
              </a:rPr>
              <a:t> (Conama, forthcoming)</a:t>
            </a:r>
          </a:p>
          <a:p>
            <a:endParaRPr lang="en-US" dirty="0">
              <a:solidFill>
                <a:schemeClr val="accent1">
                  <a:lumMod val="50000"/>
                </a:schemeClr>
              </a:solidFill>
            </a:endParaRPr>
          </a:p>
        </p:txBody>
      </p:sp>
      <p:sp>
        <p:nvSpPr>
          <p:cNvPr id="7" name="TextBox 6">
            <a:extLst>
              <a:ext uri="{FF2B5EF4-FFF2-40B4-BE49-F238E27FC236}">
                <a16:creationId xmlns:a16="http://schemas.microsoft.com/office/drawing/2014/main" id="{E3C56ECA-6051-BD4D-9476-E8B27BEF55DC}"/>
              </a:ext>
            </a:extLst>
          </p:cNvPr>
          <p:cNvSpPr txBox="1"/>
          <p:nvPr/>
        </p:nvSpPr>
        <p:spPr>
          <a:xfrm>
            <a:off x="5139559" y="495134"/>
            <a:ext cx="3586879" cy="523220"/>
          </a:xfrm>
          <a:prstGeom prst="rect">
            <a:avLst/>
          </a:prstGeom>
          <a:noFill/>
        </p:spPr>
        <p:txBody>
          <a:bodyPr wrap="none" rtlCol="0">
            <a:spAutoFit/>
          </a:bodyPr>
          <a:lstStyle/>
          <a:p>
            <a:r>
              <a:rPr lang="en-US" sz="2800" b="1" dirty="0">
                <a:solidFill>
                  <a:schemeClr val="accent1">
                    <a:lumMod val="50000"/>
                  </a:schemeClr>
                </a:solidFill>
              </a:rPr>
              <a:t>Lobbying local councils</a:t>
            </a:r>
          </a:p>
        </p:txBody>
      </p:sp>
    </p:spTree>
    <p:extLst>
      <p:ext uri="{BB962C8B-B14F-4D97-AF65-F5344CB8AC3E}">
        <p14:creationId xmlns:p14="http://schemas.microsoft.com/office/powerpoint/2010/main" val="3963405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647</Words>
  <Application>Microsoft Macintosh PowerPoint</Application>
  <PresentationFormat>On-screen Show (4:3)</PresentationFormat>
  <Paragraphs>73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Finding our political voice!  A campaign for the  Irish Sign Language Act 2017</vt:lpstr>
      <vt:lpstr>Structure of this presentation</vt:lpstr>
      <vt:lpstr>The Context</vt:lpstr>
      <vt:lpstr>Few things to point out! </vt:lpstr>
      <vt:lpstr>Social Justice</vt:lpstr>
      <vt:lpstr>Nature of our political system</vt:lpstr>
      <vt:lpstr>In 2010, based on a legal advice </vt:lpstr>
      <vt:lpstr>PowerPoint Presentation</vt:lpstr>
      <vt:lpstr>PowerPoint Presentation</vt:lpstr>
      <vt:lpstr>PowerPoint Presentation</vt:lpstr>
      <vt:lpstr>My observations / reflections</vt:lpstr>
      <vt:lpstr>Linguistic imperialism </vt:lpstr>
      <vt:lpstr>Linguistic imperialism examples during language recognition activism </vt:lpstr>
      <vt:lpstr>Representation </vt:lpstr>
      <vt:lpstr>Substantive representation</vt:lpstr>
      <vt:lpstr>Re-phrasing Political Representation questions (copied and edited from Childs &amp; Lovenduski 2013)</vt:lpstr>
      <vt:lpstr>Selected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our political voice!  A campaign for the  Irish Sign Language Act 2017</dc:title>
  <dc:creator>John Conama</dc:creator>
  <cp:lastModifiedBy>John Conama</cp:lastModifiedBy>
  <cp:revision>3</cp:revision>
  <cp:lastPrinted>2019-05-30T08:54:51Z</cp:lastPrinted>
  <dcterms:created xsi:type="dcterms:W3CDTF">2019-05-30T08:49:34Z</dcterms:created>
  <dcterms:modified xsi:type="dcterms:W3CDTF">2019-05-30T09:35:48Z</dcterms:modified>
</cp:coreProperties>
</file>