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89f3e6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589f3e6c0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89f3e6c0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89f3e6c0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89f3e6c0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89f3e6c0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89f3e6c0e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89f3e6c0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v=hPprvCtjZD4"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www.youtube.com/watch?v=8tZ2EUzS5mQ" TargetMode="External"/><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www.historyofparliamentonline.org/volume/1754-1790/constituencies/rossshire" TargetMode="External"/><Relationship Id="rId5" Type="http://schemas.openxmlformats.org/officeDocument/2006/relationships/hyperlink" Target="https://www.historyofparliamentonline.org/volume/1754-1790/constituencies/rossshire" TargetMode="External"/><Relationship Id="rId6" Type="http://schemas.openxmlformats.org/officeDocument/2006/relationships/hyperlink" Target="https://en.wikipedia.org/wiki/List_of_Governors_of_Barbados" TargetMode="External"/><Relationship Id="rId7" Type="http://schemas.openxmlformats.org/officeDocument/2006/relationships/hyperlink" Target="http://www.youtube.com/watch?v=hJJ-St9X4bc" TargetMode="External"/><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hyperlink" Target="http://www.youtube.com/watch?v=xDhgqRv5ayE" TargetMode="External"/><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n5JatxLQ6Ws"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c8GP1GRlI4s"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vIKscudMmV0"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youtube.com/watch?v=u_agMJcyu0k"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CEyvP-6Oayc"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60831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GB" sz="5400"/>
              <a:t>Credible Representation </a:t>
            </a:r>
            <a:br>
              <a:rPr lang="en-GB" sz="5400"/>
            </a:br>
            <a:r>
              <a:rPr lang="en-GB" sz="5400"/>
              <a:t>of us by us: </a:t>
            </a:r>
            <a:br>
              <a:rPr lang="en-GB" sz="5400"/>
            </a:br>
            <a:r>
              <a:rPr lang="en-GB" sz="5400"/>
              <a:t> Impact &amp; Implications</a:t>
            </a:r>
            <a:endParaRPr/>
          </a:p>
        </p:txBody>
      </p:sp>
      <p:sp>
        <p:nvSpPr>
          <p:cNvPr id="85" name="Google Shape;85;p1"/>
          <p:cNvSpPr txBox="1"/>
          <p:nvPr>
            <p:ph idx="1" type="subTitle"/>
          </p:nvPr>
        </p:nvSpPr>
        <p:spPr>
          <a:xfrm>
            <a:off x="0" y="35573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Jeff McWhinney</a:t>
            </a:r>
            <a:endParaRPr/>
          </a:p>
          <a:p>
            <a:pPr indent="0" lvl="0" marL="0" rtl="0" algn="ctr">
              <a:lnSpc>
                <a:spcPct val="90000"/>
              </a:lnSpc>
              <a:spcBef>
                <a:spcPts val="1000"/>
              </a:spcBef>
              <a:spcAft>
                <a:spcPts val="0"/>
              </a:spcAft>
              <a:buClr>
                <a:schemeClr val="dk1"/>
              </a:buClr>
              <a:buSzPts val="1200"/>
              <a:buNone/>
            </a:pPr>
            <a:r>
              <a:rPr lang="en-GB" sz="1200"/>
              <a:t>jeff@vortexconsult.com</a:t>
            </a:r>
            <a:endParaRPr/>
          </a:p>
        </p:txBody>
      </p:sp>
      <p:pic>
        <p:nvPicPr>
          <p:cNvPr id="86" name="Google Shape;86;p1" title="Video 1">
            <a:hlinkClick r:id="rId3"/>
          </p:cNvPr>
          <p:cNvPicPr preferRelativeResize="0"/>
          <p:nvPr/>
        </p:nvPicPr>
        <p:blipFill>
          <a:blip r:embed="rId4">
            <a:alphaModFix/>
          </a:blip>
          <a:stretch>
            <a:fillRect/>
          </a:stretch>
        </p:blipFill>
        <p:spPr>
          <a:xfrm>
            <a:off x="7256900" y="3422738"/>
            <a:ext cx="2743200" cy="205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3"/>
          <p:cNvSpPr txBox="1"/>
          <p:nvPr>
            <p:ph type="title"/>
          </p:nvPr>
        </p:nvSpPr>
        <p:spPr>
          <a:xfrm>
            <a:off x="838200" y="365125"/>
            <a:ext cx="1122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               SL in politics                             a timeline… </a:t>
            </a:r>
            <a:endParaRPr/>
          </a:p>
        </p:txBody>
      </p:sp>
      <p:pic>
        <p:nvPicPr>
          <p:cNvPr id="92" name="Google Shape;92;p3"/>
          <p:cNvPicPr preferRelativeResize="0"/>
          <p:nvPr>
            <p:ph idx="1" type="body"/>
          </p:nvPr>
        </p:nvPicPr>
        <p:blipFill rotWithShape="1">
          <a:blip r:embed="rId3">
            <a:alphaModFix/>
          </a:blip>
          <a:srcRect b="0" l="0" r="0" t="0"/>
          <a:stretch/>
        </p:blipFill>
        <p:spPr>
          <a:xfrm>
            <a:off x="5954244" y="65313"/>
            <a:ext cx="3034200" cy="6727500"/>
          </a:xfrm>
          <a:prstGeom prst="rect">
            <a:avLst/>
          </a:prstGeom>
          <a:noFill/>
          <a:ln>
            <a:noFill/>
          </a:ln>
        </p:spPr>
      </p:pic>
      <p:sp>
        <p:nvSpPr>
          <p:cNvPr id="93" name="Google Shape;93;p3"/>
          <p:cNvSpPr txBox="1"/>
          <p:nvPr/>
        </p:nvSpPr>
        <p:spPr>
          <a:xfrm>
            <a:off x="7335983" y="6151418"/>
            <a:ext cx="4727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Source: Tweet from Colin Allen @WFDPresident</a:t>
            </a:r>
            <a:endParaRPr sz="1000">
              <a:solidFill>
                <a:schemeClr val="dk1"/>
              </a:solidFill>
              <a:latin typeface="Calibri"/>
              <a:ea typeface="Calibri"/>
              <a:cs typeface="Calibri"/>
              <a:sym typeface="Calibri"/>
            </a:endParaRPr>
          </a:p>
        </p:txBody>
      </p:sp>
      <p:pic>
        <p:nvPicPr>
          <p:cNvPr id="94" name="Google Shape;94;p3" title="Video 2">
            <a:hlinkClick r:id="rId4"/>
          </p:cNvPr>
          <p:cNvPicPr preferRelativeResize="0"/>
          <p:nvPr/>
        </p:nvPicPr>
        <p:blipFill>
          <a:blip r:embed="rId5">
            <a:alphaModFix/>
          </a:blip>
          <a:stretch>
            <a:fillRect/>
          </a:stretch>
        </p:blipFill>
        <p:spPr>
          <a:xfrm>
            <a:off x="956468" y="2444213"/>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GB" sz="3600"/>
              <a:t>Sir Francis Humberston Mackenzie</a:t>
            </a:r>
            <a:endParaRPr/>
          </a:p>
        </p:txBody>
      </p:sp>
      <p:pic>
        <p:nvPicPr>
          <p:cNvPr id="100" name="Google Shape;100;p4"/>
          <p:cNvPicPr preferRelativeResize="0"/>
          <p:nvPr>
            <p:ph idx="2" type="body"/>
          </p:nvPr>
        </p:nvPicPr>
        <p:blipFill rotWithShape="1">
          <a:blip r:embed="rId3">
            <a:alphaModFix/>
          </a:blip>
          <a:srcRect b="0" l="0" r="0" t="0"/>
          <a:stretch/>
        </p:blipFill>
        <p:spPr>
          <a:xfrm>
            <a:off x="9200737" y="1523713"/>
            <a:ext cx="2641200" cy="4351200"/>
          </a:xfrm>
          <a:prstGeom prst="rect">
            <a:avLst/>
          </a:prstGeom>
          <a:noFill/>
          <a:ln>
            <a:noFill/>
          </a:ln>
        </p:spPr>
      </p:pic>
      <p:sp>
        <p:nvSpPr>
          <p:cNvPr id="101" name="Google Shape;101;p4"/>
          <p:cNvSpPr txBox="1"/>
          <p:nvPr>
            <p:ph idx="1" type="body"/>
          </p:nvPr>
        </p:nvSpPr>
        <p:spPr>
          <a:xfrm>
            <a:off x="662026" y="1690700"/>
            <a:ext cx="3930000" cy="1231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In December 1783 John Robinson (a political analyst) wrote:</a:t>
            </a:r>
            <a:endParaRPr/>
          </a:p>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“As the chief of the Mackenzies, brother and heir of the late Colonel Humberston, is deaf and dumb, it is unlikely he will think of coming into Parliament and therefore it is most likely that Lord Macleod will be elected again.</a:t>
            </a:r>
            <a:r>
              <a:rPr lang="en-GB" sz="1800">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02" name="Google Shape;102;p4"/>
          <p:cNvSpPr/>
          <p:nvPr/>
        </p:nvSpPr>
        <p:spPr>
          <a:xfrm>
            <a:off x="602377" y="3248725"/>
            <a:ext cx="3679500" cy="29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Sir Francis Humberston Mackenzie in spite of this prediction was elected to Parliament as MP for:</a:t>
            </a:r>
            <a:endParaRPr/>
          </a:p>
          <a:p>
            <a:pPr indent="0" lvl="0" marL="0" marR="0" rtl="0" algn="l">
              <a:spcBef>
                <a:spcPts val="0"/>
              </a:spcBef>
              <a:spcAft>
                <a:spcPts val="0"/>
              </a:spcAft>
              <a:buNone/>
            </a:pPr>
            <a:r>
              <a:rPr lang="en-GB" sz="1400" u="sng">
                <a:solidFill>
                  <a:schemeClr val="dk1"/>
                </a:solidFill>
                <a:latin typeface="Calibri"/>
                <a:ea typeface="Calibri"/>
                <a:cs typeface="Calibri"/>
                <a:sym typeface="Calibri"/>
                <a:hlinkClick r:id="rId4"/>
              </a:rPr>
              <a:t>ROSS-SHIRE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1784 – 1790</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And again for:</a:t>
            </a:r>
            <a:endParaRPr/>
          </a:p>
          <a:p>
            <a:pPr indent="0" lvl="0" marL="0" marR="0" rtl="0" algn="l">
              <a:spcBef>
                <a:spcPts val="0"/>
              </a:spcBef>
              <a:spcAft>
                <a:spcPts val="0"/>
              </a:spcAft>
              <a:buNone/>
            </a:pPr>
            <a:r>
              <a:rPr lang="en-GB" sz="1400" u="sng">
                <a:solidFill>
                  <a:schemeClr val="dk1"/>
                </a:solidFill>
                <a:latin typeface="Calibri"/>
                <a:ea typeface="Calibri"/>
                <a:cs typeface="Calibri"/>
                <a:sym typeface="Calibri"/>
                <a:hlinkClick r:id="rId5"/>
              </a:rPr>
              <a:t>ROSS-SHIRE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1 May 1794 – 1796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MacKenzie served as </a:t>
            </a:r>
            <a:r>
              <a:rPr lang="en-GB" sz="1400" u="sng">
                <a:solidFill>
                  <a:schemeClr val="dk1"/>
                </a:solidFill>
                <a:latin typeface="Calibri"/>
                <a:ea typeface="Calibri"/>
                <a:cs typeface="Calibri"/>
                <a:sym typeface="Calibri"/>
                <a:hlinkClick r:id="rId6"/>
              </a:rPr>
              <a:t>Governor of Barbados</a:t>
            </a:r>
            <a:r>
              <a:rPr lang="en-GB" sz="1400">
                <a:solidFill>
                  <a:schemeClr val="dk1"/>
                </a:solidFill>
                <a:latin typeface="Calibri"/>
                <a:ea typeface="Calibri"/>
                <a:cs typeface="Calibri"/>
                <a:sym typeface="Calibri"/>
              </a:rPr>
              <a:t> from 1800 to 1806, during which period he reformed slavery on the island, established a prohibition of the killing of slaves, and reduced official discrimination against free black people.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4"/>
          <p:cNvSpPr txBox="1"/>
          <p:nvPr/>
        </p:nvSpPr>
        <p:spPr>
          <a:xfrm>
            <a:off x="4484511" y="6143748"/>
            <a:ext cx="462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Source: www.historyofparliamentonline.org</a:t>
            </a:r>
            <a:endParaRPr sz="1000"/>
          </a:p>
        </p:txBody>
      </p:sp>
      <p:pic>
        <p:nvPicPr>
          <p:cNvPr id="104" name="Google Shape;104;p4" title="Video 3">
            <a:hlinkClick r:id="rId7"/>
          </p:cNvPr>
          <p:cNvPicPr preferRelativeResize="0"/>
          <p:nvPr/>
        </p:nvPicPr>
        <p:blipFill>
          <a:blip r:embed="rId8">
            <a:alphaModFix/>
          </a:blip>
          <a:stretch>
            <a:fillRect/>
          </a:stretch>
        </p:blipFill>
        <p:spPr>
          <a:xfrm>
            <a:off x="4509262" y="1984813"/>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sp>
        <p:nvSpPr>
          <p:cNvPr id="109" name="Google Shape;109;p5"/>
          <p:cNvSpPr/>
          <p:nvPr/>
        </p:nvSpPr>
        <p:spPr>
          <a:xfrm>
            <a:off x="1354372" y="0"/>
            <a:ext cx="9483256" cy="6858000"/>
          </a:xfrm>
          <a:prstGeom prst="rect">
            <a:avLst/>
          </a:prstGeom>
          <a:solidFill>
            <a:srgbClr val="6E3F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0" name="Google Shape;110;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1" name="Google Shape;111;p5"/>
          <p:cNvSpPr/>
          <p:nvPr/>
        </p:nvSpPr>
        <p:spPr>
          <a:xfrm>
            <a:off x="2144484" y="0"/>
            <a:ext cx="7837716" cy="6858000"/>
          </a:xfrm>
          <a:custGeom>
            <a:rect b="b" l="l" r="r" t="t"/>
            <a:pathLst>
              <a:path extrusionOk="0" h="6858000" w="7837716">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5"/>
          <p:cNvPicPr preferRelativeResize="0"/>
          <p:nvPr>
            <p:ph idx="1" type="body"/>
          </p:nvPr>
        </p:nvPicPr>
        <p:blipFill rotWithShape="1">
          <a:blip r:embed="rId4">
            <a:alphaModFix/>
          </a:blip>
          <a:srcRect b="0" l="0" r="0" t="0"/>
          <a:stretch/>
        </p:blipFill>
        <p:spPr>
          <a:xfrm>
            <a:off x="3662399" y="1176793"/>
            <a:ext cx="4610109" cy="4548146"/>
          </a:xfrm>
          <a:prstGeom prst="rect">
            <a:avLst/>
          </a:prstGeom>
          <a:noFill/>
          <a:ln>
            <a:noFill/>
          </a:ln>
        </p:spPr>
      </p:pic>
      <p:sp>
        <p:nvSpPr>
          <p:cNvPr id="113" name="Google Shape;113;p5"/>
          <p:cNvSpPr txBox="1"/>
          <p:nvPr/>
        </p:nvSpPr>
        <p:spPr>
          <a:xfrm>
            <a:off x="9663545" y="6089073"/>
            <a:ext cx="22340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Source: Casyjot</a:t>
            </a:r>
            <a:endParaRPr sz="1000">
              <a:solidFill>
                <a:schemeClr val="dk1"/>
              </a:solidFill>
              <a:latin typeface="Calibri"/>
              <a:ea typeface="Calibri"/>
              <a:cs typeface="Calibri"/>
              <a:sym typeface="Calibri"/>
            </a:endParaRPr>
          </a:p>
        </p:txBody>
      </p:sp>
      <p:pic>
        <p:nvPicPr>
          <p:cNvPr id="114" name="Google Shape;114;p5" title="Video 4">
            <a:hlinkClick r:id="rId5"/>
          </p:cNvPr>
          <p:cNvPicPr preferRelativeResize="0"/>
          <p:nvPr/>
        </p:nvPicPr>
        <p:blipFill>
          <a:blip r:embed="rId6">
            <a:alphaModFix/>
          </a:blip>
          <a:stretch>
            <a:fillRect/>
          </a:stretch>
        </p:blipFill>
        <p:spPr>
          <a:xfrm>
            <a:off x="112125" y="27525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6"/>
          <p:cNvSpPr txBox="1"/>
          <p:nvPr>
            <p:ph type="title"/>
          </p:nvPr>
        </p:nvSpPr>
        <p:spPr>
          <a:xfrm>
            <a:off x="838200" y="44955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Credibility – as defined in Google Dictionary</a:t>
            </a:r>
            <a:endParaRPr/>
          </a:p>
        </p:txBody>
      </p:sp>
      <p:sp>
        <p:nvSpPr>
          <p:cNvPr id="120" name="Google Shape;120;p6"/>
          <p:cNvSpPr txBox="1"/>
          <p:nvPr>
            <p:ph idx="1" type="body"/>
          </p:nvPr>
        </p:nvSpPr>
        <p:spPr>
          <a:xfrm>
            <a:off x="4861100" y="1889750"/>
            <a:ext cx="36195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Plausibility</a:t>
            </a:r>
            <a:endParaRPr/>
          </a:p>
          <a:p>
            <a:pPr indent="-228600" lvl="0" marL="228600" rtl="0" algn="l">
              <a:lnSpc>
                <a:spcPct val="90000"/>
              </a:lnSpc>
              <a:spcBef>
                <a:spcPts val="1000"/>
              </a:spcBef>
              <a:spcAft>
                <a:spcPts val="0"/>
              </a:spcAft>
              <a:buClr>
                <a:schemeClr val="dk1"/>
              </a:buClr>
              <a:buSzPts val="2800"/>
              <a:buChar char="•"/>
            </a:pPr>
            <a:r>
              <a:rPr lang="en-GB"/>
              <a:t>Believability</a:t>
            </a:r>
            <a:endParaRPr/>
          </a:p>
          <a:p>
            <a:pPr indent="-228600" lvl="0" marL="228600" rtl="0" algn="l">
              <a:lnSpc>
                <a:spcPct val="90000"/>
              </a:lnSpc>
              <a:spcBef>
                <a:spcPts val="1000"/>
              </a:spcBef>
              <a:spcAft>
                <a:spcPts val="0"/>
              </a:spcAft>
              <a:buClr>
                <a:schemeClr val="dk1"/>
              </a:buClr>
              <a:buSzPts val="2800"/>
              <a:buChar char="•"/>
            </a:pPr>
            <a:r>
              <a:rPr lang="en-GB"/>
              <a:t>Acceptability</a:t>
            </a:r>
            <a:endParaRPr/>
          </a:p>
          <a:p>
            <a:pPr indent="-228600" lvl="0" marL="228600" rtl="0" algn="l">
              <a:lnSpc>
                <a:spcPct val="90000"/>
              </a:lnSpc>
              <a:spcBef>
                <a:spcPts val="1000"/>
              </a:spcBef>
              <a:spcAft>
                <a:spcPts val="0"/>
              </a:spcAft>
              <a:buClr>
                <a:schemeClr val="dk1"/>
              </a:buClr>
              <a:buSzPts val="2800"/>
              <a:buChar char="•"/>
            </a:pPr>
            <a:r>
              <a:rPr lang="en-GB"/>
              <a:t>Tenability</a:t>
            </a:r>
            <a:endParaRPr/>
          </a:p>
          <a:p>
            <a:pPr indent="-228600" lvl="0" marL="228600" rtl="0" algn="l">
              <a:lnSpc>
                <a:spcPct val="90000"/>
              </a:lnSpc>
              <a:spcBef>
                <a:spcPts val="1000"/>
              </a:spcBef>
              <a:spcAft>
                <a:spcPts val="0"/>
              </a:spcAft>
              <a:buClr>
                <a:schemeClr val="dk1"/>
              </a:buClr>
              <a:buSzPts val="2800"/>
              <a:buChar char="•"/>
            </a:pPr>
            <a:r>
              <a:rPr lang="en-GB"/>
              <a:t>Cogency</a:t>
            </a:r>
            <a:endParaRPr/>
          </a:p>
          <a:p>
            <a:pPr indent="-228600" lvl="0" marL="228600" rtl="0" algn="l">
              <a:lnSpc>
                <a:spcPct val="90000"/>
              </a:lnSpc>
              <a:spcBef>
                <a:spcPts val="1000"/>
              </a:spcBef>
              <a:spcAft>
                <a:spcPts val="0"/>
              </a:spcAft>
              <a:buClr>
                <a:schemeClr val="dk1"/>
              </a:buClr>
              <a:buSzPts val="2800"/>
              <a:buChar char="•"/>
            </a:pPr>
            <a:r>
              <a:rPr lang="en-GB"/>
              <a:t>Validity</a:t>
            </a:r>
            <a:endParaRPr/>
          </a:p>
          <a:p>
            <a:pPr indent="-228600" lvl="0" marL="228600" rtl="0" algn="l">
              <a:lnSpc>
                <a:spcPct val="90000"/>
              </a:lnSpc>
              <a:spcBef>
                <a:spcPts val="1000"/>
              </a:spcBef>
              <a:spcAft>
                <a:spcPts val="0"/>
              </a:spcAft>
              <a:buClr>
                <a:schemeClr val="dk1"/>
              </a:buClr>
              <a:buSzPts val="2800"/>
              <a:buChar char="•"/>
            </a:pPr>
            <a:r>
              <a:rPr lang="en-GB"/>
              <a:t>Soundness</a:t>
            </a:r>
            <a:endParaRPr/>
          </a:p>
          <a:p>
            <a:pPr indent="-228600" lvl="0" marL="228600" rtl="0" algn="l">
              <a:lnSpc>
                <a:spcPct val="90000"/>
              </a:lnSpc>
              <a:spcBef>
                <a:spcPts val="1000"/>
              </a:spcBef>
              <a:spcAft>
                <a:spcPts val="0"/>
              </a:spcAft>
              <a:buClr>
                <a:schemeClr val="dk1"/>
              </a:buClr>
              <a:buSzPts val="2800"/>
              <a:buChar char="•"/>
            </a:pPr>
            <a:r>
              <a:rPr lang="en-GB"/>
              <a:t>Veracity</a:t>
            </a:r>
            <a:endParaRPr/>
          </a:p>
        </p:txBody>
      </p:sp>
      <p:sp>
        <p:nvSpPr>
          <p:cNvPr id="121" name="Google Shape;121;p6"/>
          <p:cNvSpPr txBox="1"/>
          <p:nvPr>
            <p:ph idx="2" type="body"/>
          </p:nvPr>
        </p:nvSpPr>
        <p:spPr>
          <a:xfrm>
            <a:off x="7788723" y="1889600"/>
            <a:ext cx="3789900" cy="4351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Authenticity</a:t>
            </a:r>
            <a:endParaRPr/>
          </a:p>
          <a:p>
            <a:pPr indent="-228600" lvl="0" marL="228600" rtl="0" algn="l">
              <a:lnSpc>
                <a:spcPct val="90000"/>
              </a:lnSpc>
              <a:spcBef>
                <a:spcPts val="1000"/>
              </a:spcBef>
              <a:spcAft>
                <a:spcPts val="0"/>
              </a:spcAft>
              <a:buClr>
                <a:schemeClr val="dk1"/>
              </a:buClr>
              <a:buSzPts val="2800"/>
              <a:buChar char="•"/>
            </a:pPr>
            <a:r>
              <a:rPr lang="en-GB"/>
              <a:t>Authoritativeness</a:t>
            </a:r>
            <a:endParaRPr/>
          </a:p>
          <a:p>
            <a:pPr indent="-292100" lvl="0" marL="228600" rtl="0" algn="l">
              <a:spcBef>
                <a:spcPts val="1000"/>
              </a:spcBef>
              <a:spcAft>
                <a:spcPts val="0"/>
              </a:spcAft>
              <a:buSzPts val="2800"/>
              <a:buChar char="•"/>
            </a:pPr>
            <a:r>
              <a:rPr lang="en-GB"/>
              <a:t>Dependability</a:t>
            </a:r>
            <a:endParaRPr/>
          </a:p>
          <a:p>
            <a:pPr indent="-292100" lvl="0" marL="228600" rtl="0" algn="l">
              <a:spcBef>
                <a:spcPts val="1000"/>
              </a:spcBef>
              <a:spcAft>
                <a:spcPts val="0"/>
              </a:spcAft>
              <a:buSzPts val="2800"/>
              <a:buChar char="•"/>
            </a:pPr>
            <a:r>
              <a:rPr lang="en-GB"/>
              <a:t>Trustworthiness</a:t>
            </a:r>
            <a:endParaRPr/>
          </a:p>
          <a:p>
            <a:pPr indent="-228600" lvl="0" marL="228600" rtl="0" algn="l">
              <a:lnSpc>
                <a:spcPct val="90000"/>
              </a:lnSpc>
              <a:spcBef>
                <a:spcPts val="1000"/>
              </a:spcBef>
              <a:spcAft>
                <a:spcPts val="0"/>
              </a:spcAft>
              <a:buClr>
                <a:schemeClr val="dk1"/>
              </a:buClr>
              <a:buSzPts val="2800"/>
              <a:buChar char="•"/>
            </a:pPr>
            <a:r>
              <a:rPr lang="en-GB"/>
              <a:t>Clout</a:t>
            </a:r>
            <a:endParaRPr/>
          </a:p>
          <a:p>
            <a:pPr indent="-228600" lvl="0" marL="228600" rtl="0" algn="l">
              <a:lnSpc>
                <a:spcPct val="90000"/>
              </a:lnSpc>
              <a:spcBef>
                <a:spcPts val="1000"/>
              </a:spcBef>
              <a:spcAft>
                <a:spcPts val="0"/>
              </a:spcAft>
              <a:buClr>
                <a:schemeClr val="dk1"/>
              </a:buClr>
              <a:buSzPts val="2800"/>
              <a:buChar char="•"/>
            </a:pPr>
            <a:r>
              <a:rPr lang="en-GB"/>
              <a:t>Innateness</a:t>
            </a:r>
            <a:endParaRPr/>
          </a:p>
          <a:p>
            <a:pPr indent="-228600" lvl="0" marL="228600" rtl="0" algn="l">
              <a:lnSpc>
                <a:spcPct val="90000"/>
              </a:lnSpc>
              <a:spcBef>
                <a:spcPts val="1000"/>
              </a:spcBef>
              <a:spcAft>
                <a:spcPts val="0"/>
              </a:spcAft>
              <a:buClr>
                <a:schemeClr val="dk1"/>
              </a:buClr>
              <a:buSzPts val="2800"/>
              <a:buChar char="•"/>
            </a:pPr>
            <a:r>
              <a:rPr lang="en-GB"/>
              <a:t>Integrity</a:t>
            </a:r>
            <a:endParaRPr/>
          </a:p>
        </p:txBody>
      </p:sp>
      <p:sp>
        <p:nvSpPr>
          <p:cNvPr id="122" name="Google Shape;122;p6"/>
          <p:cNvSpPr txBox="1"/>
          <p:nvPr/>
        </p:nvSpPr>
        <p:spPr>
          <a:xfrm>
            <a:off x="11455325" y="1889600"/>
            <a:ext cx="123300" cy="45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23" name="Google Shape;123;p6" title="Video 5a">
            <a:hlinkClick r:id="rId3"/>
          </p:cNvPr>
          <p:cNvPicPr preferRelativeResize="0"/>
          <p:nvPr/>
        </p:nvPicPr>
        <p:blipFill>
          <a:blip r:embed="rId4">
            <a:alphaModFix/>
          </a:blip>
          <a:stretch>
            <a:fillRect/>
          </a:stretch>
        </p:blipFill>
        <p:spPr>
          <a:xfrm>
            <a:off x="647398" y="2189539"/>
            <a:ext cx="3919877" cy="29399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g589f3e6c0e_0_0"/>
          <p:cNvSpPr txBox="1"/>
          <p:nvPr>
            <p:ph type="title"/>
          </p:nvPr>
        </p:nvSpPr>
        <p:spPr>
          <a:xfrm>
            <a:off x="838200" y="449551"/>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GB"/>
              <a:t>Credibility – as defined in Google Dictionary</a:t>
            </a:r>
            <a:endParaRPr/>
          </a:p>
        </p:txBody>
      </p:sp>
      <p:sp>
        <p:nvSpPr>
          <p:cNvPr id="129" name="Google Shape;129;g589f3e6c0e_0_0"/>
          <p:cNvSpPr txBox="1"/>
          <p:nvPr>
            <p:ph idx="1" type="body"/>
          </p:nvPr>
        </p:nvSpPr>
        <p:spPr>
          <a:xfrm>
            <a:off x="838200" y="1825625"/>
            <a:ext cx="36195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t>Plausibility</a:t>
            </a:r>
            <a:endParaRPr/>
          </a:p>
          <a:p>
            <a:pPr indent="-228600" lvl="0" marL="228600" rtl="0" algn="l">
              <a:lnSpc>
                <a:spcPct val="90000"/>
              </a:lnSpc>
              <a:spcBef>
                <a:spcPts val="1000"/>
              </a:spcBef>
              <a:spcAft>
                <a:spcPts val="0"/>
              </a:spcAft>
              <a:buClr>
                <a:schemeClr val="dk1"/>
              </a:buClr>
              <a:buSzPts val="2800"/>
              <a:buChar char="•"/>
            </a:pPr>
            <a:r>
              <a:rPr lang="en-GB"/>
              <a:t>Believability</a:t>
            </a:r>
            <a:endParaRPr/>
          </a:p>
          <a:p>
            <a:pPr indent="-228600" lvl="0" marL="228600" rtl="0" algn="l">
              <a:lnSpc>
                <a:spcPct val="90000"/>
              </a:lnSpc>
              <a:spcBef>
                <a:spcPts val="1000"/>
              </a:spcBef>
              <a:spcAft>
                <a:spcPts val="0"/>
              </a:spcAft>
              <a:buClr>
                <a:schemeClr val="dk1"/>
              </a:buClr>
              <a:buSzPts val="2800"/>
              <a:buChar char="•"/>
            </a:pPr>
            <a:r>
              <a:rPr lang="en-GB"/>
              <a:t>Acceptability</a:t>
            </a:r>
            <a:endParaRPr/>
          </a:p>
          <a:p>
            <a:pPr indent="-228600" lvl="0" marL="228600" rtl="0" algn="l">
              <a:lnSpc>
                <a:spcPct val="90000"/>
              </a:lnSpc>
              <a:spcBef>
                <a:spcPts val="1000"/>
              </a:spcBef>
              <a:spcAft>
                <a:spcPts val="0"/>
              </a:spcAft>
              <a:buClr>
                <a:schemeClr val="dk1"/>
              </a:buClr>
              <a:buSzPts val="2800"/>
              <a:buChar char="•"/>
            </a:pPr>
            <a:r>
              <a:rPr lang="en-GB"/>
              <a:t>Tenability</a:t>
            </a:r>
            <a:endParaRPr/>
          </a:p>
          <a:p>
            <a:pPr indent="-228600" lvl="0" marL="228600" rtl="0" algn="l">
              <a:lnSpc>
                <a:spcPct val="90000"/>
              </a:lnSpc>
              <a:spcBef>
                <a:spcPts val="1000"/>
              </a:spcBef>
              <a:spcAft>
                <a:spcPts val="0"/>
              </a:spcAft>
              <a:buClr>
                <a:schemeClr val="dk1"/>
              </a:buClr>
              <a:buSzPts val="2800"/>
              <a:buChar char="•"/>
            </a:pPr>
            <a:r>
              <a:rPr lang="en-GB"/>
              <a:t>Cogency</a:t>
            </a:r>
            <a:endParaRPr/>
          </a:p>
          <a:p>
            <a:pPr indent="-228600" lvl="0" marL="228600" rtl="0" algn="l">
              <a:lnSpc>
                <a:spcPct val="90000"/>
              </a:lnSpc>
              <a:spcBef>
                <a:spcPts val="1000"/>
              </a:spcBef>
              <a:spcAft>
                <a:spcPts val="0"/>
              </a:spcAft>
              <a:buClr>
                <a:schemeClr val="dk1"/>
              </a:buClr>
              <a:buSzPts val="2800"/>
              <a:buChar char="•"/>
            </a:pPr>
            <a:r>
              <a:rPr lang="en-GB"/>
              <a:t>Validity</a:t>
            </a:r>
            <a:endParaRPr/>
          </a:p>
          <a:p>
            <a:pPr indent="-228600" lvl="0" marL="228600" rtl="0" algn="l">
              <a:lnSpc>
                <a:spcPct val="90000"/>
              </a:lnSpc>
              <a:spcBef>
                <a:spcPts val="1000"/>
              </a:spcBef>
              <a:spcAft>
                <a:spcPts val="0"/>
              </a:spcAft>
              <a:buClr>
                <a:schemeClr val="dk1"/>
              </a:buClr>
              <a:buSzPts val="2800"/>
              <a:buChar char="•"/>
            </a:pPr>
            <a:r>
              <a:rPr lang="en-GB"/>
              <a:t>Soundness</a:t>
            </a:r>
            <a:endParaRPr/>
          </a:p>
          <a:p>
            <a:pPr indent="-228600" lvl="0" marL="228600" rtl="0" algn="l">
              <a:lnSpc>
                <a:spcPct val="90000"/>
              </a:lnSpc>
              <a:spcBef>
                <a:spcPts val="1000"/>
              </a:spcBef>
              <a:spcAft>
                <a:spcPts val="0"/>
              </a:spcAft>
              <a:buClr>
                <a:schemeClr val="dk1"/>
              </a:buClr>
              <a:buSzPts val="2800"/>
              <a:buChar char="•"/>
            </a:pPr>
            <a:r>
              <a:rPr lang="en-GB"/>
              <a:t>Veracity</a:t>
            </a:r>
            <a:endParaRPr/>
          </a:p>
        </p:txBody>
      </p:sp>
      <p:sp>
        <p:nvSpPr>
          <p:cNvPr id="130" name="Google Shape;130;g589f3e6c0e_0_0"/>
          <p:cNvSpPr txBox="1"/>
          <p:nvPr>
            <p:ph idx="2" type="body"/>
          </p:nvPr>
        </p:nvSpPr>
        <p:spPr>
          <a:xfrm>
            <a:off x="3273773" y="1825475"/>
            <a:ext cx="3789900" cy="4351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t>Authenticity</a:t>
            </a:r>
            <a:endParaRPr/>
          </a:p>
          <a:p>
            <a:pPr indent="-228600" lvl="0" marL="228600" rtl="0" algn="l">
              <a:lnSpc>
                <a:spcPct val="90000"/>
              </a:lnSpc>
              <a:spcBef>
                <a:spcPts val="1000"/>
              </a:spcBef>
              <a:spcAft>
                <a:spcPts val="0"/>
              </a:spcAft>
              <a:buClr>
                <a:schemeClr val="dk1"/>
              </a:buClr>
              <a:buSzPts val="2800"/>
              <a:buChar char="•"/>
            </a:pPr>
            <a:r>
              <a:rPr lang="en-GB"/>
              <a:t>Authoritativeness</a:t>
            </a:r>
            <a:endParaRPr/>
          </a:p>
          <a:p>
            <a:pPr indent="-292100" lvl="0" marL="228600" rtl="0" algn="l">
              <a:spcBef>
                <a:spcPts val="1000"/>
              </a:spcBef>
              <a:spcAft>
                <a:spcPts val="0"/>
              </a:spcAft>
              <a:buSzPts val="2800"/>
              <a:buChar char="•"/>
            </a:pPr>
            <a:r>
              <a:rPr lang="en-GB"/>
              <a:t>Dependability</a:t>
            </a:r>
            <a:endParaRPr/>
          </a:p>
          <a:p>
            <a:pPr indent="-292100" lvl="0" marL="228600" rtl="0" algn="l">
              <a:spcBef>
                <a:spcPts val="1000"/>
              </a:spcBef>
              <a:spcAft>
                <a:spcPts val="0"/>
              </a:spcAft>
              <a:buSzPts val="2800"/>
              <a:buChar char="•"/>
            </a:pPr>
            <a:r>
              <a:rPr lang="en-GB"/>
              <a:t>Trustworthiness</a:t>
            </a:r>
            <a:endParaRPr/>
          </a:p>
          <a:p>
            <a:pPr indent="-228600" lvl="0" marL="228600" rtl="0" algn="l">
              <a:lnSpc>
                <a:spcPct val="90000"/>
              </a:lnSpc>
              <a:spcBef>
                <a:spcPts val="1000"/>
              </a:spcBef>
              <a:spcAft>
                <a:spcPts val="0"/>
              </a:spcAft>
              <a:buClr>
                <a:schemeClr val="dk1"/>
              </a:buClr>
              <a:buSzPts val="2800"/>
              <a:buChar char="•"/>
            </a:pPr>
            <a:r>
              <a:rPr lang="en-GB"/>
              <a:t>Clout</a:t>
            </a:r>
            <a:endParaRPr/>
          </a:p>
          <a:p>
            <a:pPr indent="-228600" lvl="0" marL="228600" rtl="0" algn="l">
              <a:lnSpc>
                <a:spcPct val="90000"/>
              </a:lnSpc>
              <a:spcBef>
                <a:spcPts val="1000"/>
              </a:spcBef>
              <a:spcAft>
                <a:spcPts val="0"/>
              </a:spcAft>
              <a:buClr>
                <a:schemeClr val="dk1"/>
              </a:buClr>
              <a:buSzPts val="2800"/>
              <a:buChar char="•"/>
            </a:pPr>
            <a:r>
              <a:rPr lang="en-GB"/>
              <a:t>Innateness</a:t>
            </a:r>
            <a:endParaRPr/>
          </a:p>
          <a:p>
            <a:pPr indent="-228600" lvl="0" marL="228600" rtl="0" algn="l">
              <a:lnSpc>
                <a:spcPct val="90000"/>
              </a:lnSpc>
              <a:spcBef>
                <a:spcPts val="1000"/>
              </a:spcBef>
              <a:spcAft>
                <a:spcPts val="0"/>
              </a:spcAft>
              <a:buClr>
                <a:schemeClr val="dk1"/>
              </a:buClr>
              <a:buSzPts val="2800"/>
              <a:buChar char="•"/>
            </a:pPr>
            <a:r>
              <a:rPr lang="en-GB"/>
              <a:t>Integrity</a:t>
            </a:r>
            <a:endParaRPr/>
          </a:p>
        </p:txBody>
      </p:sp>
      <p:pic>
        <p:nvPicPr>
          <p:cNvPr id="131" name="Google Shape;131;g589f3e6c0e_0_0" title="Video 6">
            <a:hlinkClick r:id="rId3"/>
          </p:cNvPr>
          <p:cNvPicPr preferRelativeResize="0"/>
          <p:nvPr/>
        </p:nvPicPr>
        <p:blipFill>
          <a:blip r:embed="rId4">
            <a:alphaModFix/>
          </a:blip>
          <a:stretch>
            <a:fillRect/>
          </a:stretch>
        </p:blipFill>
        <p:spPr>
          <a:xfrm>
            <a:off x="7145350" y="2991500"/>
            <a:ext cx="4572000" cy="3429000"/>
          </a:xfrm>
          <a:prstGeom prst="rect">
            <a:avLst/>
          </a:prstGeom>
          <a:noFill/>
          <a:ln>
            <a:noFill/>
          </a:ln>
        </p:spPr>
      </p:pic>
      <p:sp>
        <p:nvSpPr>
          <p:cNvPr id="132" name="Google Shape;132;g589f3e6c0e_0_0"/>
          <p:cNvSpPr txBox="1"/>
          <p:nvPr/>
        </p:nvSpPr>
        <p:spPr>
          <a:xfrm>
            <a:off x="11455325" y="1889600"/>
            <a:ext cx="123300" cy="45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3" name="Google Shape;133;g589f3e6c0e_0_0"/>
          <p:cNvSpPr txBox="1"/>
          <p:nvPr/>
        </p:nvSpPr>
        <p:spPr>
          <a:xfrm rot="-1676584">
            <a:off x="268901" y="2705802"/>
            <a:ext cx="11922048" cy="150039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FF0000"/>
                </a:solidFill>
                <a:latin typeface="Calibri"/>
                <a:ea typeface="Calibri"/>
                <a:cs typeface="Calibri"/>
                <a:sym typeface="Calibri"/>
              </a:rPr>
              <a:t>LANGUAGE &amp; CULTURAL CREDIBILITY</a:t>
            </a:r>
            <a:endParaRPr b="1" sz="600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g589f3e6c0e_0_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Language &amp; Cultural Credibility</a:t>
            </a:r>
            <a:endParaRPr/>
          </a:p>
        </p:txBody>
      </p:sp>
      <p:sp>
        <p:nvSpPr>
          <p:cNvPr id="139" name="Google Shape;139;g589f3e6c0e_0_9"/>
          <p:cNvSpPr txBox="1"/>
          <p:nvPr>
            <p:ph idx="1" type="body"/>
          </p:nvPr>
        </p:nvSpPr>
        <p:spPr>
          <a:xfrm>
            <a:off x="358300" y="1825625"/>
            <a:ext cx="43488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400"/>
              <a:t>Language Credibility</a:t>
            </a:r>
            <a:endParaRPr sz="2400"/>
          </a:p>
          <a:p>
            <a:pPr indent="-381000" lvl="0" marL="457200" rtl="0" algn="l">
              <a:spcBef>
                <a:spcPts val="1000"/>
              </a:spcBef>
              <a:spcAft>
                <a:spcPts val="0"/>
              </a:spcAft>
              <a:buSzPts val="2400"/>
              <a:buChar char="•"/>
            </a:pPr>
            <a:r>
              <a:rPr lang="en-GB" sz="2400"/>
              <a:t>BSL as a first or PREFERRED language</a:t>
            </a:r>
            <a:endParaRPr sz="2400"/>
          </a:p>
          <a:p>
            <a:pPr indent="-381000" lvl="0" marL="457200" rtl="0" algn="l">
              <a:spcBef>
                <a:spcPts val="0"/>
              </a:spcBef>
              <a:spcAft>
                <a:spcPts val="0"/>
              </a:spcAft>
              <a:buSzPts val="2400"/>
              <a:buChar char="•"/>
            </a:pPr>
            <a:r>
              <a:rPr lang="en-GB" sz="2400"/>
              <a:t>Seen by other BSL users(!) as a fluent BSL user(!)</a:t>
            </a:r>
            <a:endParaRPr sz="2400"/>
          </a:p>
          <a:p>
            <a:pPr indent="-381000" lvl="0" marL="457200" rtl="0" algn="l">
              <a:spcBef>
                <a:spcPts val="0"/>
              </a:spcBef>
              <a:spcAft>
                <a:spcPts val="0"/>
              </a:spcAft>
              <a:buSzPts val="2400"/>
              <a:buChar char="•"/>
            </a:pPr>
            <a:r>
              <a:rPr lang="en-GB" sz="2400"/>
              <a:t>Well versed in language issues i.e.: </a:t>
            </a:r>
            <a:endParaRPr sz="2400"/>
          </a:p>
          <a:p>
            <a:pPr indent="-381000" lvl="1" marL="1371600" rtl="0" algn="l">
              <a:spcBef>
                <a:spcPts val="0"/>
              </a:spcBef>
              <a:spcAft>
                <a:spcPts val="0"/>
              </a:spcAft>
              <a:buSzPts val="2400"/>
              <a:buChar char="•"/>
            </a:pPr>
            <a:r>
              <a:rPr lang="en-GB"/>
              <a:t>Language </a:t>
            </a:r>
            <a:r>
              <a:rPr lang="en-GB"/>
              <a:t>Deprivation </a:t>
            </a:r>
            <a:endParaRPr/>
          </a:p>
          <a:p>
            <a:pPr indent="-381000" lvl="1" marL="1371600" rtl="0" algn="l">
              <a:spcBef>
                <a:spcPts val="0"/>
              </a:spcBef>
              <a:spcAft>
                <a:spcPts val="0"/>
              </a:spcAft>
              <a:buSzPts val="2400"/>
              <a:buChar char="•"/>
            </a:pPr>
            <a:r>
              <a:rPr lang="en-GB"/>
              <a:t>Status as opposed to other languages, etc</a:t>
            </a:r>
            <a:endParaRPr/>
          </a:p>
        </p:txBody>
      </p:sp>
      <p:sp>
        <p:nvSpPr>
          <p:cNvPr id="140" name="Google Shape;140;g589f3e6c0e_0_9"/>
          <p:cNvSpPr txBox="1"/>
          <p:nvPr>
            <p:ph idx="2" type="body"/>
          </p:nvPr>
        </p:nvSpPr>
        <p:spPr>
          <a:xfrm>
            <a:off x="4442800" y="1825625"/>
            <a:ext cx="37152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400"/>
              <a:t>Cultural Credibility</a:t>
            </a:r>
            <a:endParaRPr sz="2400"/>
          </a:p>
          <a:p>
            <a:pPr indent="-381000" lvl="0" marL="457200" rtl="0" algn="l">
              <a:spcBef>
                <a:spcPts val="1000"/>
              </a:spcBef>
              <a:spcAft>
                <a:spcPts val="0"/>
              </a:spcAft>
              <a:buSzPts val="2400"/>
              <a:buChar char="•"/>
            </a:pPr>
            <a:r>
              <a:rPr lang="en-GB" sz="2400"/>
              <a:t>Seen as “D”eaf by all</a:t>
            </a:r>
            <a:endParaRPr sz="2400"/>
          </a:p>
          <a:p>
            <a:pPr indent="-381000" lvl="0" marL="457200" rtl="0" algn="l">
              <a:spcBef>
                <a:spcPts val="0"/>
              </a:spcBef>
              <a:spcAft>
                <a:spcPts val="0"/>
              </a:spcAft>
              <a:buSzPts val="2400"/>
              <a:buChar char="•"/>
            </a:pPr>
            <a:r>
              <a:rPr lang="en-GB" sz="2400"/>
              <a:t>Plugged within Deaf Community</a:t>
            </a:r>
            <a:endParaRPr sz="2400"/>
          </a:p>
          <a:p>
            <a:pPr indent="-381000" lvl="0" marL="457200" rtl="0" algn="l">
              <a:spcBef>
                <a:spcPts val="0"/>
              </a:spcBef>
              <a:spcAft>
                <a:spcPts val="0"/>
              </a:spcAft>
              <a:buSzPts val="2400"/>
              <a:buChar char="•"/>
            </a:pPr>
            <a:r>
              <a:rPr lang="en-GB" sz="2400"/>
              <a:t>Well versed in Deaf cultural issues i.e.:</a:t>
            </a:r>
            <a:endParaRPr sz="2400"/>
          </a:p>
          <a:p>
            <a:pPr indent="-381000" lvl="1" marL="914400" rtl="0" algn="l">
              <a:spcBef>
                <a:spcPts val="0"/>
              </a:spcBef>
              <a:spcAft>
                <a:spcPts val="0"/>
              </a:spcAft>
              <a:buSzPts val="2400"/>
              <a:buChar char="•"/>
            </a:pPr>
            <a:r>
              <a:rPr lang="en-GB"/>
              <a:t>Direct rather than interpreted</a:t>
            </a:r>
            <a:endParaRPr/>
          </a:p>
          <a:p>
            <a:pPr indent="-381000" lvl="1" marL="914400" rtl="0" algn="l">
              <a:spcBef>
                <a:spcPts val="0"/>
              </a:spcBef>
              <a:spcAft>
                <a:spcPts val="0"/>
              </a:spcAft>
              <a:buSzPts val="2400"/>
              <a:buChar char="•"/>
            </a:pPr>
            <a:r>
              <a:rPr lang="en-GB"/>
              <a:t>Proper cultural context in translation, etc</a:t>
            </a:r>
            <a:endParaRPr/>
          </a:p>
        </p:txBody>
      </p:sp>
      <p:pic>
        <p:nvPicPr>
          <p:cNvPr id="141" name="Google Shape;141;g589f3e6c0e_0_9" title="Video 8">
            <a:hlinkClick r:id="rId3"/>
          </p:cNvPr>
          <p:cNvPicPr preferRelativeResize="0"/>
          <p:nvPr/>
        </p:nvPicPr>
        <p:blipFill>
          <a:blip r:embed="rId4">
            <a:alphaModFix/>
          </a:blip>
          <a:stretch>
            <a:fillRect/>
          </a:stretch>
        </p:blipFill>
        <p:spPr>
          <a:xfrm>
            <a:off x="8310400" y="1843225"/>
            <a:ext cx="3729200" cy="279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g589f3e6c0e_0_15"/>
          <p:cNvSpPr txBox="1"/>
          <p:nvPr>
            <p:ph type="title"/>
          </p:nvPr>
        </p:nvSpPr>
        <p:spPr>
          <a:xfrm>
            <a:off x="831850" y="12058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GB"/>
              <a:t>BSL Users - perception and time to redefine and gain credibility?</a:t>
            </a:r>
            <a:endParaRPr/>
          </a:p>
        </p:txBody>
      </p:sp>
      <p:sp>
        <p:nvSpPr>
          <p:cNvPr id="147" name="Google Shape;147;g589f3e6c0e_0_15"/>
          <p:cNvSpPr txBox="1"/>
          <p:nvPr>
            <p:ph idx="1" type="body"/>
          </p:nvPr>
        </p:nvSpPr>
        <p:spPr>
          <a:xfrm>
            <a:off x="831850" y="4589463"/>
            <a:ext cx="10515600" cy="150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48" name="Google Shape;148;g589f3e6c0e_0_15" title="Video 9">
            <a:hlinkClick r:id="rId3"/>
          </p:cNvPr>
          <p:cNvPicPr preferRelativeResize="0"/>
          <p:nvPr/>
        </p:nvPicPr>
        <p:blipFill>
          <a:blip r:embed="rId4">
            <a:alphaModFix/>
          </a:blip>
          <a:stretch>
            <a:fillRect/>
          </a:stretch>
        </p:blipFill>
        <p:spPr>
          <a:xfrm>
            <a:off x="3631100" y="3062225"/>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g589f3e6c0e_0_21"/>
          <p:cNvSpPr txBox="1"/>
          <p:nvPr>
            <p:ph type="title"/>
          </p:nvPr>
        </p:nvSpPr>
        <p:spPr>
          <a:xfrm>
            <a:off x="838200" y="803313"/>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GB"/>
              <a:t>BSL USERS - Redefined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BSL usually said as “BaSiL” so why not call ourselves </a:t>
            </a:r>
            <a:r>
              <a:rPr b="1" lang="en-GB">
                <a:solidFill>
                  <a:srgbClr val="FF0000"/>
                </a:solidFill>
              </a:rPr>
              <a:t>Basilians</a:t>
            </a:r>
            <a:r>
              <a:rPr lang="en-GB"/>
              <a:t>? </a:t>
            </a:r>
            <a:endParaRPr/>
          </a:p>
        </p:txBody>
      </p:sp>
      <p:sp>
        <p:nvSpPr>
          <p:cNvPr id="154" name="Google Shape;154;g589f3e6c0e_0_21"/>
          <p:cNvSpPr txBox="1"/>
          <p:nvPr>
            <p:ph idx="1" type="body"/>
          </p:nvPr>
        </p:nvSpPr>
        <p:spPr>
          <a:xfrm>
            <a:off x="8336950" y="3544800"/>
            <a:ext cx="4510200" cy="61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200"/>
              <a:t>Basilians as f</a:t>
            </a:r>
            <a:r>
              <a:rPr lang="en-GB" sz="1200"/>
              <a:t>irst coined by the late Richard Magill</a:t>
            </a:r>
            <a:endParaRPr sz="1200"/>
          </a:p>
        </p:txBody>
      </p:sp>
      <p:pic>
        <p:nvPicPr>
          <p:cNvPr id="155" name="Google Shape;155;g589f3e6c0e_0_21" title="Video 10">
            <a:hlinkClick r:id="rId3"/>
          </p:cNvPr>
          <p:cNvPicPr preferRelativeResize="0"/>
          <p:nvPr/>
        </p:nvPicPr>
        <p:blipFill>
          <a:blip r:embed="rId4">
            <a:alphaModFix/>
          </a:blip>
          <a:stretch>
            <a:fillRect/>
          </a:stretch>
        </p:blipFill>
        <p:spPr>
          <a:xfrm>
            <a:off x="3992875" y="3760713"/>
            <a:ext cx="3862916" cy="28971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