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7"/>
  </p:notesMasterIdLst>
  <p:sldIdLst>
    <p:sldId id="257" r:id="rId2"/>
    <p:sldId id="256" r:id="rId3"/>
    <p:sldId id="262" r:id="rId4"/>
    <p:sldId id="259" r:id="rId5"/>
    <p:sldId id="263" r:id="rId6"/>
    <p:sldId id="264" r:id="rId7"/>
    <p:sldId id="258" r:id="rId8"/>
    <p:sldId id="260" r:id="rId9"/>
    <p:sldId id="261" r:id="rId10"/>
    <p:sldId id="266" r:id="rId11"/>
    <p:sldId id="267" r:id="rId12"/>
    <p:sldId id="268" r:id="rId13"/>
    <p:sldId id="269" r:id="rId14"/>
    <p:sldId id="271"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7" autoAdjust="0"/>
    <p:restoredTop sz="69269" autoAdjust="0"/>
  </p:normalViewPr>
  <p:slideViewPr>
    <p:cSldViewPr>
      <p:cViewPr varScale="1">
        <p:scale>
          <a:sx n="109" d="100"/>
          <a:sy n="109" d="100"/>
        </p:scale>
        <p:origin x="28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D1D557-6356-4541-BFC8-8595D29974D7}" type="datetimeFigureOut">
              <a:rPr lang="en-GB" smtClean="0"/>
              <a:t>12/04/2018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4B7455-CB34-42C8-85E5-3C1C1DF61A82}" type="slidenum">
              <a:rPr lang="en-GB" smtClean="0"/>
              <a:t>‹#›</a:t>
            </a:fld>
            <a:endParaRPr lang="en-GB"/>
          </a:p>
        </p:txBody>
      </p:sp>
    </p:spTree>
    <p:extLst>
      <p:ext uri="{BB962C8B-B14F-4D97-AF65-F5344CB8AC3E}">
        <p14:creationId xmlns:p14="http://schemas.microsoft.com/office/powerpoint/2010/main" val="3184715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44B7455-CB34-42C8-85E5-3C1C1DF61A82}" type="slidenum">
              <a:rPr lang="en-GB" smtClean="0"/>
              <a:t>1</a:t>
            </a:fld>
            <a:endParaRPr lang="en-GB"/>
          </a:p>
        </p:txBody>
      </p:sp>
    </p:spTree>
    <p:extLst>
      <p:ext uri="{BB962C8B-B14F-4D97-AF65-F5344CB8AC3E}">
        <p14:creationId xmlns:p14="http://schemas.microsoft.com/office/powerpoint/2010/main" val="3786419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baseline="0" dirty="0" smtClean="0"/>
          </a:p>
        </p:txBody>
      </p:sp>
      <p:sp>
        <p:nvSpPr>
          <p:cNvPr id="4" name="Slide Number Placeholder 3"/>
          <p:cNvSpPr>
            <a:spLocks noGrp="1"/>
          </p:cNvSpPr>
          <p:nvPr>
            <p:ph type="sldNum" sz="quarter" idx="10"/>
          </p:nvPr>
        </p:nvSpPr>
        <p:spPr/>
        <p:txBody>
          <a:bodyPr/>
          <a:lstStyle/>
          <a:p>
            <a:fld id="{C44B7455-CB34-42C8-85E5-3C1C1DF61A82}" type="slidenum">
              <a:rPr lang="en-GB" smtClean="0"/>
              <a:t>2</a:t>
            </a:fld>
            <a:endParaRPr lang="en-GB"/>
          </a:p>
        </p:txBody>
      </p:sp>
    </p:spTree>
    <p:extLst>
      <p:ext uri="{BB962C8B-B14F-4D97-AF65-F5344CB8AC3E}">
        <p14:creationId xmlns:p14="http://schemas.microsoft.com/office/powerpoint/2010/main" val="3285628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44B7455-CB34-42C8-85E5-3C1C1DF61A82}" type="slidenum">
              <a:rPr lang="en-GB" smtClean="0"/>
              <a:t>3</a:t>
            </a:fld>
            <a:endParaRPr lang="en-GB"/>
          </a:p>
        </p:txBody>
      </p:sp>
    </p:spTree>
    <p:extLst>
      <p:ext uri="{BB962C8B-B14F-4D97-AF65-F5344CB8AC3E}">
        <p14:creationId xmlns:p14="http://schemas.microsoft.com/office/powerpoint/2010/main" val="1905760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44B7455-CB34-42C8-85E5-3C1C1DF61A82}" type="slidenum">
              <a:rPr lang="en-GB" smtClean="0"/>
              <a:t>4</a:t>
            </a:fld>
            <a:endParaRPr lang="en-GB"/>
          </a:p>
        </p:txBody>
      </p:sp>
    </p:spTree>
    <p:extLst>
      <p:ext uri="{BB962C8B-B14F-4D97-AF65-F5344CB8AC3E}">
        <p14:creationId xmlns:p14="http://schemas.microsoft.com/office/powerpoint/2010/main" val="1056085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baseline="0" dirty="0" smtClean="0"/>
              <a:t/>
            </a:r>
            <a:br>
              <a:rPr lang="en-GB" sz="1200" b="0" i="0" u="none" strike="noStrike" baseline="0" dirty="0" smtClean="0"/>
            </a:br>
            <a:endParaRPr lang="en-GB" sz="1200" b="0" i="0" u="none" strike="noStrike" baseline="0" dirty="0" smtClean="0"/>
          </a:p>
        </p:txBody>
      </p:sp>
      <p:sp>
        <p:nvSpPr>
          <p:cNvPr id="4" name="Slide Number Placeholder 3"/>
          <p:cNvSpPr>
            <a:spLocks noGrp="1"/>
          </p:cNvSpPr>
          <p:nvPr>
            <p:ph type="sldNum" sz="quarter" idx="10"/>
          </p:nvPr>
        </p:nvSpPr>
        <p:spPr/>
        <p:txBody>
          <a:bodyPr/>
          <a:lstStyle/>
          <a:p>
            <a:fld id="{C44B7455-CB34-42C8-85E5-3C1C1DF61A82}" type="slidenum">
              <a:rPr lang="en-GB" smtClean="0"/>
              <a:t>7</a:t>
            </a:fld>
            <a:endParaRPr lang="en-GB"/>
          </a:p>
        </p:txBody>
      </p:sp>
    </p:spTree>
    <p:extLst>
      <p:ext uri="{BB962C8B-B14F-4D97-AF65-F5344CB8AC3E}">
        <p14:creationId xmlns:p14="http://schemas.microsoft.com/office/powerpoint/2010/main" val="2942309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dirty="0" smtClean="0"/>
          </a:p>
          <a:p>
            <a:endParaRPr lang="en-GB" dirty="0"/>
          </a:p>
        </p:txBody>
      </p:sp>
      <p:sp>
        <p:nvSpPr>
          <p:cNvPr id="4" name="Slide Number Placeholder 3"/>
          <p:cNvSpPr>
            <a:spLocks noGrp="1"/>
          </p:cNvSpPr>
          <p:nvPr>
            <p:ph type="sldNum" sz="quarter" idx="10"/>
          </p:nvPr>
        </p:nvSpPr>
        <p:spPr/>
        <p:txBody>
          <a:bodyPr/>
          <a:lstStyle/>
          <a:p>
            <a:fld id="{C44B7455-CB34-42C8-85E5-3C1C1DF61A82}" type="slidenum">
              <a:rPr lang="en-GB" smtClean="0"/>
              <a:t>8</a:t>
            </a:fld>
            <a:endParaRPr lang="en-GB"/>
          </a:p>
        </p:txBody>
      </p:sp>
    </p:spTree>
    <p:extLst>
      <p:ext uri="{BB962C8B-B14F-4D97-AF65-F5344CB8AC3E}">
        <p14:creationId xmlns:p14="http://schemas.microsoft.com/office/powerpoint/2010/main" val="3668068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44B7455-CB34-42C8-85E5-3C1C1DF61A82}" type="slidenum">
              <a:rPr lang="en-GB" smtClean="0"/>
              <a:t>15</a:t>
            </a:fld>
            <a:endParaRPr lang="en-GB"/>
          </a:p>
        </p:txBody>
      </p:sp>
    </p:spTree>
    <p:extLst>
      <p:ext uri="{BB962C8B-B14F-4D97-AF65-F5344CB8AC3E}">
        <p14:creationId xmlns:p14="http://schemas.microsoft.com/office/powerpoint/2010/main" val="3786419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11" name="Slide Number Placeholder 10"/>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CDF4A76-28B8-4075-AB3E-FF461F1BBD40}"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E448DC9-7662-4F2E-9988-51BF8F4325D5}" type="datetimeFigureOut">
              <a:rPr lang="en-GB" smtClean="0"/>
              <a:t>12/04/2018</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CDF4A76-28B8-4075-AB3E-FF461F1BBD40}" type="slidenum">
              <a:rPr lang="en-GB" smtClean="0"/>
              <a:t>‹#›</a:t>
            </a:fld>
            <a:endParaRPr lang="en-GB"/>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E448DC9-7662-4F2E-9988-51BF8F4325D5}" type="datetimeFigureOut">
              <a:rPr lang="en-GB" smtClean="0"/>
              <a:t>12/04/2018</a:t>
            </a:fld>
            <a:endParaRPr lang="en-GB"/>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GB"/>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DF4A76-28B8-4075-AB3E-FF461F1BBD4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59" y="3284984"/>
            <a:ext cx="8183880" cy="2664296"/>
          </a:xfrm>
        </p:spPr>
        <p:txBody>
          <a:bodyPr>
            <a:normAutofit/>
          </a:bodyPr>
          <a:lstStyle/>
          <a:p>
            <a:r>
              <a:rPr lang="en-GB" dirty="0" smtClean="0">
                <a:solidFill>
                  <a:schemeClr val="tx1"/>
                </a:solidFill>
              </a:rPr>
              <a:t>Sarah Spain Principal Social Worker for Unaccompanied Migrant Children, South East England Councils</a:t>
            </a:r>
            <a:endParaRPr lang="en-GB" dirty="0">
              <a:solidFill>
                <a:schemeClr val="tx1"/>
              </a:solidFill>
            </a:endParaRPr>
          </a:p>
        </p:txBody>
      </p:sp>
      <p:sp>
        <p:nvSpPr>
          <p:cNvPr id="5" name="Content Placeholder 4"/>
          <p:cNvSpPr>
            <a:spLocks noGrp="1"/>
          </p:cNvSpPr>
          <p:nvPr>
            <p:ph idx="1"/>
          </p:nvPr>
        </p:nvSpPr>
        <p:spPr>
          <a:xfrm>
            <a:off x="5329238" y="836712"/>
            <a:ext cx="2951162" cy="1495426"/>
          </a:xfrm>
        </p:spPr>
        <p:txBody>
          <a:bodyPr>
            <a:normAutofit lnSpcReduction="10000"/>
          </a:bodyPr>
          <a:lstStyle/>
          <a:p>
            <a:r>
              <a:rPr lang="en-GB" sz="2200" b="1" dirty="0" smtClean="0"/>
              <a:t>South East </a:t>
            </a:r>
          </a:p>
          <a:p>
            <a:r>
              <a:rPr lang="en-GB" sz="2200" b="1" dirty="0" smtClean="0"/>
              <a:t>Strategic </a:t>
            </a:r>
          </a:p>
          <a:p>
            <a:r>
              <a:rPr lang="en-GB" sz="2200" b="1" dirty="0" smtClean="0"/>
              <a:t>Partnership for</a:t>
            </a:r>
          </a:p>
          <a:p>
            <a:r>
              <a:rPr lang="en-GB" sz="2200" b="1" dirty="0" smtClean="0"/>
              <a:t>Migration</a:t>
            </a:r>
            <a:endParaRPr lang="en-GB" b="1" dirty="0"/>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4762" y="836712"/>
            <a:ext cx="1514475"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9444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1052736"/>
            <a:ext cx="7772400" cy="1440160"/>
          </a:xfrm>
        </p:spPr>
        <p:txBody>
          <a:bodyPr>
            <a:normAutofit fontScale="90000"/>
          </a:bodyPr>
          <a:lstStyle/>
          <a:p>
            <a:pPr algn="ctr"/>
            <a:r>
              <a:rPr lang="en-GB" dirty="0" smtClean="0">
                <a:solidFill>
                  <a:schemeClr val="tx1"/>
                </a:solidFill>
              </a:rPr>
              <a:t>Home Office Central  Team</a:t>
            </a:r>
            <a:endParaRPr lang="en-GB" dirty="0">
              <a:solidFill>
                <a:schemeClr val="tx1"/>
              </a:solidFill>
            </a:endParaRPr>
          </a:p>
        </p:txBody>
      </p:sp>
      <p:sp>
        <p:nvSpPr>
          <p:cNvPr id="3" name="Subtitle 2"/>
          <p:cNvSpPr>
            <a:spLocks noGrp="1"/>
          </p:cNvSpPr>
          <p:nvPr>
            <p:ph type="subTitle" idx="1"/>
          </p:nvPr>
        </p:nvSpPr>
        <p:spPr>
          <a:xfrm>
            <a:off x="722376" y="2924944"/>
            <a:ext cx="7772400" cy="2304256"/>
          </a:xfrm>
        </p:spPr>
        <p:txBody>
          <a:bodyPr>
            <a:normAutofit/>
          </a:bodyPr>
          <a:lstStyle/>
          <a:p>
            <a:pPr marL="379476" indent="-342900" algn="l">
              <a:buFont typeface="Arial" panose="020B0604020202020204" pitchFamily="34" charset="0"/>
              <a:buChar char="•"/>
            </a:pPr>
            <a:r>
              <a:rPr lang="en-GB" dirty="0" smtClean="0">
                <a:solidFill>
                  <a:schemeClr val="tx1"/>
                </a:solidFill>
              </a:rPr>
              <a:t>Provides the central government function for processing requests and transfers.</a:t>
            </a:r>
          </a:p>
          <a:p>
            <a:pPr marL="379476" indent="-342900" algn="l">
              <a:buFont typeface="Arial" panose="020B0604020202020204" pitchFamily="34" charset="0"/>
              <a:buChar char="•"/>
            </a:pPr>
            <a:r>
              <a:rPr lang="en-GB" dirty="0" smtClean="0">
                <a:solidFill>
                  <a:schemeClr val="tx1"/>
                </a:solidFill>
              </a:rPr>
              <a:t>Dubs arrivals</a:t>
            </a:r>
          </a:p>
          <a:p>
            <a:pPr marL="379476" indent="-342900" algn="l">
              <a:buFont typeface="Arial" panose="020B0604020202020204" pitchFamily="34" charset="0"/>
              <a:buChar char="•"/>
            </a:pPr>
            <a:r>
              <a:rPr lang="en-GB" dirty="0" smtClean="0">
                <a:solidFill>
                  <a:schemeClr val="tx1"/>
                </a:solidFill>
              </a:rPr>
              <a:t>Vulnerable Children’s Resettlement Scheme  </a:t>
            </a:r>
          </a:p>
          <a:p>
            <a:pPr marL="379476" indent="-342900" algn="l">
              <a:buFont typeface="Arial" panose="020B0604020202020204" pitchFamily="34" charset="0"/>
              <a:buChar char="•"/>
            </a:pPr>
            <a:r>
              <a:rPr lang="en-GB" dirty="0" smtClean="0">
                <a:solidFill>
                  <a:schemeClr val="tx1"/>
                </a:solidFill>
              </a:rPr>
              <a:t>Dublin III (breakdowns)</a:t>
            </a:r>
          </a:p>
          <a:p>
            <a:pPr algn="l"/>
            <a:endParaRPr lang="en-GB" dirty="0" smtClean="0">
              <a:solidFill>
                <a:schemeClr val="tx1"/>
              </a:solidFill>
            </a:endParaRPr>
          </a:p>
          <a:p>
            <a:pPr marL="379476" indent="-342900" algn="l">
              <a:buFont typeface="Arial" panose="020B0604020202020204" pitchFamily="34" charset="0"/>
              <a:buChar char="•"/>
            </a:pPr>
            <a:endParaRPr lang="en-GB" dirty="0">
              <a:solidFill>
                <a:schemeClr val="tx1"/>
              </a:solidFill>
            </a:endParaRPr>
          </a:p>
        </p:txBody>
      </p:sp>
    </p:spTree>
    <p:extLst>
      <p:ext uri="{BB962C8B-B14F-4D97-AF65-F5344CB8AC3E}">
        <p14:creationId xmlns:p14="http://schemas.microsoft.com/office/powerpoint/2010/main" val="2340097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764704"/>
            <a:ext cx="7772400" cy="1440160"/>
          </a:xfrm>
        </p:spPr>
        <p:txBody>
          <a:bodyPr/>
          <a:lstStyle/>
          <a:p>
            <a:pPr algn="ctr"/>
            <a:r>
              <a:rPr lang="en-GB" dirty="0" smtClean="0">
                <a:solidFill>
                  <a:schemeClr val="tx1"/>
                </a:solidFill>
              </a:rPr>
              <a:t>Some of Difficulties</a:t>
            </a:r>
            <a:endParaRPr lang="en-GB" dirty="0">
              <a:solidFill>
                <a:schemeClr val="tx1"/>
              </a:solidFill>
            </a:endParaRPr>
          </a:p>
        </p:txBody>
      </p:sp>
      <p:sp>
        <p:nvSpPr>
          <p:cNvPr id="3" name="Subtitle 2"/>
          <p:cNvSpPr>
            <a:spLocks noGrp="1"/>
          </p:cNvSpPr>
          <p:nvPr>
            <p:ph type="subTitle" idx="1"/>
          </p:nvPr>
        </p:nvSpPr>
        <p:spPr>
          <a:xfrm>
            <a:off x="722376" y="2420888"/>
            <a:ext cx="7772400" cy="2178544"/>
          </a:xfrm>
        </p:spPr>
        <p:txBody>
          <a:bodyPr>
            <a:normAutofit fontScale="85000" lnSpcReduction="10000"/>
          </a:bodyPr>
          <a:lstStyle/>
          <a:p>
            <a:pPr marL="379476" indent="-342900" algn="l">
              <a:buFont typeface="Arial" panose="020B0604020202020204" pitchFamily="34" charset="0"/>
              <a:buChar char="•"/>
            </a:pPr>
            <a:r>
              <a:rPr lang="en-GB" dirty="0" smtClean="0">
                <a:solidFill>
                  <a:schemeClr val="tx1"/>
                </a:solidFill>
              </a:rPr>
              <a:t>Engagement is voluntary</a:t>
            </a:r>
          </a:p>
          <a:p>
            <a:pPr marL="379476" indent="-342900" algn="l">
              <a:buFont typeface="Arial" panose="020B0604020202020204" pitchFamily="34" charset="0"/>
              <a:buChar char="•"/>
            </a:pPr>
            <a:r>
              <a:rPr lang="en-GB" dirty="0" smtClean="0">
                <a:solidFill>
                  <a:schemeClr val="tx1"/>
                </a:solidFill>
              </a:rPr>
              <a:t>Central team are not Social Workers and do not screen UUCR’s </a:t>
            </a:r>
          </a:p>
          <a:p>
            <a:pPr marL="379476" indent="-342900" algn="l">
              <a:buFont typeface="Arial" panose="020B0604020202020204" pitchFamily="34" charset="0"/>
              <a:buChar char="•"/>
            </a:pPr>
            <a:r>
              <a:rPr lang="en-GB" dirty="0" smtClean="0">
                <a:solidFill>
                  <a:schemeClr val="tx1"/>
                </a:solidFill>
              </a:rPr>
              <a:t>Incomplete information on UUCR’s e.g. child trafficking indicators; family members in UK</a:t>
            </a:r>
          </a:p>
          <a:p>
            <a:pPr marL="379476" indent="-342900" algn="l">
              <a:buFont typeface="Arial" panose="020B0604020202020204" pitchFamily="34" charset="0"/>
              <a:buChar char="•"/>
            </a:pPr>
            <a:r>
              <a:rPr lang="en-GB" dirty="0" smtClean="0">
                <a:solidFill>
                  <a:schemeClr val="tx1"/>
                </a:solidFill>
              </a:rPr>
              <a:t>Funding deficit</a:t>
            </a:r>
          </a:p>
          <a:p>
            <a:pPr marL="379476" indent="-342900" algn="l">
              <a:buFont typeface="Arial" panose="020B0604020202020204" pitchFamily="34" charset="0"/>
              <a:buChar char="•"/>
            </a:pPr>
            <a:r>
              <a:rPr lang="en-GB" dirty="0" smtClean="0">
                <a:solidFill>
                  <a:schemeClr val="tx1"/>
                </a:solidFill>
              </a:rPr>
              <a:t>Responsibility of receiving LA to undertake age assessment and arrange for transportation of the child. </a:t>
            </a:r>
          </a:p>
          <a:p>
            <a:pPr marL="379476" indent="-342900" algn="l">
              <a:buFont typeface="Arial" panose="020B0604020202020204" pitchFamily="34" charset="0"/>
              <a:buChar char="•"/>
            </a:pPr>
            <a:r>
              <a:rPr lang="en-GB" dirty="0" smtClean="0">
                <a:solidFill>
                  <a:schemeClr val="tx1"/>
                </a:solidFill>
              </a:rPr>
              <a:t>Delay in request for transfer and child not wishing to move  </a:t>
            </a:r>
            <a:endParaRPr lang="en-GB" dirty="0">
              <a:solidFill>
                <a:schemeClr val="tx1"/>
              </a:solidFill>
            </a:endParaRPr>
          </a:p>
        </p:txBody>
      </p:sp>
    </p:spTree>
    <p:extLst>
      <p:ext uri="{BB962C8B-B14F-4D97-AF65-F5344CB8AC3E}">
        <p14:creationId xmlns:p14="http://schemas.microsoft.com/office/powerpoint/2010/main" val="16940530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620688"/>
            <a:ext cx="7772400" cy="1008112"/>
          </a:xfrm>
        </p:spPr>
        <p:txBody>
          <a:bodyPr/>
          <a:lstStyle/>
          <a:p>
            <a:pPr algn="ctr"/>
            <a:r>
              <a:rPr lang="en-GB" dirty="0" smtClean="0">
                <a:solidFill>
                  <a:schemeClr val="tx1"/>
                </a:solidFill>
              </a:rPr>
              <a:t>Data</a:t>
            </a:r>
            <a:endParaRPr lang="en-GB" dirty="0">
              <a:solidFill>
                <a:schemeClr val="tx1"/>
              </a:solidFill>
            </a:endParaRPr>
          </a:p>
        </p:txBody>
      </p:sp>
      <p:sp>
        <p:nvSpPr>
          <p:cNvPr id="3" name="Subtitle 2"/>
          <p:cNvSpPr>
            <a:spLocks noGrp="1"/>
          </p:cNvSpPr>
          <p:nvPr>
            <p:ph type="subTitle" idx="1"/>
          </p:nvPr>
        </p:nvSpPr>
        <p:spPr>
          <a:xfrm>
            <a:off x="722376" y="2348880"/>
            <a:ext cx="7772400" cy="2250552"/>
          </a:xfrm>
        </p:spPr>
        <p:txBody>
          <a:bodyPr>
            <a:normAutofit fontScale="85000" lnSpcReduction="20000"/>
          </a:bodyPr>
          <a:lstStyle/>
          <a:p>
            <a:pPr marL="379476" indent="-342900" algn="l">
              <a:buFont typeface="Arial" panose="020B0604020202020204" pitchFamily="34" charset="0"/>
              <a:buChar char="•"/>
            </a:pPr>
            <a:r>
              <a:rPr lang="en-GB" dirty="0" smtClean="0">
                <a:solidFill>
                  <a:schemeClr val="tx1"/>
                </a:solidFill>
              </a:rPr>
              <a:t>550 children have been transferred since the scheme began</a:t>
            </a:r>
          </a:p>
          <a:p>
            <a:pPr marL="379476" indent="-342900" algn="l">
              <a:buFont typeface="Arial" panose="020B0604020202020204" pitchFamily="34" charset="0"/>
              <a:buChar char="•"/>
            </a:pPr>
            <a:r>
              <a:rPr lang="en-GB" dirty="0" smtClean="0">
                <a:solidFill>
                  <a:schemeClr val="tx1"/>
                </a:solidFill>
              </a:rPr>
              <a:t>East Midlands 49</a:t>
            </a:r>
          </a:p>
          <a:p>
            <a:pPr marL="379476" indent="-342900" algn="l">
              <a:buFont typeface="Arial" panose="020B0604020202020204" pitchFamily="34" charset="0"/>
              <a:buChar char="•"/>
            </a:pPr>
            <a:r>
              <a:rPr lang="en-GB" dirty="0" smtClean="0">
                <a:solidFill>
                  <a:schemeClr val="tx1"/>
                </a:solidFill>
              </a:rPr>
              <a:t>East of England 140</a:t>
            </a:r>
          </a:p>
          <a:p>
            <a:pPr marL="379476" indent="-342900" algn="l">
              <a:buFont typeface="Arial" panose="020B0604020202020204" pitchFamily="34" charset="0"/>
              <a:buChar char="•"/>
            </a:pPr>
            <a:r>
              <a:rPr lang="en-GB" dirty="0" smtClean="0">
                <a:solidFill>
                  <a:schemeClr val="tx1"/>
                </a:solidFill>
              </a:rPr>
              <a:t>London 5</a:t>
            </a:r>
          </a:p>
          <a:p>
            <a:pPr marL="379476" indent="-342900" algn="l">
              <a:buFont typeface="Arial" panose="020B0604020202020204" pitchFamily="34" charset="0"/>
              <a:buChar char="•"/>
            </a:pPr>
            <a:r>
              <a:rPr lang="en-GB" dirty="0" smtClean="0">
                <a:solidFill>
                  <a:schemeClr val="tx1"/>
                </a:solidFill>
              </a:rPr>
              <a:t>North East 23</a:t>
            </a:r>
          </a:p>
          <a:p>
            <a:pPr marL="379476" indent="-342900" algn="l">
              <a:buFont typeface="Arial" panose="020B0604020202020204" pitchFamily="34" charset="0"/>
              <a:buChar char="•"/>
            </a:pPr>
            <a:r>
              <a:rPr lang="en-GB" dirty="0" smtClean="0">
                <a:solidFill>
                  <a:schemeClr val="tx1"/>
                </a:solidFill>
              </a:rPr>
              <a:t>North West 52</a:t>
            </a:r>
          </a:p>
          <a:p>
            <a:pPr marL="379476" indent="-342900" algn="l">
              <a:buFont typeface="Arial" panose="020B0604020202020204" pitchFamily="34" charset="0"/>
              <a:buChar char="•"/>
            </a:pPr>
            <a:r>
              <a:rPr lang="en-GB" dirty="0" smtClean="0">
                <a:solidFill>
                  <a:schemeClr val="tx1"/>
                </a:solidFill>
              </a:rPr>
              <a:t>South East 86</a:t>
            </a:r>
          </a:p>
          <a:p>
            <a:pPr marL="379476" indent="-342900" algn="l">
              <a:buFont typeface="Arial" panose="020B0604020202020204" pitchFamily="34" charset="0"/>
              <a:buChar char="•"/>
            </a:pPr>
            <a:r>
              <a:rPr lang="en-GB" dirty="0" smtClean="0">
                <a:solidFill>
                  <a:schemeClr val="tx1"/>
                </a:solidFill>
              </a:rPr>
              <a:t>South West 87</a:t>
            </a:r>
          </a:p>
          <a:p>
            <a:pPr marL="379476" indent="-342900" algn="l">
              <a:buFont typeface="Arial" panose="020B0604020202020204" pitchFamily="34" charset="0"/>
              <a:buChar char="•"/>
            </a:pPr>
            <a:r>
              <a:rPr lang="en-GB" dirty="0" smtClean="0">
                <a:solidFill>
                  <a:schemeClr val="tx1"/>
                </a:solidFill>
              </a:rPr>
              <a:t>West Midlands 38</a:t>
            </a:r>
          </a:p>
          <a:p>
            <a:pPr marL="379476" indent="-342900" algn="l">
              <a:buFont typeface="Arial" panose="020B0604020202020204" pitchFamily="34" charset="0"/>
              <a:buChar char="•"/>
            </a:pPr>
            <a:r>
              <a:rPr lang="en-GB" dirty="0" smtClean="0">
                <a:solidFill>
                  <a:schemeClr val="tx1"/>
                </a:solidFill>
              </a:rPr>
              <a:t>Yorkshire and Humber 54 </a:t>
            </a:r>
          </a:p>
          <a:p>
            <a:endParaRPr lang="en-GB" dirty="0"/>
          </a:p>
        </p:txBody>
      </p:sp>
    </p:spTree>
    <p:extLst>
      <p:ext uri="{BB962C8B-B14F-4D97-AF65-F5344CB8AC3E}">
        <p14:creationId xmlns:p14="http://schemas.microsoft.com/office/powerpoint/2010/main" val="2144848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764704"/>
            <a:ext cx="8183880" cy="1872208"/>
          </a:xfrm>
        </p:spPr>
        <p:txBody>
          <a:bodyPr>
            <a:normAutofit fontScale="90000"/>
          </a:bodyPr>
          <a:lstStyle/>
          <a:p>
            <a:pPr algn="ctr"/>
            <a:r>
              <a:rPr lang="en-GB" dirty="0">
                <a:solidFill>
                  <a:schemeClr val="tx1"/>
                </a:solidFill>
                <a:effectLst/>
              </a:rPr>
              <a:t>Local Authority Barriers to Engagement and What Can be Done to Overcome Them. </a:t>
            </a:r>
            <a:br>
              <a:rPr lang="en-GB" dirty="0">
                <a:solidFill>
                  <a:schemeClr val="tx1"/>
                </a:solidFill>
                <a:effectLst/>
              </a:rPr>
            </a:br>
            <a:endParaRPr lang="en-GB" dirty="0">
              <a:solidFill>
                <a:schemeClr val="tx1"/>
              </a:solidFill>
              <a:effectLst/>
            </a:endParaRPr>
          </a:p>
        </p:txBody>
      </p:sp>
      <p:sp>
        <p:nvSpPr>
          <p:cNvPr id="3" name="Content Placeholder 2"/>
          <p:cNvSpPr>
            <a:spLocks noGrp="1"/>
          </p:cNvSpPr>
          <p:nvPr>
            <p:ph idx="1"/>
          </p:nvPr>
        </p:nvSpPr>
        <p:spPr>
          <a:xfrm>
            <a:off x="502920" y="530352"/>
            <a:ext cx="8183880" cy="1674512"/>
          </a:xfrm>
        </p:spPr>
        <p:txBody>
          <a:bodyPr>
            <a:normAutofit/>
          </a:bodyPr>
          <a:lstStyle/>
          <a:p>
            <a:pPr marL="0" indent="0">
              <a:buNone/>
            </a:pPr>
            <a:endParaRPr lang="en-GB" sz="4000" dirty="0"/>
          </a:p>
          <a:p>
            <a:pPr marL="0" indent="0" algn="ctr">
              <a:buNone/>
            </a:pPr>
            <a:endParaRPr lang="en-GB" sz="4000" dirty="0"/>
          </a:p>
        </p:txBody>
      </p:sp>
      <p:pic>
        <p:nvPicPr>
          <p:cNvPr id="4098" name="Picture 2" descr="C:\Users\sarah.spain\AppData\Local\Microsoft\Windows\Temporary Internet Files\Content.IE5\OO3NB944\obstacle-156153_960_72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2636912"/>
            <a:ext cx="2894459" cy="3266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2035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dirty="0" smtClean="0">
                <a:solidFill>
                  <a:schemeClr val="tx1"/>
                </a:solidFill>
                <a:effectLst/>
              </a:rPr>
              <a:t>Work Undertaken to Overcome The </a:t>
            </a:r>
            <a:r>
              <a:rPr lang="en-GB" dirty="0">
                <a:solidFill>
                  <a:schemeClr val="tx1"/>
                </a:solidFill>
                <a:effectLst/>
              </a:rPr>
              <a:t>B</a:t>
            </a:r>
            <a:r>
              <a:rPr lang="en-GB" dirty="0" smtClean="0">
                <a:solidFill>
                  <a:schemeClr val="tx1"/>
                </a:solidFill>
                <a:effectLst/>
              </a:rPr>
              <a:t>arriers</a:t>
            </a:r>
            <a:br>
              <a:rPr lang="en-GB" dirty="0" smtClean="0">
                <a:solidFill>
                  <a:schemeClr val="tx1"/>
                </a:solidFill>
                <a:effectLst/>
              </a:rPr>
            </a:br>
            <a:endParaRPr lang="en-GB" dirty="0">
              <a:solidFill>
                <a:schemeClr val="tx1"/>
              </a:solidFill>
              <a:effectLst/>
            </a:endParaRPr>
          </a:p>
        </p:txBody>
      </p:sp>
      <p:sp>
        <p:nvSpPr>
          <p:cNvPr id="3" name="Subtitle 2"/>
          <p:cNvSpPr>
            <a:spLocks noGrp="1"/>
          </p:cNvSpPr>
          <p:nvPr>
            <p:ph type="subTitle" idx="1"/>
          </p:nvPr>
        </p:nvSpPr>
        <p:spPr>
          <a:xfrm>
            <a:off x="722376" y="3685032"/>
            <a:ext cx="7772400" cy="2408264"/>
          </a:xfrm>
        </p:spPr>
        <p:txBody>
          <a:bodyPr>
            <a:normAutofit fontScale="92500" lnSpcReduction="20000"/>
          </a:bodyPr>
          <a:lstStyle/>
          <a:p>
            <a:pPr marL="379476" indent="-342900" algn="l">
              <a:buFont typeface="Arial" panose="020B0604020202020204" pitchFamily="34" charset="0"/>
              <a:buChar char="•"/>
            </a:pPr>
            <a:r>
              <a:rPr lang="en-GB" dirty="0" smtClean="0">
                <a:solidFill>
                  <a:schemeClr val="tx1"/>
                </a:solidFill>
              </a:rPr>
              <a:t>Single point of contact for LA’s</a:t>
            </a:r>
          </a:p>
          <a:p>
            <a:pPr marL="379476" indent="-342900" algn="l">
              <a:buFont typeface="Arial" panose="020B0604020202020204" pitchFamily="34" charset="0"/>
              <a:buChar char="•"/>
            </a:pPr>
            <a:r>
              <a:rPr lang="en-GB" dirty="0" smtClean="0">
                <a:solidFill>
                  <a:schemeClr val="tx1"/>
                </a:solidFill>
              </a:rPr>
              <a:t>Regional training program</a:t>
            </a:r>
          </a:p>
          <a:p>
            <a:pPr marL="379476" indent="-342900" algn="l">
              <a:buFont typeface="Arial" panose="020B0604020202020204" pitchFamily="34" charset="0"/>
              <a:buChar char="•"/>
            </a:pPr>
            <a:r>
              <a:rPr lang="en-GB" dirty="0" smtClean="0">
                <a:solidFill>
                  <a:schemeClr val="tx1"/>
                </a:solidFill>
              </a:rPr>
              <a:t>Quarterly regional practice leads meetings</a:t>
            </a:r>
          </a:p>
          <a:p>
            <a:pPr marL="379476" indent="-342900" algn="l">
              <a:buFont typeface="Arial" panose="020B0604020202020204" pitchFamily="34" charset="0"/>
              <a:buChar char="•"/>
            </a:pPr>
            <a:r>
              <a:rPr lang="en-GB" dirty="0" smtClean="0">
                <a:solidFill>
                  <a:schemeClr val="tx1"/>
                </a:solidFill>
              </a:rPr>
              <a:t>Sharing of good practice</a:t>
            </a:r>
          </a:p>
          <a:p>
            <a:pPr marL="379476" indent="-342900" algn="l">
              <a:buFont typeface="Arial" panose="020B0604020202020204" pitchFamily="34" charset="0"/>
              <a:buChar char="•"/>
            </a:pPr>
            <a:r>
              <a:rPr lang="en-GB" dirty="0" smtClean="0">
                <a:solidFill>
                  <a:schemeClr val="tx1"/>
                </a:solidFill>
              </a:rPr>
              <a:t>Shared resources</a:t>
            </a:r>
          </a:p>
          <a:p>
            <a:pPr marL="379476" indent="-342900" algn="l">
              <a:buFont typeface="Arial" panose="020B0604020202020204" pitchFamily="34" charset="0"/>
              <a:buChar char="•"/>
            </a:pPr>
            <a:r>
              <a:rPr lang="en-GB" dirty="0" smtClean="0">
                <a:solidFill>
                  <a:schemeClr val="tx1"/>
                </a:solidFill>
              </a:rPr>
              <a:t>Information sharing protocol</a:t>
            </a:r>
          </a:p>
          <a:p>
            <a:pPr marL="379476" indent="-342900" algn="l">
              <a:buFont typeface="Arial" panose="020B0604020202020204" pitchFamily="34" charset="0"/>
              <a:buChar char="•"/>
            </a:pPr>
            <a:r>
              <a:rPr lang="en-GB" dirty="0" smtClean="0">
                <a:solidFill>
                  <a:schemeClr val="tx1"/>
                </a:solidFill>
              </a:rPr>
              <a:t>Funding review</a:t>
            </a:r>
          </a:p>
          <a:p>
            <a:pPr marL="379476" indent="-342900" algn="l">
              <a:buFont typeface="Arial" panose="020B0604020202020204" pitchFamily="34" charset="0"/>
              <a:buChar char="•"/>
            </a:pPr>
            <a:r>
              <a:rPr lang="en-GB" dirty="0" smtClean="0">
                <a:solidFill>
                  <a:schemeClr val="tx1"/>
                </a:solidFill>
              </a:rPr>
              <a:t>Contributing to improvement strategies e.g. fostering stocktake</a:t>
            </a:r>
          </a:p>
          <a:p>
            <a:pPr marL="379476" indent="-342900" algn="l">
              <a:buFont typeface="Arial" panose="020B0604020202020204" pitchFamily="34" charset="0"/>
              <a:buChar char="•"/>
            </a:pPr>
            <a:r>
              <a:rPr lang="en-GB" dirty="0" smtClean="0">
                <a:solidFill>
                  <a:schemeClr val="tx1"/>
                </a:solidFill>
              </a:rPr>
              <a:t>CMF bid </a:t>
            </a:r>
          </a:p>
          <a:p>
            <a:endParaRPr lang="en-GB" dirty="0" smtClean="0"/>
          </a:p>
          <a:p>
            <a:endParaRPr lang="en-GB" dirty="0" smtClean="0"/>
          </a:p>
          <a:p>
            <a:endParaRPr lang="en-GB" dirty="0"/>
          </a:p>
        </p:txBody>
      </p:sp>
      <p:pic>
        <p:nvPicPr>
          <p:cNvPr id="5122" name="Picture 2" descr="C:\Users\sarah.spain\AppData\Local\Microsoft\Windows\Temporary Internet Files\Content.IE5\MUPP7UIJ\563746,1303901771,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692696"/>
            <a:ext cx="1122365"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1826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59" y="3284984"/>
            <a:ext cx="8183880" cy="1584176"/>
          </a:xfrm>
        </p:spPr>
        <p:txBody>
          <a:bodyPr>
            <a:normAutofit/>
          </a:bodyPr>
          <a:lstStyle/>
          <a:p>
            <a:r>
              <a:rPr lang="en-GB" sz="4400" dirty="0" smtClean="0">
                <a:solidFill>
                  <a:schemeClr val="tx1"/>
                </a:solidFill>
                <a:effectLst/>
              </a:rPr>
              <a:t>Thanks for listening </a:t>
            </a:r>
            <a:r>
              <a:rPr lang="en-GB" sz="4400" dirty="0" smtClean="0">
                <a:solidFill>
                  <a:schemeClr val="tx1"/>
                </a:solidFill>
                <a:effectLst/>
                <a:sym typeface="Wingdings" panose="05000000000000000000" pitchFamily="2" charset="2"/>
              </a:rPr>
              <a:t></a:t>
            </a:r>
            <a:endParaRPr lang="en-GB" sz="4400" dirty="0">
              <a:solidFill>
                <a:schemeClr val="tx1"/>
              </a:solidFill>
              <a:effectLst/>
            </a:endParaRPr>
          </a:p>
        </p:txBody>
      </p:sp>
      <p:sp>
        <p:nvSpPr>
          <p:cNvPr id="5" name="Content Placeholder 4"/>
          <p:cNvSpPr>
            <a:spLocks noGrp="1"/>
          </p:cNvSpPr>
          <p:nvPr>
            <p:ph idx="1"/>
          </p:nvPr>
        </p:nvSpPr>
        <p:spPr>
          <a:xfrm>
            <a:off x="5329238" y="836712"/>
            <a:ext cx="2951162" cy="1495426"/>
          </a:xfrm>
        </p:spPr>
        <p:txBody>
          <a:bodyPr>
            <a:normAutofit lnSpcReduction="10000"/>
          </a:bodyPr>
          <a:lstStyle/>
          <a:p>
            <a:r>
              <a:rPr lang="en-GB" sz="2200" b="1" dirty="0" smtClean="0"/>
              <a:t>South East </a:t>
            </a:r>
          </a:p>
          <a:p>
            <a:r>
              <a:rPr lang="en-GB" sz="2200" b="1" dirty="0" smtClean="0"/>
              <a:t>Strategic </a:t>
            </a:r>
          </a:p>
          <a:p>
            <a:r>
              <a:rPr lang="en-GB" sz="2200" b="1" dirty="0" smtClean="0"/>
              <a:t>Partnership for</a:t>
            </a:r>
          </a:p>
          <a:p>
            <a:r>
              <a:rPr lang="en-GB" sz="2200" b="1" dirty="0" smtClean="0"/>
              <a:t>Migration</a:t>
            </a:r>
            <a:endParaRPr lang="en-GB" b="1" dirty="0"/>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4762" y="836712"/>
            <a:ext cx="1514475"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8054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732" y="4895450"/>
            <a:ext cx="8327896" cy="45719"/>
          </a:xfrm>
          <a:solidFill>
            <a:schemeClr val="bg1">
              <a:lumMod val="75000"/>
            </a:schemeClr>
          </a:solidFill>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en-GB" b="1" dirty="0" smtClean="0">
                <a:solidFill>
                  <a:schemeClr val="tx1"/>
                </a:solidFill>
              </a:rPr>
              <a:t>What is a Strategic </a:t>
            </a:r>
            <a:br>
              <a:rPr lang="en-GB" b="1" dirty="0" smtClean="0">
                <a:solidFill>
                  <a:schemeClr val="tx1"/>
                </a:solidFill>
              </a:rPr>
            </a:br>
            <a:r>
              <a:rPr lang="en-GB" b="1" dirty="0" smtClean="0">
                <a:solidFill>
                  <a:schemeClr val="tx1"/>
                </a:solidFill>
              </a:rPr>
              <a:t>Partnership?</a:t>
            </a:r>
            <a:r>
              <a:rPr lang="en-GB" b="1" dirty="0">
                <a:solidFill>
                  <a:schemeClr val="tx1"/>
                </a:solidFill>
              </a:rPr>
              <a:t/>
            </a:r>
            <a:br>
              <a:rPr lang="en-GB" b="1" dirty="0">
                <a:solidFill>
                  <a:schemeClr val="tx1"/>
                </a:solidFill>
              </a:rPr>
            </a:br>
            <a:r>
              <a:rPr lang="en-GB" b="1" dirty="0" smtClean="0">
                <a:solidFill>
                  <a:schemeClr val="tx1"/>
                </a:solidFill>
              </a:rPr>
              <a:t/>
            </a:r>
            <a:br>
              <a:rPr lang="en-GB" b="1" dirty="0" smtClean="0">
                <a:solidFill>
                  <a:schemeClr val="tx1"/>
                </a:solidFill>
              </a:rPr>
            </a:br>
            <a:r>
              <a:rPr lang="en-GB" b="1" dirty="0">
                <a:solidFill>
                  <a:schemeClr val="tx1"/>
                </a:solidFill>
              </a:rPr>
              <a:t/>
            </a:r>
            <a:br>
              <a:rPr lang="en-GB" b="1" dirty="0">
                <a:solidFill>
                  <a:schemeClr val="tx1"/>
                </a:solidFill>
              </a:rPr>
            </a:br>
            <a:r>
              <a:rPr lang="en-GB" sz="2200" b="1" dirty="0" smtClean="0">
                <a:solidFill>
                  <a:schemeClr val="tx1"/>
                </a:solidFill>
              </a:rPr>
              <a:t>A Strategic </a:t>
            </a:r>
            <a:r>
              <a:rPr lang="en-GB" sz="2200" b="1" dirty="0">
                <a:solidFill>
                  <a:schemeClr val="tx1"/>
                </a:solidFill>
              </a:rPr>
              <a:t>Partnership </a:t>
            </a:r>
            <a:r>
              <a:rPr lang="en-GB" sz="2200" b="1" dirty="0" smtClean="0">
                <a:solidFill>
                  <a:schemeClr val="tx1"/>
                </a:solidFill>
              </a:rPr>
              <a:t>provides </a:t>
            </a:r>
            <a:r>
              <a:rPr lang="en-GB" sz="2200" b="1" dirty="0">
                <a:solidFill>
                  <a:schemeClr val="tx1"/>
                </a:solidFill>
              </a:rPr>
              <a:t>a leadership, co-ordination and advisory function for </a:t>
            </a:r>
            <a:r>
              <a:rPr lang="en-GB" sz="2200" b="1" dirty="0" smtClean="0">
                <a:solidFill>
                  <a:schemeClr val="tx1"/>
                </a:solidFill>
              </a:rPr>
              <a:t>migration. </a:t>
            </a:r>
            <a:br>
              <a:rPr lang="en-GB" sz="2200" b="1" dirty="0" smtClean="0">
                <a:solidFill>
                  <a:schemeClr val="tx1"/>
                </a:solidFill>
              </a:rPr>
            </a:br>
            <a:endParaRPr lang="en-GB" b="1" dirty="0">
              <a:solidFill>
                <a:schemeClr val="tx1"/>
              </a:solidFill>
            </a:endParaRPr>
          </a:p>
        </p:txBody>
      </p:sp>
      <p:sp>
        <p:nvSpPr>
          <p:cNvPr id="3" name="Subtitle 2"/>
          <p:cNvSpPr>
            <a:spLocks noGrp="1"/>
          </p:cNvSpPr>
          <p:nvPr>
            <p:ph type="body" idx="1"/>
          </p:nvPr>
        </p:nvSpPr>
        <p:spPr>
          <a:xfrm>
            <a:off x="4211960" y="5085184"/>
            <a:ext cx="4511472" cy="852672"/>
          </a:xfrm>
          <a:solidFill>
            <a:schemeClr val="bg1"/>
          </a:solidFill>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en-GB" b="1" dirty="0">
                <a:solidFill>
                  <a:schemeClr val="tx1"/>
                </a:solidFill>
              </a:rPr>
              <a:t>Separated and Unaccompanied Asylum Seeking Children in Scotland </a:t>
            </a:r>
            <a:r>
              <a:rPr lang="en-GB" b="1" dirty="0" smtClean="0">
                <a:solidFill>
                  <a:schemeClr val="tx1"/>
                </a:solidFill>
              </a:rPr>
              <a:t>November 2017</a:t>
            </a:r>
            <a:endParaRPr lang="en-GB" b="1" dirty="0">
              <a:solidFill>
                <a:schemeClr val="tx1"/>
              </a:solidFill>
            </a:endParaRPr>
          </a:p>
        </p:txBody>
      </p:sp>
      <p:pic>
        <p:nvPicPr>
          <p:cNvPr id="1028" name="Picture 4" descr="C:\Users\sarah.spain\AppData\Local\Microsoft\Windows\Temporary Internet Files\Content.IE5\OO3NB944\team[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0707"/>
            <a:ext cx="1396406" cy="1333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3626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041745"/>
            <a:ext cx="8183880" cy="2764888"/>
          </a:xfrm>
        </p:spPr>
        <p:txBody>
          <a:bodyPr>
            <a:normAutofit fontScale="90000"/>
          </a:bodyPr>
          <a:lstStyle/>
          <a:p>
            <a:r>
              <a:rPr lang="en-GB" b="1" dirty="0" smtClean="0">
                <a:solidFill>
                  <a:schemeClr val="tx1"/>
                </a:solidFill>
                <a:effectLst>
                  <a:outerShdw blurRad="38100" dist="38100" dir="2700000" algn="tl">
                    <a:srgbClr val="000000">
                      <a:alpha val="43137"/>
                    </a:srgbClr>
                  </a:outerShdw>
                </a:effectLst>
              </a:rPr>
              <a:t>There Are Nine Strategic Partnerships Across </a:t>
            </a:r>
            <a:br>
              <a:rPr lang="en-GB" b="1" dirty="0" smtClean="0">
                <a:solidFill>
                  <a:schemeClr val="tx1"/>
                </a:solidFill>
                <a:effectLst>
                  <a:outerShdw blurRad="38100" dist="38100" dir="2700000" algn="tl">
                    <a:srgbClr val="000000">
                      <a:alpha val="43137"/>
                    </a:srgbClr>
                  </a:outerShdw>
                </a:effectLst>
              </a:rPr>
            </a:br>
            <a:r>
              <a:rPr lang="en-GB" b="1" dirty="0" smtClean="0">
                <a:solidFill>
                  <a:schemeClr val="tx1"/>
                </a:solidFill>
                <a:effectLst>
                  <a:outerShdw blurRad="38100" dist="38100" dir="2700000" algn="tl">
                    <a:srgbClr val="000000">
                      <a:alpha val="43137"/>
                    </a:srgbClr>
                  </a:outerShdw>
                </a:effectLst>
              </a:rPr>
              <a:t>England.</a:t>
            </a:r>
            <a:br>
              <a:rPr lang="en-GB" b="1" dirty="0" smtClean="0">
                <a:solidFill>
                  <a:schemeClr val="tx1"/>
                </a:solidFill>
                <a:effectLst>
                  <a:outerShdw blurRad="38100" dist="38100" dir="2700000" algn="tl">
                    <a:srgbClr val="000000">
                      <a:alpha val="43137"/>
                    </a:srgbClr>
                  </a:outerShdw>
                </a:effectLst>
              </a:rPr>
            </a:br>
            <a:r>
              <a:rPr lang="en-GB" dirty="0" smtClean="0">
                <a:solidFill>
                  <a:schemeClr val="tx1"/>
                </a:solidFill>
              </a:rPr>
              <a:t/>
            </a:r>
            <a:br>
              <a:rPr lang="en-GB" dirty="0" smtClean="0">
                <a:solidFill>
                  <a:schemeClr val="tx1"/>
                </a:solidFill>
              </a:rPr>
            </a:br>
            <a:r>
              <a:rPr lang="en-GB" dirty="0">
                <a:solidFill>
                  <a:schemeClr val="tx1"/>
                </a:solidFill>
              </a:rPr>
              <a:t/>
            </a:r>
            <a:br>
              <a:rPr lang="en-GB" dirty="0">
                <a:solidFill>
                  <a:schemeClr val="tx1"/>
                </a:solidFill>
              </a:rPr>
            </a:br>
            <a:r>
              <a:rPr lang="en-GB" dirty="0" smtClean="0">
                <a:solidFill>
                  <a:schemeClr val="tx1"/>
                </a:solidFill>
              </a:rPr>
              <a:t/>
            </a:r>
            <a:br>
              <a:rPr lang="en-GB" dirty="0" smtClean="0">
                <a:solidFill>
                  <a:schemeClr val="tx1"/>
                </a:solidFill>
              </a:rPr>
            </a:br>
            <a:r>
              <a:rPr lang="en-GB" dirty="0">
                <a:solidFill>
                  <a:schemeClr val="tx1"/>
                </a:solidFill>
              </a:rPr>
              <a:t/>
            </a:r>
            <a:br>
              <a:rPr lang="en-GB" dirty="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endParaRPr lang="en-GB" dirty="0">
              <a:solidFill>
                <a:schemeClr val="tx1"/>
              </a:solidFill>
            </a:endParaRPr>
          </a:p>
        </p:txBody>
      </p:sp>
      <p:sp>
        <p:nvSpPr>
          <p:cNvPr id="3" name="Text Placeholder 2"/>
          <p:cNvSpPr>
            <a:spLocks noGrp="1"/>
          </p:cNvSpPr>
          <p:nvPr>
            <p:ph type="body" idx="1"/>
          </p:nvPr>
        </p:nvSpPr>
        <p:spPr>
          <a:xfrm>
            <a:off x="468344" y="2708920"/>
            <a:ext cx="8183880" cy="3336188"/>
          </a:xfrm>
        </p:spPr>
        <p:txBody>
          <a:bodyPr>
            <a:normAutofit/>
          </a:bodyPr>
          <a:lstStyle/>
          <a:p>
            <a:pPr marL="285750" indent="-285750">
              <a:buFont typeface="Arial" panose="020B0604020202020204" pitchFamily="34" charset="0"/>
              <a:buChar char="•"/>
            </a:pPr>
            <a:r>
              <a:rPr lang="en-GB" sz="2000" dirty="0" smtClean="0">
                <a:solidFill>
                  <a:schemeClr val="tx1"/>
                </a:solidFill>
              </a:rPr>
              <a:t>North East</a:t>
            </a:r>
          </a:p>
          <a:p>
            <a:pPr marL="285750" indent="-285750">
              <a:buFont typeface="Arial" panose="020B0604020202020204" pitchFamily="34" charset="0"/>
              <a:buChar char="•"/>
            </a:pPr>
            <a:r>
              <a:rPr lang="en-GB" sz="2000" dirty="0" smtClean="0">
                <a:solidFill>
                  <a:schemeClr val="tx1"/>
                </a:solidFill>
              </a:rPr>
              <a:t>North West </a:t>
            </a:r>
          </a:p>
          <a:p>
            <a:pPr marL="285750" indent="-285750">
              <a:buFont typeface="Arial" panose="020B0604020202020204" pitchFamily="34" charset="0"/>
              <a:buChar char="•"/>
            </a:pPr>
            <a:r>
              <a:rPr lang="en-GB" sz="2000" dirty="0" smtClean="0">
                <a:solidFill>
                  <a:schemeClr val="tx1"/>
                </a:solidFill>
              </a:rPr>
              <a:t>East Midlands</a:t>
            </a:r>
          </a:p>
          <a:p>
            <a:pPr marL="285750" indent="-285750">
              <a:buFont typeface="Arial" panose="020B0604020202020204" pitchFamily="34" charset="0"/>
              <a:buChar char="•"/>
            </a:pPr>
            <a:r>
              <a:rPr lang="en-GB" sz="2000" dirty="0" smtClean="0">
                <a:solidFill>
                  <a:schemeClr val="tx1"/>
                </a:solidFill>
              </a:rPr>
              <a:t>West Midlands</a:t>
            </a:r>
          </a:p>
          <a:p>
            <a:pPr marL="285750" indent="-285750">
              <a:buFont typeface="Arial" panose="020B0604020202020204" pitchFamily="34" charset="0"/>
              <a:buChar char="•"/>
            </a:pPr>
            <a:r>
              <a:rPr lang="en-GB" sz="2000" dirty="0" smtClean="0">
                <a:solidFill>
                  <a:schemeClr val="tx1"/>
                </a:solidFill>
              </a:rPr>
              <a:t>Yorkshire &amp; Humber</a:t>
            </a:r>
          </a:p>
          <a:p>
            <a:pPr marL="285750" indent="-285750">
              <a:buFont typeface="Arial" panose="020B0604020202020204" pitchFamily="34" charset="0"/>
              <a:buChar char="•"/>
            </a:pPr>
            <a:r>
              <a:rPr lang="en-GB" sz="2000" dirty="0" smtClean="0">
                <a:solidFill>
                  <a:schemeClr val="tx1"/>
                </a:solidFill>
              </a:rPr>
              <a:t>London</a:t>
            </a:r>
          </a:p>
          <a:p>
            <a:pPr marL="285750" indent="-285750">
              <a:buFont typeface="Arial" panose="020B0604020202020204" pitchFamily="34" charset="0"/>
              <a:buChar char="•"/>
            </a:pPr>
            <a:r>
              <a:rPr lang="en-GB" sz="2000" dirty="0" smtClean="0">
                <a:solidFill>
                  <a:schemeClr val="tx1"/>
                </a:solidFill>
              </a:rPr>
              <a:t>South West</a:t>
            </a:r>
          </a:p>
          <a:p>
            <a:pPr marL="285750" indent="-285750">
              <a:buFont typeface="Arial" panose="020B0604020202020204" pitchFamily="34" charset="0"/>
              <a:buChar char="•"/>
            </a:pPr>
            <a:r>
              <a:rPr lang="en-GB" sz="2000" dirty="0" smtClean="0">
                <a:solidFill>
                  <a:schemeClr val="tx1"/>
                </a:solidFill>
              </a:rPr>
              <a:t>South East </a:t>
            </a:r>
          </a:p>
          <a:p>
            <a:pPr marL="285750" indent="-285750">
              <a:buFont typeface="Arial" panose="020B0604020202020204" pitchFamily="34" charset="0"/>
              <a:buChar char="•"/>
            </a:pPr>
            <a:endParaRPr lang="en-GB" dirty="0"/>
          </a:p>
        </p:txBody>
      </p:sp>
      <p:pic>
        <p:nvPicPr>
          <p:cNvPr id="2050" name="Picture 2" descr="C:\Users\sarah.spain\AppData\Local\Microsoft\Windows\Temporary Internet Files\Content.IE5\LS8CE9GN\jigsaw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548680"/>
            <a:ext cx="1643261" cy="1643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27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92696"/>
            <a:ext cx="7772400" cy="1440160"/>
          </a:xfrm>
        </p:spPr>
        <p:txBody>
          <a:bodyPr>
            <a:normAutofit fontScale="90000"/>
          </a:bodyPr>
          <a:lstStyle/>
          <a:p>
            <a:pPr algn="ctr"/>
            <a:r>
              <a:rPr lang="en-GB" dirty="0" smtClean="0">
                <a:solidFill>
                  <a:schemeClr val="tx1"/>
                </a:solidFill>
              </a:rPr>
              <a:t/>
            </a:r>
            <a:br>
              <a:rPr lang="en-GB" dirty="0" smtClean="0">
                <a:solidFill>
                  <a:schemeClr val="tx1"/>
                </a:solidFill>
              </a:rPr>
            </a:br>
            <a:r>
              <a:rPr lang="en-GB" dirty="0">
                <a:solidFill>
                  <a:schemeClr val="tx1"/>
                </a:solidFill>
              </a:rPr>
              <a:t/>
            </a:r>
            <a:br>
              <a:rPr lang="en-GB" dirty="0">
                <a:solidFill>
                  <a:schemeClr val="tx1"/>
                </a:solidFill>
              </a:rPr>
            </a:br>
            <a:r>
              <a:rPr lang="en-GB" dirty="0" smtClean="0">
                <a:solidFill>
                  <a:schemeClr val="tx1"/>
                </a:solidFill>
              </a:rPr>
              <a:t/>
            </a:r>
            <a:br>
              <a:rPr lang="en-GB" dirty="0" smtClean="0">
                <a:solidFill>
                  <a:schemeClr val="tx1"/>
                </a:solidFill>
              </a:rPr>
            </a:br>
            <a:r>
              <a:rPr lang="en-GB" dirty="0">
                <a:solidFill>
                  <a:schemeClr val="tx1"/>
                </a:solidFill>
              </a:rPr>
              <a:t/>
            </a:r>
            <a:br>
              <a:rPr lang="en-GB" dirty="0">
                <a:solidFill>
                  <a:schemeClr val="tx1"/>
                </a:solidFill>
              </a:rPr>
            </a:br>
            <a:r>
              <a:rPr lang="en-GB" dirty="0" smtClean="0">
                <a:solidFill>
                  <a:schemeClr val="tx1"/>
                </a:solidFill>
              </a:rPr>
              <a:t/>
            </a:r>
            <a:br>
              <a:rPr lang="en-GB" dirty="0" smtClean="0">
                <a:solidFill>
                  <a:schemeClr val="tx1"/>
                </a:solidFill>
              </a:rPr>
            </a:br>
            <a:r>
              <a:rPr lang="en-GB" sz="3100" dirty="0">
                <a:solidFill>
                  <a:schemeClr val="tx1"/>
                </a:solidFill>
              </a:rPr>
              <a:t>Legislation and Guidance Underpinning the NTS</a:t>
            </a:r>
            <a:br>
              <a:rPr lang="en-GB" sz="3100" dirty="0">
                <a:solidFill>
                  <a:schemeClr val="tx1"/>
                </a:solidFill>
              </a:rPr>
            </a:br>
            <a:endParaRPr lang="en-GB" sz="3100" dirty="0">
              <a:solidFill>
                <a:schemeClr val="tx1"/>
              </a:solidFill>
            </a:endParaRPr>
          </a:p>
        </p:txBody>
      </p:sp>
      <p:sp>
        <p:nvSpPr>
          <p:cNvPr id="3" name="Subtitle 2"/>
          <p:cNvSpPr>
            <a:spLocks noGrp="1"/>
          </p:cNvSpPr>
          <p:nvPr>
            <p:ph type="subTitle" idx="1"/>
          </p:nvPr>
        </p:nvSpPr>
        <p:spPr>
          <a:xfrm>
            <a:off x="722376" y="2348880"/>
            <a:ext cx="7772400" cy="3816424"/>
          </a:xfrm>
        </p:spPr>
        <p:txBody>
          <a:bodyPr>
            <a:normAutofit fontScale="92500" lnSpcReduction="20000"/>
          </a:bodyPr>
          <a:lstStyle/>
          <a:p>
            <a:pPr marL="379476" indent="-342900" algn="l">
              <a:buFont typeface="Arial" panose="020B0604020202020204" pitchFamily="34" charset="0"/>
              <a:buChar char="•"/>
            </a:pPr>
            <a:r>
              <a:rPr lang="en-GB" dirty="0" smtClean="0">
                <a:solidFill>
                  <a:schemeClr val="tx1"/>
                </a:solidFill>
              </a:rPr>
              <a:t>Part </a:t>
            </a:r>
            <a:r>
              <a:rPr lang="en-GB" dirty="0">
                <a:solidFill>
                  <a:schemeClr val="tx1"/>
                </a:solidFill>
              </a:rPr>
              <a:t>5 of the Immigration Act </a:t>
            </a:r>
            <a:r>
              <a:rPr lang="en-GB" dirty="0" smtClean="0">
                <a:solidFill>
                  <a:schemeClr val="tx1"/>
                </a:solidFill>
              </a:rPr>
              <a:t>2016 contains </a:t>
            </a:r>
            <a:r>
              <a:rPr lang="en-GB" dirty="0">
                <a:solidFill>
                  <a:schemeClr val="tx1"/>
                </a:solidFill>
              </a:rPr>
              <a:t>provisions for the transfer of responsibility for unaccompanied asylum seeking and refugee children in </a:t>
            </a:r>
            <a:r>
              <a:rPr lang="en-GB" dirty="0" smtClean="0">
                <a:solidFill>
                  <a:schemeClr val="tx1"/>
                </a:solidFill>
              </a:rPr>
              <a:t>England</a:t>
            </a:r>
          </a:p>
          <a:p>
            <a:pPr marL="379476" indent="-342900" algn="l">
              <a:buFont typeface="Arial" panose="020B0604020202020204" pitchFamily="34" charset="0"/>
              <a:buChar char="•"/>
            </a:pPr>
            <a:endParaRPr lang="en-GB" dirty="0">
              <a:solidFill>
                <a:schemeClr val="tx1"/>
              </a:solidFill>
            </a:endParaRPr>
          </a:p>
          <a:p>
            <a:pPr marL="379476" indent="-342900" algn="l">
              <a:buFont typeface="Arial" panose="020B0604020202020204" pitchFamily="34" charset="0"/>
              <a:buChar char="•"/>
            </a:pPr>
            <a:r>
              <a:rPr lang="en-GB" dirty="0" smtClean="0">
                <a:solidFill>
                  <a:schemeClr val="tx1"/>
                </a:solidFill>
              </a:rPr>
              <a:t>Section </a:t>
            </a:r>
            <a:r>
              <a:rPr lang="en-GB" dirty="0">
                <a:solidFill>
                  <a:schemeClr val="tx1"/>
                </a:solidFill>
              </a:rPr>
              <a:t>69 creates a mechanism to transfer responsibility for caring for unaccompanied asylum seeking and refugee children from one local authority to another.  </a:t>
            </a:r>
            <a:endParaRPr lang="en-GB" dirty="0" smtClean="0">
              <a:solidFill>
                <a:schemeClr val="tx1"/>
              </a:solidFill>
            </a:endParaRPr>
          </a:p>
          <a:p>
            <a:pPr marL="379476" indent="-342900" algn="l">
              <a:buFont typeface="Arial" panose="020B0604020202020204" pitchFamily="34" charset="0"/>
              <a:buChar char="•"/>
            </a:pPr>
            <a:endParaRPr lang="en-GB" dirty="0" smtClean="0">
              <a:solidFill>
                <a:schemeClr val="tx1"/>
              </a:solidFill>
            </a:endParaRPr>
          </a:p>
          <a:p>
            <a:pPr marL="379476" indent="-342900" algn="l">
              <a:buFont typeface="Arial" panose="020B0604020202020204" pitchFamily="34" charset="0"/>
              <a:buChar char="•"/>
            </a:pPr>
            <a:r>
              <a:rPr lang="en-GB" dirty="0" smtClean="0">
                <a:solidFill>
                  <a:schemeClr val="tx1"/>
                </a:solidFill>
              </a:rPr>
              <a:t>Section </a:t>
            </a:r>
            <a:r>
              <a:rPr lang="en-GB" dirty="0">
                <a:solidFill>
                  <a:schemeClr val="tx1"/>
                </a:solidFill>
              </a:rPr>
              <a:t>72 enables the Secretary of State to require local authorities to cooperate in the transfer of unaccompanied migrant children if they are unwilling to do so on a voluntary basis, by creating a scheme for the transfer of the functions of one local authority to another local authority in accordance with arrangements under section 69 and directing the relevant local authorities to comply with the scheme. </a:t>
            </a:r>
            <a:endParaRPr lang="en-GB" dirty="0" smtClean="0">
              <a:solidFill>
                <a:schemeClr val="tx1"/>
              </a:solidFill>
            </a:endParaRPr>
          </a:p>
          <a:p>
            <a:pPr marL="379476" indent="-342900" algn="l">
              <a:buFont typeface="Arial" panose="020B0604020202020204" pitchFamily="34" charset="0"/>
              <a:buChar char="•"/>
            </a:pPr>
            <a:endParaRPr lang="en-GB" dirty="0">
              <a:solidFill>
                <a:schemeClr val="tx1"/>
              </a:solidFill>
            </a:endParaRPr>
          </a:p>
          <a:p>
            <a:pPr marL="379476" indent="-342900" algn="l">
              <a:buFont typeface="Arial" panose="020B0604020202020204" pitchFamily="34" charset="0"/>
              <a:buChar char="•"/>
            </a:pPr>
            <a:endParaRPr lang="en-GB" dirty="0">
              <a:solidFill>
                <a:schemeClr val="tx1"/>
              </a:solidFill>
            </a:endParaRPr>
          </a:p>
        </p:txBody>
      </p:sp>
    </p:spTree>
    <p:extLst>
      <p:ext uri="{BB962C8B-B14F-4D97-AF65-F5344CB8AC3E}">
        <p14:creationId xmlns:p14="http://schemas.microsoft.com/office/powerpoint/2010/main" val="3750557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692696"/>
            <a:ext cx="7772400" cy="2956310"/>
          </a:xfrm>
        </p:spPr>
        <p:txBody>
          <a:bodyPr>
            <a:normAutofit/>
          </a:bodyPr>
          <a:lstStyle/>
          <a:p>
            <a:pPr algn="ctr"/>
            <a:r>
              <a:rPr lang="en-GB" sz="3200" dirty="0" smtClean="0">
                <a:solidFill>
                  <a:schemeClr val="tx1"/>
                </a:solidFill>
                <a:effectLst/>
              </a:rPr>
              <a:t>Each of the nine regions is responsible for managing the multiple asks from central government on local authorities. </a:t>
            </a:r>
            <a:r>
              <a:rPr lang="en-GB" sz="3200" dirty="0" smtClean="0">
                <a:effectLst/>
              </a:rPr>
              <a:t/>
            </a:r>
            <a:br>
              <a:rPr lang="en-GB" sz="3200" dirty="0" smtClean="0">
                <a:effectLst/>
              </a:rPr>
            </a:br>
            <a:endParaRPr lang="en-GB" sz="3200" dirty="0">
              <a:effectLst/>
            </a:endParaRPr>
          </a:p>
        </p:txBody>
      </p:sp>
      <p:sp>
        <p:nvSpPr>
          <p:cNvPr id="3" name="Subtitle 2"/>
          <p:cNvSpPr>
            <a:spLocks noGrp="1"/>
          </p:cNvSpPr>
          <p:nvPr>
            <p:ph type="subTitle" idx="1"/>
          </p:nvPr>
        </p:nvSpPr>
        <p:spPr>
          <a:xfrm>
            <a:off x="722376" y="3685032"/>
            <a:ext cx="7772400" cy="1904208"/>
          </a:xfrm>
        </p:spPr>
        <p:txBody>
          <a:bodyPr>
            <a:normAutofit/>
          </a:bodyPr>
          <a:lstStyle/>
          <a:p>
            <a:pPr marL="379476" indent="-342900" algn="l">
              <a:buFont typeface="Arial" panose="020B0604020202020204" pitchFamily="34" charset="0"/>
              <a:buChar char="•"/>
            </a:pPr>
            <a:endParaRPr lang="en-GB" dirty="0" smtClean="0"/>
          </a:p>
          <a:p>
            <a:pPr marL="379476" indent="-342900" algn="l">
              <a:buFont typeface="Arial" panose="020B0604020202020204" pitchFamily="34" charset="0"/>
              <a:buChar char="•"/>
            </a:pPr>
            <a:r>
              <a:rPr lang="en-GB" dirty="0" smtClean="0"/>
              <a:t>Syrian Vulnerable Persons Scheme</a:t>
            </a:r>
          </a:p>
          <a:p>
            <a:pPr marL="379476" indent="-342900" algn="l">
              <a:buFont typeface="Arial" panose="020B0604020202020204" pitchFamily="34" charset="0"/>
              <a:buChar char="•"/>
            </a:pPr>
            <a:r>
              <a:rPr lang="en-GB" dirty="0" smtClean="0"/>
              <a:t>Vulnerable Childrens  Resettlement Scheme</a:t>
            </a:r>
          </a:p>
          <a:p>
            <a:pPr marL="379476" indent="-342900" algn="l">
              <a:buFont typeface="Arial" panose="020B0604020202020204" pitchFamily="34" charset="0"/>
              <a:buChar char="•"/>
            </a:pPr>
            <a:r>
              <a:rPr lang="en-GB" dirty="0" smtClean="0"/>
              <a:t>UASC including Dubs &amp; NTS cases</a:t>
            </a:r>
          </a:p>
          <a:p>
            <a:r>
              <a:rPr lang="en-GB" dirty="0" smtClean="0"/>
              <a:t> </a:t>
            </a:r>
            <a:endParaRPr lang="en-GB" dirty="0"/>
          </a:p>
        </p:txBody>
      </p:sp>
    </p:spTree>
    <p:extLst>
      <p:ext uri="{BB962C8B-B14F-4D97-AF65-F5344CB8AC3E}">
        <p14:creationId xmlns:p14="http://schemas.microsoft.com/office/powerpoint/2010/main" val="127388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19256" cy="1453912"/>
          </a:xfrm>
        </p:spPr>
        <p:txBody>
          <a:bodyPr>
            <a:noAutofit/>
          </a:bodyPr>
          <a:lstStyle/>
          <a:p>
            <a:r>
              <a:rPr lang="en-GB" dirty="0">
                <a:solidFill>
                  <a:schemeClr val="tx1"/>
                </a:solidFill>
                <a:effectLst/>
              </a:rPr>
              <a:t>What is my role?</a:t>
            </a:r>
            <a:br>
              <a:rPr lang="en-GB" dirty="0">
                <a:solidFill>
                  <a:schemeClr val="tx1"/>
                </a:solidFill>
                <a:effectLst/>
              </a:rPr>
            </a:br>
            <a:endParaRPr lang="en-GB" dirty="0">
              <a:solidFill>
                <a:schemeClr val="tx1"/>
              </a:solidFill>
              <a:effectLst/>
            </a:endParaRPr>
          </a:p>
        </p:txBody>
      </p:sp>
      <p:sp>
        <p:nvSpPr>
          <p:cNvPr id="3" name="Content Placeholder 2"/>
          <p:cNvSpPr>
            <a:spLocks noGrp="1"/>
          </p:cNvSpPr>
          <p:nvPr>
            <p:ph idx="1"/>
          </p:nvPr>
        </p:nvSpPr>
        <p:spPr>
          <a:xfrm>
            <a:off x="395536" y="1484784"/>
            <a:ext cx="8399904" cy="4410816"/>
          </a:xfrm>
        </p:spPr>
        <p:txBody>
          <a:bodyPr>
            <a:normAutofit/>
          </a:bodyPr>
          <a:lstStyle/>
          <a:p>
            <a:pPr marL="0" indent="0">
              <a:buNone/>
            </a:pPr>
            <a:endParaRPr lang="en-GB" dirty="0"/>
          </a:p>
          <a:p>
            <a:r>
              <a:rPr lang="en-GB" dirty="0" smtClean="0"/>
              <a:t>I Co-ordinate the dispersal of UASC via the NTS for the South East of England </a:t>
            </a:r>
          </a:p>
          <a:p>
            <a:r>
              <a:rPr lang="en-GB" dirty="0" smtClean="0"/>
              <a:t>Working together with all 19 LA’s in the South East to identify and overcome pressures/barriers to engagement in the scheme.</a:t>
            </a:r>
          </a:p>
          <a:p>
            <a:r>
              <a:rPr lang="en-GB" dirty="0" smtClean="0"/>
              <a:t>Working across all agencies voluntary and statutory to support engagement. </a:t>
            </a:r>
          </a:p>
          <a:p>
            <a:endParaRPr lang="en-GB" b="1" dirty="0" smtClean="0"/>
          </a:p>
          <a:p>
            <a:pPr marL="0" indent="0">
              <a:buNone/>
            </a:pPr>
            <a:endParaRPr lang="en-GB" dirty="0"/>
          </a:p>
          <a:p>
            <a:pPr marL="0" indent="0">
              <a:buNone/>
            </a:pPr>
            <a:endParaRPr lang="en-GB" dirty="0"/>
          </a:p>
        </p:txBody>
      </p:sp>
      <p:pic>
        <p:nvPicPr>
          <p:cNvPr id="3074" name="Picture 2" descr="C:\Users\sarah.spain\AppData\Local\Microsoft\Windows\Temporary Internet Files\Content.IE5\R89J03VU\Confused-Figure-with-Question-Mark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548680"/>
            <a:ext cx="1905021"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528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11560" y="548680"/>
            <a:ext cx="7772400" cy="1872208"/>
          </a:xfrm>
        </p:spPr>
        <p:txBody>
          <a:bodyPr>
            <a:noAutofit/>
          </a:bodyPr>
          <a:lstStyle/>
          <a:p>
            <a:pPr algn="ctr"/>
            <a:r>
              <a:rPr lang="en-GB" sz="4000" dirty="0" smtClean="0">
                <a:solidFill>
                  <a:schemeClr val="tx1"/>
                </a:solidFill>
                <a:effectLst/>
              </a:rPr>
              <a:t>So What is the National Transfer Scheme?</a:t>
            </a:r>
            <a:endParaRPr lang="en-GB" sz="4000" dirty="0">
              <a:solidFill>
                <a:schemeClr val="tx1"/>
              </a:solidFill>
              <a:effectLst/>
            </a:endParaRPr>
          </a:p>
        </p:txBody>
      </p:sp>
      <p:sp>
        <p:nvSpPr>
          <p:cNvPr id="7" name="Subtitle 6"/>
          <p:cNvSpPr>
            <a:spLocks noGrp="1"/>
          </p:cNvSpPr>
          <p:nvPr>
            <p:ph type="subTitle" idx="1"/>
          </p:nvPr>
        </p:nvSpPr>
        <p:spPr>
          <a:xfrm>
            <a:off x="755576" y="2780928"/>
            <a:ext cx="7772400" cy="3658580"/>
          </a:xfrm>
        </p:spPr>
        <p:txBody>
          <a:bodyPr>
            <a:normAutofit fontScale="92500" lnSpcReduction="10000"/>
          </a:bodyPr>
          <a:lstStyle/>
          <a:p>
            <a:pPr marL="379476" indent="-342900" algn="l">
              <a:buFont typeface="Arial" panose="020B0604020202020204" pitchFamily="34" charset="0"/>
              <a:buChar char="•"/>
            </a:pPr>
            <a:r>
              <a:rPr lang="en-GB" b="1" dirty="0" smtClean="0">
                <a:solidFill>
                  <a:schemeClr val="tx1"/>
                </a:solidFill>
              </a:rPr>
              <a:t>What</a:t>
            </a:r>
            <a:r>
              <a:rPr lang="en-GB" dirty="0" smtClean="0">
                <a:solidFill>
                  <a:schemeClr val="tx1"/>
                </a:solidFill>
              </a:rPr>
              <a:t> - The </a:t>
            </a:r>
            <a:r>
              <a:rPr lang="en-GB" dirty="0">
                <a:solidFill>
                  <a:schemeClr val="tx1"/>
                </a:solidFill>
              </a:rPr>
              <a:t>National Transfer Scheme (NTS) is the conduit by which the government </a:t>
            </a:r>
            <a:r>
              <a:rPr lang="en-GB" dirty="0" smtClean="0">
                <a:solidFill>
                  <a:schemeClr val="tx1"/>
                </a:solidFill>
              </a:rPr>
              <a:t>ensures </a:t>
            </a:r>
            <a:r>
              <a:rPr lang="en-GB" dirty="0">
                <a:solidFill>
                  <a:schemeClr val="tx1"/>
                </a:solidFill>
              </a:rPr>
              <a:t>the equal dispersal of unaccompanied </a:t>
            </a:r>
            <a:r>
              <a:rPr lang="en-GB" dirty="0" smtClean="0">
                <a:solidFill>
                  <a:schemeClr val="tx1"/>
                </a:solidFill>
              </a:rPr>
              <a:t>asylum seeking children </a:t>
            </a:r>
            <a:r>
              <a:rPr lang="en-GB" dirty="0">
                <a:solidFill>
                  <a:schemeClr val="tx1"/>
                </a:solidFill>
              </a:rPr>
              <a:t>throughout </a:t>
            </a:r>
            <a:r>
              <a:rPr lang="en-GB" dirty="0" smtClean="0">
                <a:solidFill>
                  <a:schemeClr val="tx1"/>
                </a:solidFill>
              </a:rPr>
              <a:t>England. </a:t>
            </a:r>
          </a:p>
          <a:p>
            <a:pPr marL="379476" indent="-342900" algn="l">
              <a:buFont typeface="Arial" panose="020B0604020202020204" pitchFamily="34" charset="0"/>
              <a:buChar char="•"/>
            </a:pPr>
            <a:endParaRPr lang="en-GB" dirty="0">
              <a:solidFill>
                <a:schemeClr val="tx1"/>
              </a:solidFill>
            </a:endParaRPr>
          </a:p>
          <a:p>
            <a:pPr marL="379476" indent="-342900" algn="l">
              <a:buFont typeface="Arial" panose="020B0604020202020204" pitchFamily="34" charset="0"/>
              <a:buChar char="•"/>
            </a:pPr>
            <a:r>
              <a:rPr lang="en-GB" b="1" dirty="0" smtClean="0">
                <a:solidFill>
                  <a:schemeClr val="tx1"/>
                </a:solidFill>
              </a:rPr>
              <a:t>When</a:t>
            </a:r>
            <a:r>
              <a:rPr lang="en-GB" dirty="0" smtClean="0">
                <a:solidFill>
                  <a:schemeClr val="tx1"/>
                </a:solidFill>
              </a:rPr>
              <a:t> - It </a:t>
            </a:r>
            <a:r>
              <a:rPr lang="en-GB" dirty="0">
                <a:solidFill>
                  <a:schemeClr val="tx1"/>
                </a:solidFill>
              </a:rPr>
              <a:t>was created </a:t>
            </a:r>
            <a:r>
              <a:rPr lang="en-GB" dirty="0" smtClean="0">
                <a:solidFill>
                  <a:schemeClr val="tx1"/>
                </a:solidFill>
              </a:rPr>
              <a:t>and introduced on 1</a:t>
            </a:r>
            <a:r>
              <a:rPr lang="en-GB" baseline="30000" dirty="0" smtClean="0">
                <a:solidFill>
                  <a:schemeClr val="tx1"/>
                </a:solidFill>
              </a:rPr>
              <a:t>st</a:t>
            </a:r>
            <a:r>
              <a:rPr lang="en-GB" dirty="0" smtClean="0">
                <a:solidFill>
                  <a:schemeClr val="tx1"/>
                </a:solidFill>
              </a:rPr>
              <a:t> July 2016 to </a:t>
            </a:r>
            <a:r>
              <a:rPr lang="en-GB" dirty="0">
                <a:solidFill>
                  <a:schemeClr val="tx1"/>
                </a:solidFill>
              </a:rPr>
              <a:t>enable the safe transfer of unaccompanied children from one UK local authority to another.  </a:t>
            </a:r>
            <a:endParaRPr lang="en-GB" dirty="0" smtClean="0">
              <a:solidFill>
                <a:schemeClr val="tx1"/>
              </a:solidFill>
            </a:endParaRPr>
          </a:p>
          <a:p>
            <a:pPr marL="379476" indent="-342900" algn="l">
              <a:buFont typeface="Arial" panose="020B0604020202020204" pitchFamily="34" charset="0"/>
              <a:buChar char="•"/>
            </a:pPr>
            <a:endParaRPr lang="en-GB" dirty="0">
              <a:solidFill>
                <a:schemeClr val="tx1"/>
              </a:solidFill>
            </a:endParaRPr>
          </a:p>
          <a:p>
            <a:pPr marL="379476" indent="-342900" algn="l">
              <a:buFont typeface="Arial" panose="020B0604020202020204" pitchFamily="34" charset="0"/>
              <a:buChar char="•"/>
            </a:pPr>
            <a:r>
              <a:rPr lang="en-GB" b="1" dirty="0" smtClean="0">
                <a:solidFill>
                  <a:schemeClr val="tx1"/>
                </a:solidFill>
              </a:rPr>
              <a:t>Why</a:t>
            </a:r>
            <a:r>
              <a:rPr lang="en-GB" dirty="0" smtClean="0">
                <a:solidFill>
                  <a:schemeClr val="tx1"/>
                </a:solidFill>
              </a:rPr>
              <a:t> - In response to the increasing pressures </a:t>
            </a:r>
            <a:r>
              <a:rPr lang="en-GB" dirty="0">
                <a:solidFill>
                  <a:schemeClr val="tx1"/>
                </a:solidFill>
              </a:rPr>
              <a:t>on port authorities </a:t>
            </a:r>
            <a:r>
              <a:rPr lang="en-GB" dirty="0" smtClean="0">
                <a:solidFill>
                  <a:schemeClr val="tx1"/>
                </a:solidFill>
              </a:rPr>
              <a:t>who were managing disproportionate numbers of unaccompanied children to ensure </a:t>
            </a:r>
            <a:r>
              <a:rPr lang="en-GB" dirty="0">
                <a:solidFill>
                  <a:schemeClr val="tx1"/>
                </a:solidFill>
              </a:rPr>
              <a:t>those children’s needs are met.</a:t>
            </a:r>
            <a:r>
              <a:rPr lang="en-GB" dirty="0"/>
              <a:t> </a:t>
            </a:r>
            <a:endParaRPr lang="en-GB" dirty="0">
              <a:solidFill>
                <a:schemeClr val="tx1"/>
              </a:solidFill>
            </a:endParaRPr>
          </a:p>
        </p:txBody>
      </p:sp>
    </p:spTree>
    <p:extLst>
      <p:ext uri="{BB962C8B-B14F-4D97-AF65-F5344CB8AC3E}">
        <p14:creationId xmlns:p14="http://schemas.microsoft.com/office/powerpoint/2010/main" val="3772354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764704"/>
            <a:ext cx="7772400" cy="1368152"/>
          </a:xfrm>
        </p:spPr>
        <p:txBody>
          <a:bodyPr>
            <a:normAutofit/>
          </a:bodyPr>
          <a:lstStyle/>
          <a:p>
            <a:pPr algn="ctr"/>
            <a:r>
              <a:rPr lang="en-GB" dirty="0" smtClean="0">
                <a:solidFill>
                  <a:schemeClr val="tx1"/>
                </a:solidFill>
              </a:rPr>
              <a:t>How Does it Work?</a:t>
            </a:r>
            <a:endParaRPr lang="en-GB" dirty="0">
              <a:solidFill>
                <a:schemeClr val="tx1"/>
              </a:solidFill>
            </a:endParaRPr>
          </a:p>
        </p:txBody>
      </p:sp>
      <p:sp>
        <p:nvSpPr>
          <p:cNvPr id="3" name="Subtitle 2"/>
          <p:cNvSpPr>
            <a:spLocks noGrp="1"/>
          </p:cNvSpPr>
          <p:nvPr>
            <p:ph type="subTitle" idx="1"/>
          </p:nvPr>
        </p:nvSpPr>
        <p:spPr>
          <a:xfrm>
            <a:off x="755576" y="2780928"/>
            <a:ext cx="7772400" cy="3600400"/>
          </a:xfrm>
        </p:spPr>
        <p:txBody>
          <a:bodyPr>
            <a:normAutofit fontScale="92500"/>
          </a:bodyPr>
          <a:lstStyle/>
          <a:p>
            <a:pPr marL="379476" indent="-342900" algn="l">
              <a:buFont typeface="Arial" panose="020B0604020202020204" pitchFamily="34" charset="0"/>
              <a:buChar char="•"/>
            </a:pPr>
            <a:r>
              <a:rPr lang="en-GB" dirty="0" smtClean="0">
                <a:solidFill>
                  <a:schemeClr val="tx1"/>
                </a:solidFill>
              </a:rPr>
              <a:t>Based on 0.07% UASC to entire child population.</a:t>
            </a:r>
          </a:p>
          <a:p>
            <a:pPr marL="379476" indent="-342900" algn="l">
              <a:buFont typeface="Arial" panose="020B0604020202020204" pitchFamily="34" charset="0"/>
              <a:buChar char="•"/>
            </a:pPr>
            <a:r>
              <a:rPr lang="en-GB" dirty="0" smtClean="0">
                <a:solidFill>
                  <a:schemeClr val="tx1"/>
                </a:solidFill>
              </a:rPr>
              <a:t>The </a:t>
            </a:r>
            <a:r>
              <a:rPr lang="en-GB" dirty="0">
                <a:solidFill>
                  <a:schemeClr val="tx1"/>
                </a:solidFill>
              </a:rPr>
              <a:t>percentage of 0.07% is not a target but </a:t>
            </a:r>
            <a:r>
              <a:rPr lang="en-GB" dirty="0" smtClean="0">
                <a:solidFill>
                  <a:schemeClr val="tx1"/>
                </a:solidFill>
              </a:rPr>
              <a:t>is used </a:t>
            </a:r>
            <a:r>
              <a:rPr lang="en-GB" dirty="0">
                <a:solidFill>
                  <a:schemeClr val="tx1"/>
                </a:solidFill>
              </a:rPr>
              <a:t>to indicate when a local authority has reached the point where they would not be expected to receive any more unaccompanied children </a:t>
            </a:r>
            <a:endParaRPr lang="en-GB" dirty="0" smtClean="0">
              <a:solidFill>
                <a:schemeClr val="tx1"/>
              </a:solidFill>
            </a:endParaRPr>
          </a:p>
          <a:p>
            <a:pPr marL="379476" indent="-342900" algn="l">
              <a:buFont typeface="Arial" panose="020B0604020202020204" pitchFamily="34" charset="0"/>
              <a:buChar char="•"/>
            </a:pPr>
            <a:r>
              <a:rPr lang="en-GB" dirty="0" smtClean="0">
                <a:solidFill>
                  <a:schemeClr val="tx1"/>
                </a:solidFill>
              </a:rPr>
              <a:t>Children arriving in LA’s over the 0.07% threshold can be transferred ’in region’ to another LA below threshold.</a:t>
            </a:r>
          </a:p>
          <a:p>
            <a:pPr marL="379476" indent="-342900" algn="l">
              <a:buFont typeface="Arial" panose="020B0604020202020204" pitchFamily="34" charset="0"/>
              <a:buChar char="•"/>
            </a:pPr>
            <a:r>
              <a:rPr lang="en-GB" dirty="0" smtClean="0">
                <a:solidFill>
                  <a:schemeClr val="tx1"/>
                </a:solidFill>
              </a:rPr>
              <a:t>If the entire region is over 0.07% a child can be transferred ‘out of region’.  </a:t>
            </a:r>
          </a:p>
          <a:p>
            <a:pPr algn="l"/>
            <a:r>
              <a:rPr lang="en-GB" dirty="0">
                <a:solidFill>
                  <a:srgbClr val="00B0F0"/>
                </a:solidFill>
              </a:rPr>
              <a:t>https://www.gov.uk/government/uploads/system/uploads/attachment_data/file/534258/Interim_National_UASC_transfer_protocol.pdf</a:t>
            </a:r>
          </a:p>
        </p:txBody>
      </p:sp>
    </p:spTree>
    <p:extLst>
      <p:ext uri="{BB962C8B-B14F-4D97-AF65-F5344CB8AC3E}">
        <p14:creationId xmlns:p14="http://schemas.microsoft.com/office/powerpoint/2010/main" val="4184146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692696"/>
            <a:ext cx="7772400" cy="1296144"/>
          </a:xfrm>
        </p:spPr>
        <p:txBody>
          <a:bodyPr>
            <a:normAutofit/>
          </a:bodyPr>
          <a:lstStyle/>
          <a:p>
            <a:pPr algn="ctr"/>
            <a:r>
              <a:rPr lang="en-GB" dirty="0" smtClean="0">
                <a:solidFill>
                  <a:schemeClr val="tx1"/>
                </a:solidFill>
                <a:effectLst/>
              </a:rPr>
              <a:t>Process for Transfer</a:t>
            </a:r>
            <a:endParaRPr lang="en-GB" dirty="0">
              <a:solidFill>
                <a:schemeClr val="tx1"/>
              </a:solidFill>
              <a:effectLst/>
            </a:endParaRPr>
          </a:p>
        </p:txBody>
      </p:sp>
      <p:sp>
        <p:nvSpPr>
          <p:cNvPr id="3" name="Subtitle 2"/>
          <p:cNvSpPr>
            <a:spLocks noGrp="1"/>
          </p:cNvSpPr>
          <p:nvPr>
            <p:ph type="subTitle" idx="1"/>
          </p:nvPr>
        </p:nvSpPr>
        <p:spPr>
          <a:xfrm>
            <a:off x="611560" y="2492896"/>
            <a:ext cx="7772400" cy="3384376"/>
          </a:xfrm>
        </p:spPr>
        <p:txBody>
          <a:bodyPr>
            <a:normAutofit/>
          </a:bodyPr>
          <a:lstStyle/>
          <a:p>
            <a:pPr marL="379476" indent="-342900" algn="l">
              <a:buFont typeface="Arial" panose="020B0604020202020204" pitchFamily="34" charset="0"/>
              <a:buChar char="•"/>
            </a:pPr>
            <a:r>
              <a:rPr lang="en-GB" dirty="0" smtClean="0"/>
              <a:t>Completion of a Unique Unaccompanied Child Record </a:t>
            </a:r>
          </a:p>
          <a:p>
            <a:pPr marL="379476" indent="-342900" algn="l">
              <a:buFont typeface="Arial" panose="020B0604020202020204" pitchFamily="34" charset="0"/>
              <a:buChar char="•"/>
            </a:pPr>
            <a:r>
              <a:rPr lang="en-GB" dirty="0" smtClean="0"/>
              <a:t>Part A reception information</a:t>
            </a:r>
          </a:p>
          <a:p>
            <a:pPr marL="379476" indent="-342900" algn="l">
              <a:buFont typeface="Arial" panose="020B0604020202020204" pitchFamily="34" charset="0"/>
              <a:buChar char="•"/>
            </a:pPr>
            <a:r>
              <a:rPr lang="en-GB" dirty="0" smtClean="0"/>
              <a:t>Part B transfer request</a:t>
            </a:r>
          </a:p>
          <a:p>
            <a:pPr marL="379476" indent="-342900" algn="l">
              <a:buFont typeface="Arial" panose="020B0604020202020204" pitchFamily="34" charset="0"/>
              <a:buChar char="•"/>
            </a:pPr>
            <a:r>
              <a:rPr lang="en-GB" dirty="0" smtClean="0"/>
              <a:t>Part C transfer allocation</a:t>
            </a:r>
          </a:p>
          <a:p>
            <a:pPr marL="379476" indent="-342900" algn="l">
              <a:buFont typeface="Arial" panose="020B0604020202020204" pitchFamily="34" charset="0"/>
              <a:buChar char="•"/>
            </a:pPr>
            <a:r>
              <a:rPr lang="en-GB" dirty="0" smtClean="0"/>
              <a:t>Part D transfer acceptance</a:t>
            </a:r>
          </a:p>
          <a:p>
            <a:pPr marL="379476" indent="-342900" algn="l">
              <a:buFont typeface="Arial" panose="020B0604020202020204" pitchFamily="34" charset="0"/>
              <a:buChar char="•"/>
            </a:pPr>
            <a:r>
              <a:rPr lang="en-GB" dirty="0" smtClean="0"/>
              <a:t>Part E LAC status update e.g. notification of missing, age determined as over 18yrs or reunification with responsible adult.   </a:t>
            </a:r>
            <a:endParaRPr lang="en-GB" dirty="0"/>
          </a:p>
        </p:txBody>
      </p:sp>
    </p:spTree>
    <p:extLst>
      <p:ext uri="{BB962C8B-B14F-4D97-AF65-F5344CB8AC3E}">
        <p14:creationId xmlns:p14="http://schemas.microsoft.com/office/powerpoint/2010/main" val="31454181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2773</TotalTime>
  <Words>683</Words>
  <Application>Microsoft Office PowerPoint</Application>
  <PresentationFormat>On-screen Show (4:3)</PresentationFormat>
  <Paragraphs>101</Paragraphs>
  <Slides>15</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Verdana</vt:lpstr>
      <vt:lpstr>Wingdings</vt:lpstr>
      <vt:lpstr>Wingdings 2</vt:lpstr>
      <vt:lpstr>Aspect</vt:lpstr>
      <vt:lpstr>Sarah Spain Principal Social Worker for Unaccompanied Migrant Children, South East England Councils</vt:lpstr>
      <vt:lpstr>What is a Strategic  Partnership?   A Strategic Partnership provides a leadership, co-ordination and advisory function for migration.  </vt:lpstr>
      <vt:lpstr>There Are Nine Strategic Partnerships Across  England.       </vt:lpstr>
      <vt:lpstr>     Legislation and Guidance Underpinning the NTS </vt:lpstr>
      <vt:lpstr>Each of the nine regions is responsible for managing the multiple asks from central government on local authorities.  </vt:lpstr>
      <vt:lpstr>What is my role? </vt:lpstr>
      <vt:lpstr>So What is the National Transfer Scheme?</vt:lpstr>
      <vt:lpstr>How Does it Work?</vt:lpstr>
      <vt:lpstr>Process for Transfer</vt:lpstr>
      <vt:lpstr>Home Office Central  Team</vt:lpstr>
      <vt:lpstr>Some of Difficulties</vt:lpstr>
      <vt:lpstr>Data</vt:lpstr>
      <vt:lpstr>Local Authority Barriers to Engagement and What Can be Done to Overcome Them.  </vt:lpstr>
      <vt:lpstr>Work Undertaken to Overcome The Barriers </vt:lpstr>
      <vt:lpstr>Thanks for listening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together in protecting children from disappearance</dc:title>
  <dc:creator>Sarah Spain</dc:creator>
  <cp:lastModifiedBy>Paul Rigby</cp:lastModifiedBy>
  <cp:revision>68</cp:revision>
  <dcterms:created xsi:type="dcterms:W3CDTF">2017-01-23T17:42:24Z</dcterms:created>
  <dcterms:modified xsi:type="dcterms:W3CDTF">2018-04-12T14:53:09Z</dcterms:modified>
</cp:coreProperties>
</file>