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60" r:id="rId4"/>
    <p:sldId id="262" r:id="rId5"/>
    <p:sldId id="265" r:id="rId6"/>
    <p:sldId id="263" r:id="rId7"/>
    <p:sldId id="270" r:id="rId8"/>
    <p:sldId id="281" r:id="rId9"/>
    <p:sldId id="282" r:id="rId10"/>
    <p:sldId id="283" r:id="rId11"/>
    <p:sldId id="289" r:id="rId12"/>
    <p:sldId id="284" r:id="rId13"/>
    <p:sldId id="277" r:id="rId14"/>
    <p:sldId id="267" r:id="rId15"/>
    <p:sldId id="276" r:id="rId16"/>
    <p:sldId id="280" r:id="rId17"/>
    <p:sldId id="278" r:id="rId18"/>
    <p:sldId id="287" r:id="rId19"/>
    <p:sldId id="291" r:id="rId20"/>
    <p:sldId id="290" r:id="rId21"/>
    <p:sldId id="292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69118" autoAdjust="0"/>
  </p:normalViewPr>
  <p:slideViewPr>
    <p:cSldViewPr snapToGrid="0">
      <p:cViewPr varScale="1">
        <p:scale>
          <a:sx n="113" d="100"/>
          <a:sy n="113" d="100"/>
        </p:scale>
        <p:origin x="19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0DFF5-E503-4BFC-9B42-F1C3A64D77F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EDCF3CC-1D36-4E1A-9AE3-27BA4C0B89F3}">
      <dgm:prSet phldrT="[Text]"/>
      <dgm:spPr/>
      <dgm:t>
        <a:bodyPr/>
        <a:lstStyle/>
        <a:p>
          <a:r>
            <a:rPr lang="en-US" dirty="0" smtClean="0"/>
            <a:t>Reception</a:t>
          </a:r>
        </a:p>
      </dgm:t>
    </dgm:pt>
    <dgm:pt modelId="{E1865F73-1E93-4B5D-A37A-26C36935E5B3}" type="parTrans" cxnId="{8FF7DF32-F874-4DD6-B617-331D9E95A656}">
      <dgm:prSet/>
      <dgm:spPr/>
      <dgm:t>
        <a:bodyPr/>
        <a:lstStyle/>
        <a:p>
          <a:endParaRPr lang="en-US"/>
        </a:p>
      </dgm:t>
    </dgm:pt>
    <dgm:pt modelId="{1AE9856D-1658-4291-BDEA-0BB68A0826DE}" type="sibTrans" cxnId="{8FF7DF32-F874-4DD6-B617-331D9E95A656}">
      <dgm:prSet/>
      <dgm:spPr/>
      <dgm:t>
        <a:bodyPr/>
        <a:lstStyle/>
        <a:p>
          <a:endParaRPr lang="en-US"/>
        </a:p>
      </dgm:t>
    </dgm:pt>
    <dgm:pt modelId="{4002BAC7-6602-4B0A-976C-46C83F928277}">
      <dgm:prSet phldrT="[Text]"/>
      <dgm:spPr/>
      <dgm:t>
        <a:bodyPr/>
        <a:lstStyle/>
        <a:p>
          <a:r>
            <a:rPr lang="en-US" dirty="0" smtClean="0"/>
            <a:t>Residency permit </a:t>
          </a:r>
          <a:endParaRPr lang="en-US" dirty="0"/>
        </a:p>
      </dgm:t>
    </dgm:pt>
    <dgm:pt modelId="{D1BDBC29-1893-4F9C-AB44-D650D6215433}" type="parTrans" cxnId="{FBB3D80E-B885-4F53-B09A-D5D8E2A780BF}">
      <dgm:prSet/>
      <dgm:spPr/>
      <dgm:t>
        <a:bodyPr/>
        <a:lstStyle/>
        <a:p>
          <a:endParaRPr lang="en-US"/>
        </a:p>
      </dgm:t>
    </dgm:pt>
    <dgm:pt modelId="{53E3BCFA-9AC3-440C-899A-2F0A41E634A4}" type="sibTrans" cxnId="{FBB3D80E-B885-4F53-B09A-D5D8E2A780BF}">
      <dgm:prSet/>
      <dgm:spPr/>
      <dgm:t>
        <a:bodyPr/>
        <a:lstStyle/>
        <a:p>
          <a:endParaRPr lang="en-US"/>
        </a:p>
      </dgm:t>
    </dgm:pt>
    <dgm:pt modelId="{C794BBC2-3F08-454B-AB84-9871ECAA9121}">
      <dgm:prSet phldrT="[Text]"/>
      <dgm:spPr/>
      <dgm:t>
        <a:bodyPr/>
        <a:lstStyle/>
        <a:p>
          <a:r>
            <a:rPr lang="en-US" dirty="0" smtClean="0"/>
            <a:t>Municipality</a:t>
          </a:r>
        </a:p>
        <a:p>
          <a:r>
            <a:rPr lang="en-US" dirty="0" smtClean="0"/>
            <a:t>settlement</a:t>
          </a:r>
          <a:endParaRPr lang="en-US" dirty="0"/>
        </a:p>
      </dgm:t>
    </dgm:pt>
    <dgm:pt modelId="{E9C25DEE-85DE-4F08-A7D2-1186D1BD5E89}" type="parTrans" cxnId="{12FD65CE-4025-4CAC-A604-084E51F3DC29}">
      <dgm:prSet/>
      <dgm:spPr/>
      <dgm:t>
        <a:bodyPr/>
        <a:lstStyle/>
        <a:p>
          <a:endParaRPr lang="en-US"/>
        </a:p>
      </dgm:t>
    </dgm:pt>
    <dgm:pt modelId="{C583736D-954F-48EA-9C55-1CC0E05D4A04}" type="sibTrans" cxnId="{12FD65CE-4025-4CAC-A604-084E51F3DC29}">
      <dgm:prSet/>
      <dgm:spPr/>
      <dgm:t>
        <a:bodyPr/>
        <a:lstStyle/>
        <a:p>
          <a:endParaRPr lang="en-US"/>
        </a:p>
      </dgm:t>
    </dgm:pt>
    <dgm:pt modelId="{E34C747C-CF2C-431E-B37C-4A7370346329}" type="pres">
      <dgm:prSet presAssocID="{7910DFF5-E503-4BFC-9B42-F1C3A64D77F3}" presName="Name0" presStyleCnt="0">
        <dgm:presLayoutVars>
          <dgm:dir/>
          <dgm:resizeHandles val="exact"/>
        </dgm:presLayoutVars>
      </dgm:prSet>
      <dgm:spPr/>
    </dgm:pt>
    <dgm:pt modelId="{274E5A53-DFA5-4CDD-88C2-9391B9F17D06}" type="pres">
      <dgm:prSet presAssocID="{FEDCF3CC-1D36-4E1A-9AE3-27BA4C0B89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04394-F726-4D44-9705-C25ADE4CD0F7}" type="pres">
      <dgm:prSet presAssocID="{1AE9856D-1658-4291-BDEA-0BB68A0826D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660D1B0-BFD0-4B07-8E06-54CAFEB3CDFC}" type="pres">
      <dgm:prSet presAssocID="{1AE9856D-1658-4291-BDEA-0BB68A0826D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8F58A40-234E-4B94-B0CF-7348D191FA22}" type="pres">
      <dgm:prSet presAssocID="{4002BAC7-6602-4B0A-976C-46C83F9282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0BAEC-D64F-4064-B62B-149124F23D17}" type="pres">
      <dgm:prSet presAssocID="{53E3BCFA-9AC3-440C-899A-2F0A41E634A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F2E1237-7A89-4E69-9603-AC0B9BA4FC6B}" type="pres">
      <dgm:prSet presAssocID="{53E3BCFA-9AC3-440C-899A-2F0A41E634A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5B4BFC0-200C-484A-BC13-5B9583EC3A95}" type="pres">
      <dgm:prSet presAssocID="{C794BBC2-3F08-454B-AB84-9871ECAA91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345E6-3D0E-4AF8-B9D6-4E10D5296F7B}" type="presOf" srcId="{C794BBC2-3F08-454B-AB84-9871ECAA9121}" destId="{85B4BFC0-200C-484A-BC13-5B9583EC3A95}" srcOrd="0" destOrd="0" presId="urn:microsoft.com/office/officeart/2005/8/layout/process1"/>
    <dgm:cxn modelId="{B170D3BF-1423-441D-AA7B-7D8B3BC77A70}" type="presOf" srcId="{53E3BCFA-9AC3-440C-899A-2F0A41E634A4}" destId="{CDA0BAEC-D64F-4064-B62B-149124F23D17}" srcOrd="0" destOrd="0" presId="urn:microsoft.com/office/officeart/2005/8/layout/process1"/>
    <dgm:cxn modelId="{8FF7DF32-F874-4DD6-B617-331D9E95A656}" srcId="{7910DFF5-E503-4BFC-9B42-F1C3A64D77F3}" destId="{FEDCF3CC-1D36-4E1A-9AE3-27BA4C0B89F3}" srcOrd="0" destOrd="0" parTransId="{E1865F73-1E93-4B5D-A37A-26C36935E5B3}" sibTransId="{1AE9856D-1658-4291-BDEA-0BB68A0826DE}"/>
    <dgm:cxn modelId="{E880EDEB-8741-4DEC-A785-D14844414C0D}" type="presOf" srcId="{1AE9856D-1658-4291-BDEA-0BB68A0826DE}" destId="{C7304394-F726-4D44-9705-C25ADE4CD0F7}" srcOrd="0" destOrd="0" presId="urn:microsoft.com/office/officeart/2005/8/layout/process1"/>
    <dgm:cxn modelId="{FBB3D80E-B885-4F53-B09A-D5D8E2A780BF}" srcId="{7910DFF5-E503-4BFC-9B42-F1C3A64D77F3}" destId="{4002BAC7-6602-4B0A-976C-46C83F928277}" srcOrd="1" destOrd="0" parTransId="{D1BDBC29-1893-4F9C-AB44-D650D6215433}" sibTransId="{53E3BCFA-9AC3-440C-899A-2F0A41E634A4}"/>
    <dgm:cxn modelId="{12FD65CE-4025-4CAC-A604-084E51F3DC29}" srcId="{7910DFF5-E503-4BFC-9B42-F1C3A64D77F3}" destId="{C794BBC2-3F08-454B-AB84-9871ECAA9121}" srcOrd="2" destOrd="0" parTransId="{E9C25DEE-85DE-4F08-A7D2-1186D1BD5E89}" sibTransId="{C583736D-954F-48EA-9C55-1CC0E05D4A04}"/>
    <dgm:cxn modelId="{AB878455-2FCD-415E-9B5E-0B37AF256B45}" type="presOf" srcId="{7910DFF5-E503-4BFC-9B42-F1C3A64D77F3}" destId="{E34C747C-CF2C-431E-B37C-4A7370346329}" srcOrd="0" destOrd="0" presId="urn:microsoft.com/office/officeart/2005/8/layout/process1"/>
    <dgm:cxn modelId="{1A268BE9-B055-4CED-BA70-294DF21458BC}" type="presOf" srcId="{53E3BCFA-9AC3-440C-899A-2F0A41E634A4}" destId="{9F2E1237-7A89-4E69-9603-AC0B9BA4FC6B}" srcOrd="1" destOrd="0" presId="urn:microsoft.com/office/officeart/2005/8/layout/process1"/>
    <dgm:cxn modelId="{BA461F5F-1367-40EB-A522-6C65E662E9D4}" type="presOf" srcId="{1AE9856D-1658-4291-BDEA-0BB68A0826DE}" destId="{5660D1B0-BFD0-4B07-8E06-54CAFEB3CDFC}" srcOrd="1" destOrd="0" presId="urn:microsoft.com/office/officeart/2005/8/layout/process1"/>
    <dgm:cxn modelId="{639D7989-116B-41C7-A206-F6A4D1CB10E7}" type="presOf" srcId="{4002BAC7-6602-4B0A-976C-46C83F928277}" destId="{78F58A40-234E-4B94-B0CF-7348D191FA22}" srcOrd="0" destOrd="0" presId="urn:microsoft.com/office/officeart/2005/8/layout/process1"/>
    <dgm:cxn modelId="{E6323745-DA53-409E-9DDA-A73066067CA7}" type="presOf" srcId="{FEDCF3CC-1D36-4E1A-9AE3-27BA4C0B89F3}" destId="{274E5A53-DFA5-4CDD-88C2-9391B9F17D06}" srcOrd="0" destOrd="0" presId="urn:microsoft.com/office/officeart/2005/8/layout/process1"/>
    <dgm:cxn modelId="{2AF411FD-24E1-40A3-9929-3A304B5C76C5}" type="presParOf" srcId="{E34C747C-CF2C-431E-B37C-4A7370346329}" destId="{274E5A53-DFA5-4CDD-88C2-9391B9F17D06}" srcOrd="0" destOrd="0" presId="urn:microsoft.com/office/officeart/2005/8/layout/process1"/>
    <dgm:cxn modelId="{7D4764B9-B6CA-4248-88AC-A1D7DB546D92}" type="presParOf" srcId="{E34C747C-CF2C-431E-B37C-4A7370346329}" destId="{C7304394-F726-4D44-9705-C25ADE4CD0F7}" srcOrd="1" destOrd="0" presId="urn:microsoft.com/office/officeart/2005/8/layout/process1"/>
    <dgm:cxn modelId="{21E9AAC2-3C52-4FDE-8957-37D295D724E1}" type="presParOf" srcId="{C7304394-F726-4D44-9705-C25ADE4CD0F7}" destId="{5660D1B0-BFD0-4B07-8E06-54CAFEB3CDFC}" srcOrd="0" destOrd="0" presId="urn:microsoft.com/office/officeart/2005/8/layout/process1"/>
    <dgm:cxn modelId="{95AA91F1-AB65-4727-AED9-BEA50089E362}" type="presParOf" srcId="{E34C747C-CF2C-431E-B37C-4A7370346329}" destId="{78F58A40-234E-4B94-B0CF-7348D191FA22}" srcOrd="2" destOrd="0" presId="urn:microsoft.com/office/officeart/2005/8/layout/process1"/>
    <dgm:cxn modelId="{7820D446-7A6F-43D7-83A0-FE6C5E355728}" type="presParOf" srcId="{E34C747C-CF2C-431E-B37C-4A7370346329}" destId="{CDA0BAEC-D64F-4064-B62B-149124F23D17}" srcOrd="3" destOrd="0" presId="urn:microsoft.com/office/officeart/2005/8/layout/process1"/>
    <dgm:cxn modelId="{F92C2B22-DF43-4E15-96DB-F4404192C2E4}" type="presParOf" srcId="{CDA0BAEC-D64F-4064-B62B-149124F23D17}" destId="{9F2E1237-7A89-4E69-9603-AC0B9BA4FC6B}" srcOrd="0" destOrd="0" presId="urn:microsoft.com/office/officeart/2005/8/layout/process1"/>
    <dgm:cxn modelId="{6200578C-D18F-40EB-9EFD-1D0F8B41AF86}" type="presParOf" srcId="{E34C747C-CF2C-431E-B37C-4A7370346329}" destId="{85B4BFC0-200C-484A-BC13-5B9583EC3A9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E5A53-DFA5-4CDD-88C2-9391B9F17D06}">
      <dsp:nvSpPr>
        <dsp:cNvPr id="0" name=""/>
        <dsp:cNvSpPr/>
      </dsp:nvSpPr>
      <dsp:spPr>
        <a:xfrm>
          <a:off x="7088" y="2007498"/>
          <a:ext cx="2118590" cy="127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Reception</a:t>
          </a:r>
        </a:p>
      </dsp:txBody>
      <dsp:txXfrm>
        <a:off x="44319" y="2044729"/>
        <a:ext cx="2044128" cy="1196692"/>
      </dsp:txXfrm>
    </dsp:sp>
    <dsp:sp modelId="{C7304394-F726-4D44-9705-C25ADE4CD0F7}">
      <dsp:nvSpPr>
        <dsp:cNvPr id="0" name=""/>
        <dsp:cNvSpPr/>
      </dsp:nvSpPr>
      <dsp:spPr>
        <a:xfrm>
          <a:off x="2337538" y="2380370"/>
          <a:ext cx="449141" cy="525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37538" y="2485452"/>
        <a:ext cx="314399" cy="315246"/>
      </dsp:txXfrm>
    </dsp:sp>
    <dsp:sp modelId="{78F58A40-234E-4B94-B0CF-7348D191FA22}">
      <dsp:nvSpPr>
        <dsp:cNvPr id="0" name=""/>
        <dsp:cNvSpPr/>
      </dsp:nvSpPr>
      <dsp:spPr>
        <a:xfrm>
          <a:off x="2973115" y="2007498"/>
          <a:ext cx="2118590" cy="127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Residency permit </a:t>
          </a:r>
          <a:endParaRPr lang="en-US" sz="2700" kern="1200" dirty="0"/>
        </a:p>
      </dsp:txBody>
      <dsp:txXfrm>
        <a:off x="3010346" y="2044729"/>
        <a:ext cx="2044128" cy="1196692"/>
      </dsp:txXfrm>
    </dsp:sp>
    <dsp:sp modelId="{CDA0BAEC-D64F-4064-B62B-149124F23D17}">
      <dsp:nvSpPr>
        <dsp:cNvPr id="0" name=""/>
        <dsp:cNvSpPr/>
      </dsp:nvSpPr>
      <dsp:spPr>
        <a:xfrm>
          <a:off x="5303565" y="2380370"/>
          <a:ext cx="449141" cy="525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03565" y="2485452"/>
        <a:ext cx="314399" cy="315246"/>
      </dsp:txXfrm>
    </dsp:sp>
    <dsp:sp modelId="{85B4BFC0-200C-484A-BC13-5B9583EC3A95}">
      <dsp:nvSpPr>
        <dsp:cNvPr id="0" name=""/>
        <dsp:cNvSpPr/>
      </dsp:nvSpPr>
      <dsp:spPr>
        <a:xfrm>
          <a:off x="5939142" y="2007498"/>
          <a:ext cx="2118590" cy="127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Municipality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settlement</a:t>
          </a:r>
          <a:endParaRPr lang="en-US" sz="2700" kern="1200" dirty="0"/>
        </a:p>
      </dsp:txBody>
      <dsp:txXfrm>
        <a:off x="5976373" y="2044729"/>
        <a:ext cx="2044128" cy="119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65053-B735-432B-A449-821BCA111A0D}" type="datetimeFigureOut">
              <a:rPr lang="nb-NO" smtClean="0"/>
              <a:t>05.06.2018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F6B4-23C1-4E93-9654-1DAD19A62F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5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11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48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98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4F6B4-23C1-4E93-9654-1DAD19A62F9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0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96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69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74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Hvorfor kommer de?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48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4F6B4-23C1-4E93-9654-1DAD19A62F9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95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15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4F6B4-23C1-4E93-9654-1DAD19A62F9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16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4F6B4-23C1-4E93-9654-1DAD19A62F9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40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7488" y="1124745"/>
            <a:ext cx="9217024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7488" y="4196680"/>
            <a:ext cx="9217024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65" y="5589240"/>
            <a:ext cx="5520000" cy="720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872000" y="486000"/>
            <a:ext cx="8448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6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2C8-A058-4180-B079-D2BB07202F64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733256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486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883965"/>
            <a:ext cx="6417832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63894" y="1883965"/>
            <a:ext cx="3146988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363893" y="1015007"/>
            <a:ext cx="9820672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D717-61D1-4C00-8AD2-B4D703E8008B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733256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3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3893" y="4653136"/>
            <a:ext cx="9820672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5FAFC7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63893" y="908721"/>
            <a:ext cx="984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63893" y="5301208"/>
            <a:ext cx="984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8B09-1B14-435E-9783-3917B5F59E53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733256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0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63893" y="1883965"/>
            <a:ext cx="9820672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2706-DCB4-48CA-9428-9DBA9A870B4C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733256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63893" y="1883965"/>
            <a:ext cx="9820672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733256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3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63893" y="1883965"/>
            <a:ext cx="9820672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1B0-CBE5-4EB6-A751-845023D866FA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733256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5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63893" y="1883965"/>
            <a:ext cx="9820672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A0F6-E0D7-40C5-92E9-D6F9F9998AED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733256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3894" y="1119882"/>
            <a:ext cx="8779701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4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06683" y="4797153"/>
            <a:ext cx="6778635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710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3893" y="1015007"/>
            <a:ext cx="9820672" cy="65293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63893" y="1883965"/>
            <a:ext cx="4656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28565" y="1883965"/>
            <a:ext cx="4656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CA80-810A-4186-92D7-C77E826E029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9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63893" y="1844824"/>
            <a:ext cx="4656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28565" y="1844824"/>
            <a:ext cx="4656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363893" y="2525764"/>
            <a:ext cx="4656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6528565" y="2525764"/>
            <a:ext cx="4656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F360A4-0454-4264-A88C-9CA1EAA6D112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269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3893" y="975866"/>
            <a:ext cx="9820672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63893" y="1883965"/>
            <a:ext cx="9820672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8AA6-6526-456F-83D5-91DE0F0D1DBA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9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363893" y="1015007"/>
            <a:ext cx="9820672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63893" y="1883965"/>
            <a:ext cx="9820672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3392" y="6300000"/>
            <a:ext cx="1248139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5ECE85C-32AD-4BD1-B389-AB814A6D953F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69891" y="6300000"/>
            <a:ext cx="945789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872000" y="486000"/>
            <a:ext cx="8448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788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5FAF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Unaccompanied</a:t>
            </a:r>
            <a:r>
              <a:rPr lang="nb-NO" dirty="0" smtClean="0"/>
              <a:t> minors-</a:t>
            </a:r>
            <a:br>
              <a:rPr lang="nb-NO" dirty="0" smtClean="0"/>
            </a:br>
            <a:r>
              <a:rPr lang="nb-NO" dirty="0" err="1" smtClean="0"/>
              <a:t>the</a:t>
            </a:r>
            <a:r>
              <a:rPr lang="nb-NO" dirty="0" smtClean="0"/>
              <a:t> case of Norway</a:t>
            </a:r>
            <a:endParaRPr lang="nb-NO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600" dirty="0"/>
              <a:t>Ragnhild Hollekim, Dep. for Health and Development, </a:t>
            </a:r>
            <a:r>
              <a:rPr lang="nb-NO" sz="1600" dirty="0" err="1"/>
              <a:t>University</a:t>
            </a:r>
            <a:r>
              <a:rPr lang="nb-NO" sz="1600" dirty="0"/>
              <a:t> of Bergen</a:t>
            </a:r>
          </a:p>
          <a:p>
            <a:r>
              <a:rPr lang="nb-NO" sz="1600" dirty="0"/>
              <a:t>Marte Knag Fylkesnes</a:t>
            </a:r>
            <a:r>
              <a:rPr lang="nb-NO" sz="1600"/>
              <a:t>, </a:t>
            </a:r>
            <a:r>
              <a:rPr lang="nb-NO" sz="1600" smtClean="0"/>
              <a:t>UNI </a:t>
            </a:r>
            <a:r>
              <a:rPr lang="nb-NO" sz="1600" dirty="0" smtClean="0"/>
              <a:t>Research</a:t>
            </a:r>
            <a:r>
              <a:rPr lang="nb-NO" sz="1600" smtClean="0"/>
              <a:t>, Bergen</a:t>
            </a:r>
            <a:endParaRPr lang="nb-NO" sz="1600" dirty="0"/>
          </a:p>
        </p:txBody>
      </p:sp>
      <p:cxnSp>
        <p:nvCxnSpPr>
          <p:cNvPr id="6" name="Rett pil 5"/>
          <p:cNvCxnSpPr/>
          <p:nvPr/>
        </p:nvCxnSpPr>
        <p:spPr>
          <a:xfrm>
            <a:off x="6075995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1789237" y="-738063"/>
            <a:ext cx="8568952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enhet/tilhørighet. Sett blank hvis dette ikke er aktuelt. </a:t>
            </a:r>
            <a:br>
              <a:rPr lang="nb-NO" sz="1200" i="1" dirty="0"/>
            </a:br>
            <a:r>
              <a:rPr lang="nb-NO" sz="1200" i="1" dirty="0"/>
              <a:t>Innhold i dette feltet styres her: Meny -&gt; Sett inn (</a:t>
            </a:r>
            <a:r>
              <a:rPr lang="nb-NO" sz="1050" i="1" dirty="0"/>
              <a:t>Mac=Vis</a:t>
            </a:r>
            <a:r>
              <a:rPr lang="nb-NO" sz="1200" i="1" dirty="0"/>
              <a:t>) -&gt; Topptekst og bunntekst</a:t>
            </a:r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2928000" y="486000"/>
            <a:ext cx="6336000" cy="54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5171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400" dirty="0" err="1"/>
              <a:t>Consequences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err="1" smtClean="0"/>
              <a:t>Unsustainable</a:t>
            </a:r>
            <a:r>
              <a:rPr lang="nb-NO" sz="2000" dirty="0" smtClean="0"/>
              <a:t> </a:t>
            </a:r>
            <a:r>
              <a:rPr lang="nb-NO" sz="2000" dirty="0" err="1"/>
              <a:t>integration</a:t>
            </a:r>
            <a:r>
              <a:rPr lang="nb-NO" sz="2000" dirty="0"/>
              <a:t> </a:t>
            </a:r>
            <a:r>
              <a:rPr lang="nb-NO" sz="2000" dirty="0" err="1"/>
              <a:t>processes</a:t>
            </a:r>
            <a:r>
              <a:rPr lang="nb-NO" sz="2000" dirty="0"/>
              <a:t> </a:t>
            </a:r>
            <a:r>
              <a:rPr lang="nb-NO" sz="2000" dirty="0" err="1"/>
              <a:t>established</a:t>
            </a:r>
            <a:r>
              <a:rPr lang="nb-NO" sz="2000" dirty="0"/>
              <a:t> for </a:t>
            </a:r>
            <a:r>
              <a:rPr lang="nb-NO" sz="2000" dirty="0" err="1"/>
              <a:t>large</a:t>
            </a:r>
            <a:r>
              <a:rPr lang="nb-NO" sz="2000" dirty="0"/>
              <a:t> </a:t>
            </a:r>
            <a:r>
              <a:rPr lang="nb-NO" sz="2000" dirty="0" err="1"/>
              <a:t>groups</a:t>
            </a:r>
            <a:r>
              <a:rPr lang="nb-NO" sz="2000" dirty="0"/>
              <a:t> of </a:t>
            </a:r>
            <a:r>
              <a:rPr lang="nb-NO" sz="2000" dirty="0" err="1"/>
              <a:t>youth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A </a:t>
            </a:r>
            <a:r>
              <a:rPr lang="nb-NO" sz="2000" dirty="0" err="1"/>
              <a:t>large</a:t>
            </a:r>
            <a:r>
              <a:rPr lang="nb-NO" sz="2000" dirty="0"/>
              <a:t> </a:t>
            </a:r>
            <a:r>
              <a:rPr lang="nb-NO" sz="2000" dirty="0" err="1"/>
              <a:t>number</a:t>
            </a:r>
            <a:r>
              <a:rPr lang="nb-NO" sz="2000" dirty="0"/>
              <a:t> of </a:t>
            </a:r>
            <a:r>
              <a:rPr lang="nb-NO" sz="2000" dirty="0" err="1"/>
              <a:t>young</a:t>
            </a:r>
            <a:r>
              <a:rPr lang="nb-NO" sz="2000" dirty="0"/>
              <a:t> </a:t>
            </a:r>
            <a:r>
              <a:rPr lang="nb-NO" sz="2000" dirty="0" err="1"/>
              <a:t>people</a:t>
            </a:r>
            <a:r>
              <a:rPr lang="nb-NO" sz="2000" dirty="0"/>
              <a:t> </a:t>
            </a:r>
            <a:r>
              <a:rPr lang="nb-NO" sz="2000" dirty="0" err="1"/>
              <a:t>flee</a:t>
            </a:r>
            <a:r>
              <a:rPr lang="nb-NO" sz="2000" dirty="0"/>
              <a:t> a </a:t>
            </a:r>
            <a:r>
              <a:rPr lang="nb-NO" sz="2000" dirty="0" err="1"/>
              <a:t>second</a:t>
            </a:r>
            <a:r>
              <a:rPr lang="nb-NO" sz="2000" dirty="0"/>
              <a:t> time, </a:t>
            </a:r>
            <a:r>
              <a:rPr lang="nb-NO" sz="2000" dirty="0" err="1"/>
              <a:t>when</a:t>
            </a:r>
            <a:r>
              <a:rPr lang="nb-NO" sz="2000" dirty="0"/>
              <a:t> </a:t>
            </a:r>
            <a:r>
              <a:rPr lang="nb-NO" sz="2000" dirty="0" err="1"/>
              <a:t>they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about</a:t>
            </a:r>
            <a:r>
              <a:rPr lang="nb-NO" sz="2000" dirty="0"/>
              <a:t> to turn 18</a:t>
            </a:r>
          </a:p>
          <a:p>
            <a:endParaRPr lang="nb-NO" sz="2000" dirty="0"/>
          </a:p>
          <a:p>
            <a:r>
              <a:rPr lang="nb-NO" sz="2000" dirty="0" err="1"/>
              <a:t>Serious</a:t>
            </a:r>
            <a:r>
              <a:rPr lang="nb-NO" sz="2000" dirty="0"/>
              <a:t> mental stress/mental health problems </a:t>
            </a:r>
            <a:r>
              <a:rPr lang="nb-NO" sz="2000" dirty="0" err="1"/>
              <a:t>made</a:t>
            </a:r>
            <a:r>
              <a:rPr lang="nb-NO" sz="2000" dirty="0"/>
              <a:t> </a:t>
            </a:r>
            <a:r>
              <a:rPr lang="nb-NO" sz="2000" dirty="0" err="1"/>
              <a:t>worse</a:t>
            </a:r>
            <a:r>
              <a:rPr lang="nb-NO" sz="2000" dirty="0"/>
              <a:t> due to </a:t>
            </a:r>
            <a:r>
              <a:rPr lang="nb-NO" sz="2000" dirty="0" err="1"/>
              <a:t>insecurity</a:t>
            </a:r>
            <a:r>
              <a:rPr lang="nb-NO" sz="2000" dirty="0"/>
              <a:t> </a:t>
            </a:r>
            <a:r>
              <a:rPr lang="nb-NO" sz="2000" dirty="0" err="1"/>
              <a:t>concerning</a:t>
            </a:r>
            <a:r>
              <a:rPr lang="nb-NO" sz="2000" dirty="0"/>
              <a:t> </a:t>
            </a:r>
            <a:r>
              <a:rPr lang="nb-NO" sz="2000" dirty="0" err="1"/>
              <a:t>residence</a:t>
            </a: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UM </a:t>
            </a:r>
            <a:r>
              <a:rPr lang="nb-NO" sz="2000" dirty="0" err="1"/>
              <a:t>refugee</a:t>
            </a:r>
            <a:r>
              <a:rPr lang="nb-NO" sz="2000" dirty="0"/>
              <a:t>- and </a:t>
            </a:r>
            <a:r>
              <a:rPr lang="nb-NO" sz="2000" dirty="0" err="1"/>
              <a:t>asylumseekers</a:t>
            </a:r>
            <a:r>
              <a:rPr lang="nb-NO" sz="2000" dirty="0"/>
              <a:t>, less </a:t>
            </a:r>
            <a:r>
              <a:rPr lang="nb-NO" sz="2000" dirty="0" err="1"/>
              <a:t>protected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adult </a:t>
            </a:r>
            <a:r>
              <a:rPr lang="nb-NO" sz="2000" dirty="0" err="1"/>
              <a:t>refugee</a:t>
            </a:r>
            <a:r>
              <a:rPr lang="nb-NO" sz="2000" dirty="0"/>
              <a:t>- and </a:t>
            </a:r>
            <a:r>
              <a:rPr lang="nb-NO" sz="2000" dirty="0" err="1" smtClean="0"/>
              <a:t>asylum</a:t>
            </a:r>
            <a:r>
              <a:rPr lang="nb-NO" sz="2000" dirty="0" smtClean="0"/>
              <a:t> </a:t>
            </a:r>
            <a:r>
              <a:rPr lang="nb-NO" sz="2000" dirty="0" err="1" smtClean="0"/>
              <a:t>seekers</a:t>
            </a:r>
            <a:r>
              <a:rPr lang="nb-NO" sz="2000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625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Mental health </a:t>
            </a:r>
            <a:r>
              <a:rPr lang="nb-NO" sz="2400" dirty="0" err="1" smtClean="0"/>
              <a:t>aspects</a:t>
            </a:r>
            <a:r>
              <a:rPr lang="nb-NO" sz="2400" dirty="0" smtClean="0"/>
              <a:t> and UM – </a:t>
            </a:r>
            <a:r>
              <a:rPr lang="nb-NO" sz="2400" dirty="0" err="1" smtClean="0"/>
              <a:t>what</a:t>
            </a:r>
            <a:r>
              <a:rPr lang="nb-NO" sz="2400" dirty="0" smtClean="0"/>
              <a:t> do </a:t>
            </a:r>
            <a:r>
              <a:rPr lang="nb-NO" sz="2400" dirty="0" err="1" smtClean="0"/>
              <a:t>we</a:t>
            </a:r>
            <a:r>
              <a:rPr lang="nb-NO" sz="2400" dirty="0" smtClean="0"/>
              <a:t> </a:t>
            </a:r>
            <a:r>
              <a:rPr lang="nb-NO" sz="2400" dirty="0" err="1" smtClean="0"/>
              <a:t>know</a:t>
            </a:r>
            <a:r>
              <a:rPr lang="nb-NO" sz="2400" dirty="0" smtClean="0"/>
              <a:t> from </a:t>
            </a:r>
            <a:r>
              <a:rPr lang="nb-NO" sz="2400" dirty="0" err="1" smtClean="0"/>
              <a:t>research</a:t>
            </a:r>
            <a:r>
              <a:rPr lang="nb-NO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200" dirty="0" smtClean="0"/>
          </a:p>
          <a:p>
            <a:r>
              <a:rPr lang="nb-NO" sz="2200" dirty="0" smtClean="0"/>
              <a:t>80 </a:t>
            </a:r>
            <a:r>
              <a:rPr lang="nb-NO" sz="2200" dirty="0" smtClean="0"/>
              <a:t>% </a:t>
            </a:r>
            <a:r>
              <a:rPr lang="nb-NO" sz="2200" dirty="0" err="1" smtClean="0"/>
              <a:t>experienced</a:t>
            </a:r>
            <a:r>
              <a:rPr lang="nb-NO" sz="2200" dirty="0" smtClean="0"/>
              <a:t> </a:t>
            </a:r>
            <a:r>
              <a:rPr lang="nb-NO" sz="2200" dirty="0" err="1" smtClean="0"/>
              <a:t>war</a:t>
            </a:r>
            <a:r>
              <a:rPr lang="nb-NO" sz="2200" dirty="0" smtClean="0"/>
              <a:t>. 50% (PTSD</a:t>
            </a:r>
            <a:r>
              <a:rPr lang="nb-NO" sz="2200" dirty="0"/>
              <a:t>) </a:t>
            </a:r>
            <a:r>
              <a:rPr lang="nb-NO" sz="1400" dirty="0"/>
              <a:t>(Oppedal </a:t>
            </a:r>
            <a:r>
              <a:rPr lang="nb-NO" sz="1400" dirty="0" smtClean="0"/>
              <a:t>et. al., 2011)</a:t>
            </a:r>
            <a:endParaRPr lang="nb-NO" sz="1400" dirty="0"/>
          </a:p>
          <a:p>
            <a:r>
              <a:rPr lang="nb-NO" sz="2200" dirty="0"/>
              <a:t>49% </a:t>
            </a:r>
            <a:r>
              <a:rPr lang="nb-NO" sz="2200" dirty="0" smtClean="0"/>
              <a:t>of </a:t>
            </a:r>
            <a:r>
              <a:rPr lang="nb-NO" sz="2200" dirty="0" smtClean="0"/>
              <a:t>UM under </a:t>
            </a:r>
            <a:r>
              <a:rPr lang="nb-NO" sz="2200" dirty="0" smtClean="0"/>
              <a:t>15, </a:t>
            </a:r>
            <a:r>
              <a:rPr lang="nb-NO" sz="2200" dirty="0" err="1" smtClean="0"/>
              <a:t>experienced</a:t>
            </a:r>
            <a:r>
              <a:rPr lang="nb-NO" sz="2200" dirty="0" smtClean="0"/>
              <a:t> </a:t>
            </a:r>
            <a:r>
              <a:rPr lang="nb-NO" sz="2200" dirty="0" err="1" smtClean="0"/>
              <a:t>violence</a:t>
            </a:r>
            <a:r>
              <a:rPr lang="nb-NO" sz="2200" dirty="0" smtClean="0"/>
              <a:t> in </a:t>
            </a:r>
            <a:r>
              <a:rPr lang="nb-NO" sz="2200" dirty="0" err="1" smtClean="0"/>
              <a:t>close</a:t>
            </a:r>
            <a:r>
              <a:rPr lang="nb-NO" sz="2200" dirty="0" smtClean="0"/>
              <a:t> relationships </a:t>
            </a:r>
            <a:r>
              <a:rPr lang="nb-NO" sz="2200" dirty="0" err="1" smtClean="0"/>
              <a:t>before</a:t>
            </a:r>
            <a:r>
              <a:rPr lang="nb-NO" sz="2200" dirty="0" smtClean="0"/>
              <a:t> </a:t>
            </a:r>
            <a:r>
              <a:rPr lang="nb-NO" sz="2200" dirty="0" err="1" smtClean="0"/>
              <a:t>migration</a:t>
            </a:r>
            <a:r>
              <a:rPr lang="nb-NO" sz="2200" dirty="0" smtClean="0"/>
              <a:t> </a:t>
            </a:r>
            <a:r>
              <a:rPr lang="nb-NO" sz="1400" dirty="0"/>
              <a:t>(Jensen </a:t>
            </a:r>
            <a:r>
              <a:rPr lang="nb-NO" sz="1400" dirty="0" smtClean="0"/>
              <a:t>et. </a:t>
            </a:r>
            <a:r>
              <a:rPr lang="nb-NO" sz="1400" dirty="0" smtClean="0"/>
              <a:t>al.</a:t>
            </a:r>
            <a:r>
              <a:rPr lang="nb-NO" sz="1400" dirty="0" smtClean="0"/>
              <a:t>, </a:t>
            </a:r>
            <a:r>
              <a:rPr lang="nb-NO" sz="1400" dirty="0"/>
              <a:t>2014 – NKVTS)</a:t>
            </a:r>
          </a:p>
          <a:p>
            <a:r>
              <a:rPr lang="nb-NO" sz="2200" dirty="0" err="1" smtClean="0"/>
              <a:t>Experiencing</a:t>
            </a:r>
            <a:r>
              <a:rPr lang="nb-NO" sz="2200" dirty="0" smtClean="0"/>
              <a:t> a </a:t>
            </a:r>
            <a:r>
              <a:rPr lang="nb-NO" sz="2200" dirty="0" err="1" smtClean="0"/>
              <a:t>variety</a:t>
            </a:r>
            <a:r>
              <a:rPr lang="nb-NO" sz="2200" dirty="0" smtClean="0"/>
              <a:t> of </a:t>
            </a:r>
            <a:r>
              <a:rPr lang="nb-NO" sz="2200" dirty="0" err="1" smtClean="0"/>
              <a:t>dangers</a:t>
            </a:r>
            <a:r>
              <a:rPr lang="nb-NO" sz="2200" dirty="0" smtClean="0"/>
              <a:t> </a:t>
            </a:r>
            <a:r>
              <a:rPr lang="nb-NO" sz="2200" dirty="0" err="1" smtClean="0"/>
              <a:t>while</a:t>
            </a:r>
            <a:r>
              <a:rPr lang="nb-NO" sz="2200" dirty="0" smtClean="0"/>
              <a:t> </a:t>
            </a:r>
            <a:r>
              <a:rPr lang="nb-NO" sz="2200" dirty="0" err="1" smtClean="0"/>
              <a:t>migrating</a:t>
            </a:r>
            <a:endParaRPr lang="nb-NO" sz="2200" dirty="0"/>
          </a:p>
          <a:p>
            <a:r>
              <a:rPr lang="nb-NO" sz="2200" dirty="0" err="1" smtClean="0"/>
              <a:t>Asylum</a:t>
            </a:r>
            <a:r>
              <a:rPr lang="nb-NO" sz="2200" dirty="0"/>
              <a:t> </a:t>
            </a:r>
            <a:r>
              <a:rPr lang="nb-NO" sz="2200" dirty="0" err="1" smtClean="0"/>
              <a:t>process</a:t>
            </a:r>
            <a:r>
              <a:rPr lang="nb-NO" sz="2200" dirty="0" smtClean="0"/>
              <a:t> – </a:t>
            </a:r>
            <a:r>
              <a:rPr lang="nb-NO" sz="2200" dirty="0" err="1" smtClean="0"/>
              <a:t>high</a:t>
            </a:r>
            <a:r>
              <a:rPr lang="nb-NO" sz="2200" dirty="0" smtClean="0"/>
              <a:t> </a:t>
            </a:r>
            <a:r>
              <a:rPr lang="nb-NO" sz="2200" dirty="0" err="1" smtClean="0"/>
              <a:t>level</a:t>
            </a:r>
            <a:r>
              <a:rPr lang="nb-NO" sz="2200" dirty="0" smtClean="0"/>
              <a:t> of stress, </a:t>
            </a:r>
            <a:r>
              <a:rPr lang="nb-NO" sz="2200" dirty="0" err="1" smtClean="0"/>
              <a:t>unpredictability</a:t>
            </a:r>
            <a:r>
              <a:rPr lang="nb-NO" sz="2200" dirty="0" smtClean="0"/>
              <a:t> </a:t>
            </a:r>
            <a:endParaRPr lang="nb-NO" sz="2200" dirty="0"/>
          </a:p>
          <a:p>
            <a:r>
              <a:rPr lang="nb-NO" sz="2200" dirty="0" err="1" smtClean="0"/>
              <a:t>Vulnerability</a:t>
            </a:r>
            <a:r>
              <a:rPr lang="nb-NO" sz="2200" dirty="0" smtClean="0"/>
              <a:t> </a:t>
            </a:r>
            <a:r>
              <a:rPr lang="nb-NO" sz="1400" dirty="0"/>
              <a:t>(Eide, 2012; Oppedal mfl., </a:t>
            </a:r>
            <a:r>
              <a:rPr lang="nb-NO" sz="1400" dirty="0" smtClean="0"/>
              <a:t>2011)</a:t>
            </a:r>
            <a:endParaRPr lang="nb-NO" sz="1400" dirty="0"/>
          </a:p>
          <a:p>
            <a:pPr marL="0" indent="0">
              <a:buNone/>
            </a:pPr>
            <a:endParaRPr lang="nb-NO" sz="22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err="1" smtClean="0"/>
              <a:t>University</a:t>
            </a:r>
            <a:r>
              <a:rPr lang="nb-NO" dirty="0" smtClean="0"/>
              <a:t>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20" y="640547"/>
            <a:ext cx="9820672" cy="652934"/>
          </a:xfrm>
        </p:spPr>
        <p:txBody>
          <a:bodyPr/>
          <a:lstStyle/>
          <a:p>
            <a:r>
              <a:rPr lang="nb-NO" sz="2800" dirty="0"/>
              <a:t>The </a:t>
            </a:r>
            <a:r>
              <a:rPr lang="nb-NO" sz="2800" dirty="0" err="1"/>
              <a:t>current</a:t>
            </a:r>
            <a:r>
              <a:rPr lang="nb-NO" sz="2800" dirty="0"/>
              <a:t> </a:t>
            </a:r>
            <a:r>
              <a:rPr lang="nb-NO" sz="2800" dirty="0" err="1"/>
              <a:t>political</a:t>
            </a:r>
            <a:r>
              <a:rPr lang="nb-NO" sz="2800" dirty="0"/>
              <a:t>/</a:t>
            </a:r>
            <a:r>
              <a:rPr lang="nb-NO" sz="2800" dirty="0" err="1"/>
              <a:t>societal</a:t>
            </a:r>
            <a:r>
              <a:rPr lang="nb-NO" sz="2800" dirty="0"/>
              <a:t> </a:t>
            </a:r>
            <a:r>
              <a:rPr lang="nb-NO" sz="2800" dirty="0" err="1"/>
              <a:t>debate</a:t>
            </a:r>
            <a:r>
              <a:rPr lang="nb-NO" sz="2800" dirty="0"/>
              <a:t> in Norway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20" y="1448028"/>
            <a:ext cx="9820672" cy="3888000"/>
          </a:xfrm>
        </p:spPr>
        <p:txBody>
          <a:bodyPr>
            <a:noAutofit/>
          </a:bodyPr>
          <a:lstStyle/>
          <a:p>
            <a:r>
              <a:rPr lang="nb-NO" sz="2400" dirty="0" err="1"/>
              <a:t>Children’s</a:t>
            </a:r>
            <a:r>
              <a:rPr lang="nb-NO" sz="2400" dirty="0"/>
              <a:t> </a:t>
            </a:r>
            <a:r>
              <a:rPr lang="nb-NO" sz="2400" dirty="0" err="1"/>
              <a:t>rights</a:t>
            </a:r>
            <a:r>
              <a:rPr lang="nb-NO" sz="2400" dirty="0"/>
              <a:t>, «</a:t>
            </a:r>
            <a:r>
              <a:rPr lang="nb-NO" sz="2400" dirty="0" err="1"/>
              <a:t>the</a:t>
            </a:r>
            <a:r>
              <a:rPr lang="nb-NO" sz="2400" dirty="0"/>
              <a:t> best </a:t>
            </a:r>
            <a:r>
              <a:rPr lang="nb-NO" sz="2400" dirty="0" err="1"/>
              <a:t>interest</a:t>
            </a:r>
            <a:r>
              <a:rPr lang="nb-NO" sz="2400" dirty="0"/>
              <a:t> of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child</a:t>
            </a:r>
            <a:r>
              <a:rPr lang="nb-NO" sz="2400" dirty="0"/>
              <a:t>» and </a:t>
            </a:r>
            <a:r>
              <a:rPr lang="nb-NO" sz="2400" dirty="0" err="1"/>
              <a:t>immigration</a:t>
            </a:r>
            <a:r>
              <a:rPr lang="nb-NO" sz="2400" dirty="0"/>
              <a:t> policy/goals</a:t>
            </a:r>
          </a:p>
          <a:p>
            <a:endParaRPr lang="nb-NO" sz="2400" dirty="0"/>
          </a:p>
          <a:p>
            <a:r>
              <a:rPr lang="nb-NO" sz="2400" dirty="0"/>
              <a:t>Children as instruments for sending </a:t>
            </a:r>
            <a:r>
              <a:rPr lang="nb-NO" sz="2400" dirty="0" err="1"/>
              <a:t>political</a:t>
            </a:r>
            <a:r>
              <a:rPr lang="nb-NO" sz="2400" dirty="0"/>
              <a:t> signals?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err="1" smtClean="0"/>
              <a:t>Temporary</a:t>
            </a:r>
            <a:r>
              <a:rPr lang="nb-NO" sz="2400" dirty="0" smtClean="0"/>
              <a:t> </a:t>
            </a:r>
            <a:r>
              <a:rPr lang="nb-NO" sz="2400" dirty="0" err="1" smtClean="0"/>
              <a:t>residence</a:t>
            </a:r>
            <a:r>
              <a:rPr lang="nb-NO" sz="2400" dirty="0" smtClean="0"/>
              <a:t> and </a:t>
            </a:r>
            <a:r>
              <a:rPr lang="nb-NO" sz="2400" dirty="0" err="1" smtClean="0"/>
              <a:t>expelled</a:t>
            </a:r>
            <a:r>
              <a:rPr lang="nb-NO" sz="2400" dirty="0" smtClean="0"/>
              <a:t> at </a:t>
            </a:r>
            <a:r>
              <a:rPr lang="nb-NO" sz="2400" dirty="0" err="1" smtClean="0"/>
              <a:t>the</a:t>
            </a:r>
            <a:r>
              <a:rPr lang="nb-NO" sz="2400" dirty="0" smtClean="0"/>
              <a:t> age of 18 - </a:t>
            </a:r>
            <a:r>
              <a:rPr lang="nb-NO" sz="2400" dirty="0" err="1" smtClean="0"/>
              <a:t>child</a:t>
            </a:r>
            <a:r>
              <a:rPr lang="nb-NO" sz="2400" dirty="0" smtClean="0"/>
              <a:t> </a:t>
            </a:r>
            <a:r>
              <a:rPr lang="nb-NO" sz="2400" dirty="0" err="1"/>
              <a:t>abuse</a:t>
            </a:r>
            <a:r>
              <a:rPr lang="nb-NO" sz="2400" dirty="0"/>
              <a:t>?</a:t>
            </a:r>
          </a:p>
          <a:p>
            <a:endParaRPr lang="nb-NO" sz="2400" dirty="0"/>
          </a:p>
          <a:p>
            <a:r>
              <a:rPr lang="nb-NO" sz="2400" dirty="0" smtClean="0"/>
              <a:t>2017: </a:t>
            </a:r>
            <a:r>
              <a:rPr lang="nb-NO" sz="2400" dirty="0"/>
              <a:t>A</a:t>
            </a:r>
            <a:r>
              <a:rPr lang="nb-NO" sz="2400" dirty="0" smtClean="0"/>
              <a:t>ssessment </a:t>
            </a:r>
            <a:r>
              <a:rPr lang="nb-NO" sz="2400" dirty="0"/>
              <a:t>for «</a:t>
            </a:r>
            <a:r>
              <a:rPr lang="nb-NO" sz="2400" dirty="0" err="1"/>
              <a:t>specific</a:t>
            </a:r>
            <a:r>
              <a:rPr lang="nb-NO" sz="2400" dirty="0"/>
              <a:t> </a:t>
            </a:r>
            <a:r>
              <a:rPr lang="nb-NO" sz="2400" dirty="0" err="1"/>
              <a:t>vulnerability</a:t>
            </a:r>
            <a:r>
              <a:rPr lang="nb-NO" sz="2400" dirty="0" smtClean="0"/>
              <a:t>» </a:t>
            </a:r>
            <a:endParaRPr lang="nb-N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299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in resettlement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Early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/>
              <a:t>:</a:t>
            </a:r>
            <a:r>
              <a:rPr lang="nb-NO" dirty="0" smtClean="0"/>
              <a:t> 2002- 2007</a:t>
            </a:r>
          </a:p>
          <a:p>
            <a:endParaRPr lang="nb-NO" dirty="0" smtClean="0"/>
          </a:p>
          <a:p>
            <a:r>
              <a:rPr lang="nb-NO" dirty="0" smtClean="0"/>
              <a:t>Challenges:</a:t>
            </a:r>
          </a:p>
          <a:p>
            <a:pPr lvl="1"/>
            <a:r>
              <a:rPr lang="nb-NO" dirty="0" err="1"/>
              <a:t>R</a:t>
            </a:r>
            <a:r>
              <a:rPr lang="nb-NO" dirty="0" err="1" smtClean="0"/>
              <a:t>eception</a:t>
            </a:r>
            <a:r>
              <a:rPr lang="nb-NO" dirty="0" smtClean="0"/>
              <a:t> </a:t>
            </a:r>
            <a:r>
              <a:rPr lang="nb-NO" dirty="0" err="1" smtClean="0"/>
              <a:t>centers</a:t>
            </a:r>
            <a:r>
              <a:rPr lang="nb-NO" dirty="0" smtClean="0"/>
              <a:t>: staff, standard, </a:t>
            </a:r>
            <a:r>
              <a:rPr lang="nb-NO" dirty="0" err="1" smtClean="0"/>
              <a:t>follow</a:t>
            </a:r>
            <a:r>
              <a:rPr lang="nb-NO" dirty="0" smtClean="0"/>
              <a:t>-up</a:t>
            </a:r>
            <a:endParaRPr lang="nb-NO" dirty="0"/>
          </a:p>
          <a:p>
            <a:pPr lvl="1"/>
            <a:r>
              <a:rPr lang="nb-NO" dirty="0" err="1" smtClean="0"/>
              <a:t>Childrens</a:t>
            </a:r>
            <a:r>
              <a:rPr lang="nb-NO" dirty="0" smtClean="0"/>
              <a:t>’ </a:t>
            </a:r>
            <a:r>
              <a:rPr lang="nb-NO" dirty="0" err="1" smtClean="0"/>
              <a:t>voices</a:t>
            </a:r>
            <a:r>
              <a:rPr lang="nb-NO" dirty="0" smtClean="0"/>
              <a:t> not </a:t>
            </a:r>
            <a:r>
              <a:rPr lang="nb-NO" dirty="0" err="1" smtClean="0"/>
              <a:t>heard</a:t>
            </a:r>
            <a:r>
              <a:rPr lang="nb-NO" dirty="0" smtClean="0"/>
              <a:t> in </a:t>
            </a:r>
            <a:r>
              <a:rPr lang="nb-NO" dirty="0" err="1" smtClean="0"/>
              <a:t>decision-making</a:t>
            </a:r>
            <a:endParaRPr lang="nb-NO" dirty="0" smtClean="0"/>
          </a:p>
          <a:p>
            <a:pPr lvl="1"/>
            <a:r>
              <a:rPr lang="nb-NO" dirty="0" smtClean="0"/>
              <a:t>No/</a:t>
            </a:r>
            <a:r>
              <a:rPr lang="nb-NO" dirty="0" err="1" smtClean="0"/>
              <a:t>little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from </a:t>
            </a:r>
            <a:r>
              <a:rPr lang="nb-NO" dirty="0" err="1" smtClean="0"/>
              <a:t>reception</a:t>
            </a:r>
            <a:r>
              <a:rPr lang="nb-NO" dirty="0" smtClean="0"/>
              <a:t> </a:t>
            </a:r>
            <a:r>
              <a:rPr lang="nb-NO" dirty="0" err="1" smtClean="0"/>
              <a:t>center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Challenging</a:t>
            </a:r>
            <a:r>
              <a:rPr lang="nb-NO" dirty="0" smtClean="0"/>
              <a:t> </a:t>
            </a:r>
            <a:r>
              <a:rPr lang="nb-NO" dirty="0" err="1" smtClean="0"/>
              <a:t>transition</a:t>
            </a:r>
            <a:r>
              <a:rPr lang="nb-NO" dirty="0" smtClean="0"/>
              <a:t> for </a:t>
            </a:r>
            <a:r>
              <a:rPr lang="nb-NO" dirty="0" err="1" smtClean="0"/>
              <a:t>youth</a:t>
            </a:r>
            <a:r>
              <a:rPr lang="nb-NO" dirty="0" smtClean="0"/>
              <a:t> - </a:t>
            </a:r>
            <a:r>
              <a:rPr lang="nb-NO" smtClean="0"/>
              <a:t>frustration</a:t>
            </a:r>
            <a:endParaRPr lang="nb-NO" dirty="0" smtClean="0"/>
          </a:p>
          <a:p>
            <a:pPr lvl="1"/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643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353657"/>
              </p:ext>
            </p:extLst>
          </p:nvPr>
        </p:nvGraphicFramePr>
        <p:xfrm>
          <a:off x="892074" y="506743"/>
          <a:ext cx="8064822" cy="528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2783633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930183" y="1046743"/>
            <a:ext cx="2232248" cy="800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Seeking</a:t>
            </a:r>
            <a:r>
              <a:rPr lang="nb-NO" dirty="0"/>
              <a:t> </a:t>
            </a:r>
            <a:r>
              <a:rPr lang="nb-NO" dirty="0" err="1"/>
              <a:t>asylum</a:t>
            </a:r>
            <a:endParaRPr lang="nb-NO" dirty="0"/>
          </a:p>
          <a:p>
            <a:r>
              <a:rPr lang="nb-NO" sz="1400" dirty="0" err="1"/>
              <a:t>Interview</a:t>
            </a:r>
            <a:r>
              <a:rPr lang="nb-NO" sz="1400" dirty="0"/>
              <a:t> </a:t>
            </a:r>
          </a:p>
          <a:p>
            <a:r>
              <a:rPr lang="nb-NO" sz="1400" dirty="0"/>
              <a:t>(</a:t>
            </a:r>
            <a:r>
              <a:rPr lang="nb-NO" sz="1400" dirty="0" err="1"/>
              <a:t>police</a:t>
            </a:r>
            <a:r>
              <a:rPr lang="nb-NO" sz="1400" dirty="0"/>
              <a:t> and gardian)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629215" y="1920421"/>
            <a:ext cx="484632" cy="4794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608" y="3870977"/>
            <a:ext cx="1975275" cy="1402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840" y="5098848"/>
            <a:ext cx="1975275" cy="1446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5163" y="4823841"/>
            <a:ext cx="1975275" cy="1469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881" y="3925296"/>
            <a:ext cx="1975275" cy="14875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36397" y="1208730"/>
            <a:ext cx="1620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UN - </a:t>
            </a:r>
            <a:r>
              <a:rPr lang="nb-NO" dirty="0" err="1"/>
              <a:t>refugees</a:t>
            </a:r>
            <a:endParaRPr lang="nb-NO" dirty="0"/>
          </a:p>
        </p:txBody>
      </p:sp>
      <p:sp>
        <p:nvSpPr>
          <p:cNvPr id="18" name="Down Arrow 17"/>
          <p:cNvSpPr/>
          <p:nvPr/>
        </p:nvSpPr>
        <p:spPr>
          <a:xfrm>
            <a:off x="7486922" y="1670161"/>
            <a:ext cx="484632" cy="64273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/>
          <p:cNvSpPr txBox="1"/>
          <p:nvPr/>
        </p:nvSpPr>
        <p:spPr>
          <a:xfrm>
            <a:off x="6934197" y="3897028"/>
            <a:ext cx="206802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Child </a:t>
            </a:r>
            <a:r>
              <a:rPr lang="nb-NO" sz="1400" dirty="0" err="1"/>
              <a:t>welfare</a:t>
            </a:r>
            <a:r>
              <a:rPr lang="nb-NO" sz="1400" dirty="0"/>
              <a:t> services</a:t>
            </a:r>
          </a:p>
          <a:p>
            <a:pPr algn="ctr"/>
            <a:r>
              <a:rPr lang="nb-NO" sz="1400" dirty="0"/>
              <a:t>VS</a:t>
            </a:r>
          </a:p>
          <a:p>
            <a:pPr algn="ctr"/>
            <a:r>
              <a:rPr lang="nb-NO" sz="1400" dirty="0" err="1"/>
              <a:t>Refugee</a:t>
            </a:r>
            <a:r>
              <a:rPr lang="nb-NO" sz="1400" dirty="0"/>
              <a:t>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9851" y="379552"/>
            <a:ext cx="687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Pathway</a:t>
            </a:r>
            <a:r>
              <a:rPr lang="nb-NO" sz="2400" b="1" dirty="0" smtClean="0"/>
              <a:t>(s) </a:t>
            </a:r>
            <a:r>
              <a:rPr lang="nb-NO" sz="2400" b="1" dirty="0"/>
              <a:t>to </a:t>
            </a:r>
            <a:r>
              <a:rPr lang="nb-NO" sz="2400" b="1" dirty="0" smtClean="0"/>
              <a:t>resettlement</a:t>
            </a:r>
            <a:endParaRPr lang="nb-NO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35671" y="2918985"/>
            <a:ext cx="213808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Independence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1941" y="2850252"/>
            <a:ext cx="45114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418" y="638462"/>
            <a:ext cx="2232248" cy="652934"/>
          </a:xfrm>
        </p:spPr>
        <p:txBody>
          <a:bodyPr/>
          <a:lstStyle/>
          <a:p>
            <a:r>
              <a:rPr lang="nb-NO" dirty="0" err="1" smtClean="0"/>
              <a:t>Variation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7" name="Picture 4" descr="Image result for norgeska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12" y="1692854"/>
            <a:ext cx="3437939" cy="42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REWuKl9ahNFRXvr4IEris9MySv1-9UQ0WaR7iXnZwlxR0xcVqZNPQYGoY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85" y="398393"/>
            <a:ext cx="2011723" cy="1506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859306" y="1586408"/>
            <a:ext cx="3604846" cy="51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2" descr="Image result for trÃ¸ndelag lande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206" y="3267635"/>
            <a:ext cx="2683742" cy="15028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097742" y="4019083"/>
            <a:ext cx="6453464" cy="15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651" y="4889348"/>
            <a:ext cx="2286000" cy="17145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2269891" y="5249474"/>
            <a:ext cx="3528760" cy="497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507" y="2253262"/>
            <a:ext cx="2067580" cy="14177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33" name="Straight Arrow Connector 32"/>
          <p:cNvCxnSpPr>
            <a:stCxn id="26" idx="1"/>
          </p:cNvCxnSpPr>
          <p:nvPr/>
        </p:nvCxnSpPr>
        <p:spPr>
          <a:xfrm flipH="1">
            <a:off x="2842553" y="2962155"/>
            <a:ext cx="3035954" cy="8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case </a:t>
            </a:r>
            <a:r>
              <a:rPr lang="nb-NO" dirty="0" err="1" smtClean="0"/>
              <a:t>of</a:t>
            </a:r>
            <a:r>
              <a:rPr lang="nb-NO" dirty="0" smtClean="0"/>
              <a:t> Bergen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893" y="1883964"/>
            <a:ext cx="9820672" cy="4416035"/>
          </a:xfrm>
        </p:spPr>
        <p:txBody>
          <a:bodyPr>
            <a:normAutofit/>
          </a:bodyPr>
          <a:lstStyle/>
          <a:p>
            <a:r>
              <a:rPr lang="nb-NO" dirty="0" err="1" smtClean="0"/>
              <a:t>Planned</a:t>
            </a:r>
            <a:r>
              <a:rPr lang="nb-NO" dirty="0" smtClean="0"/>
              <a:t> </a:t>
            </a:r>
            <a:r>
              <a:rPr lang="nb-NO" dirty="0" err="1" smtClean="0"/>
              <a:t>transition</a:t>
            </a:r>
            <a:r>
              <a:rPr lang="nb-NO" dirty="0" smtClean="0"/>
              <a:t>: </a:t>
            </a:r>
            <a:r>
              <a:rPr lang="nb-NO" dirty="0" err="1" smtClean="0"/>
              <a:t>reception</a:t>
            </a:r>
            <a:r>
              <a:rPr lang="nb-NO" dirty="0" smtClean="0"/>
              <a:t> – </a:t>
            </a:r>
            <a:r>
              <a:rPr lang="nb-NO" dirty="0" err="1" smtClean="0"/>
              <a:t>municipality</a:t>
            </a:r>
            <a:endParaRPr lang="nb-NO" dirty="0" smtClean="0"/>
          </a:p>
          <a:p>
            <a:r>
              <a:rPr lang="nb-NO" dirty="0" err="1" smtClean="0"/>
              <a:t>Listening</a:t>
            </a:r>
            <a:r>
              <a:rPr lang="nb-NO" dirty="0" smtClean="0"/>
              <a:t> to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peoples</a:t>
            </a:r>
            <a:r>
              <a:rPr lang="nb-NO" dirty="0" smtClean="0"/>
              <a:t> </a:t>
            </a:r>
            <a:r>
              <a:rPr lang="nb-NO" dirty="0" err="1" smtClean="0"/>
              <a:t>wishes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perspectives</a:t>
            </a:r>
            <a:endParaRPr lang="nb-NO" dirty="0" smtClean="0"/>
          </a:p>
          <a:p>
            <a:r>
              <a:rPr lang="nb-NO" dirty="0" smtClean="0"/>
              <a:t>Focus: </a:t>
            </a:r>
            <a:r>
              <a:rPr lang="nb-NO" dirty="0" err="1" smtClean="0"/>
              <a:t>trusting</a:t>
            </a:r>
            <a:r>
              <a:rPr lang="nb-NO" dirty="0" smtClean="0"/>
              <a:t> relationships </a:t>
            </a:r>
            <a:r>
              <a:rPr lang="nb-NO" dirty="0" err="1" smtClean="0"/>
              <a:t>with</a:t>
            </a:r>
            <a:r>
              <a:rPr lang="nb-NO" dirty="0" smtClean="0"/>
              <a:t> adults</a:t>
            </a:r>
          </a:p>
          <a:p>
            <a:r>
              <a:rPr lang="nb-NO" dirty="0" smtClean="0"/>
              <a:t>School, </a:t>
            </a:r>
            <a:r>
              <a:rPr lang="nb-NO" dirty="0" err="1" smtClean="0"/>
              <a:t>health</a:t>
            </a:r>
            <a:r>
              <a:rPr lang="nb-NO" dirty="0" smtClean="0"/>
              <a:t>, </a:t>
            </a:r>
            <a:r>
              <a:rPr lang="nb-NO" dirty="0" err="1" smtClean="0"/>
              <a:t>building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endParaRPr lang="nb-NO" dirty="0" smtClean="0"/>
          </a:p>
          <a:p>
            <a:r>
              <a:rPr lang="nb-NO" dirty="0"/>
              <a:t>Child </a:t>
            </a:r>
            <a:r>
              <a:rPr lang="nb-NO" dirty="0" err="1"/>
              <a:t>perspective</a:t>
            </a:r>
            <a:r>
              <a:rPr lang="nb-NO" dirty="0"/>
              <a:t> and migrant </a:t>
            </a:r>
            <a:r>
              <a:rPr lang="nb-NO" dirty="0" err="1"/>
              <a:t>perspective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Different </a:t>
            </a:r>
            <a:r>
              <a:rPr lang="nb-NO" dirty="0" err="1" smtClean="0"/>
              <a:t>living</a:t>
            </a:r>
            <a:r>
              <a:rPr lang="nb-NO" dirty="0" smtClean="0"/>
              <a:t> arrangements –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897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Living</a:t>
            </a:r>
            <a:r>
              <a:rPr lang="nb-NO" dirty="0" smtClean="0"/>
              <a:t> arrangements - </a:t>
            </a:r>
            <a:r>
              <a:rPr lang="nb-NO" dirty="0" err="1" smtClean="0"/>
              <a:t>research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Residential unit </a:t>
            </a:r>
            <a:r>
              <a:rPr lang="nb-NO" b="1" dirty="0" err="1" smtClean="0"/>
              <a:t>with</a:t>
            </a:r>
            <a:r>
              <a:rPr lang="nb-NO" b="1" dirty="0" smtClean="0"/>
              <a:t> full time staff </a:t>
            </a:r>
          </a:p>
          <a:p>
            <a:r>
              <a:rPr lang="nb-NO" dirty="0" smtClean="0"/>
              <a:t>Staff: </a:t>
            </a:r>
          </a:p>
          <a:p>
            <a:r>
              <a:rPr lang="nb-NO" dirty="0" smtClean="0"/>
              <a:t>Care and </a:t>
            </a:r>
            <a:r>
              <a:rPr lang="nb-NO" dirty="0" smtClean="0"/>
              <a:t>present </a:t>
            </a:r>
            <a:r>
              <a:rPr lang="nb-NO" dirty="0" smtClean="0"/>
              <a:t>staff</a:t>
            </a:r>
          </a:p>
          <a:p>
            <a:r>
              <a:rPr lang="nb-NO" dirty="0" err="1" smtClean="0"/>
              <a:t>Daily</a:t>
            </a:r>
            <a:r>
              <a:rPr lang="nb-NO" dirty="0" smtClean="0"/>
              <a:t> </a:t>
            </a:r>
            <a:r>
              <a:rPr lang="nb-NO" dirty="0" err="1" smtClean="0"/>
              <a:t>routines</a:t>
            </a:r>
            <a:endParaRPr lang="nb-NO" dirty="0"/>
          </a:p>
          <a:p>
            <a:r>
              <a:rPr lang="nb-NO" dirty="0" err="1" smtClean="0"/>
              <a:t>Safety</a:t>
            </a:r>
            <a:r>
              <a:rPr lang="nb-NO" dirty="0" smtClean="0"/>
              <a:t> and </a:t>
            </a:r>
            <a:r>
              <a:rPr lang="nb-NO" dirty="0" err="1" smtClean="0"/>
              <a:t>predictability</a:t>
            </a:r>
            <a:endParaRPr lang="nb-NO" dirty="0" smtClean="0"/>
          </a:p>
          <a:p>
            <a:r>
              <a:rPr lang="nb-NO" dirty="0" err="1" smtClean="0"/>
              <a:t>Community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UM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 smtClean="0"/>
              <a:t>Group </a:t>
            </a:r>
            <a:r>
              <a:rPr lang="nb-NO" b="1" dirty="0" err="1" smtClean="0"/>
              <a:t>home</a:t>
            </a:r>
            <a:r>
              <a:rPr lang="nb-NO" b="1" dirty="0" smtClean="0"/>
              <a:t> </a:t>
            </a:r>
            <a:r>
              <a:rPr lang="nb-NO" b="1" dirty="0" err="1" smtClean="0"/>
              <a:t>with</a:t>
            </a:r>
            <a:r>
              <a:rPr lang="nb-NO" b="1" dirty="0"/>
              <a:t> </a:t>
            </a:r>
            <a:r>
              <a:rPr lang="nb-NO" b="1" dirty="0" smtClean="0"/>
              <a:t>part time staff</a:t>
            </a:r>
          </a:p>
          <a:p>
            <a:r>
              <a:rPr lang="nb-NO" dirty="0" smtClean="0"/>
              <a:t>Staff: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worker</a:t>
            </a:r>
            <a:r>
              <a:rPr lang="nb-NO" dirty="0" smtClean="0"/>
              <a:t> </a:t>
            </a:r>
            <a:r>
              <a:rPr lang="nb-NO" dirty="0" err="1" smtClean="0"/>
              <a:t>leading</a:t>
            </a:r>
            <a:endParaRPr lang="nb-NO" dirty="0" smtClean="0"/>
          </a:p>
          <a:p>
            <a:r>
              <a:rPr lang="nb-NO" dirty="0" smtClean="0"/>
              <a:t>Young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help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–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others</a:t>
            </a:r>
            <a:r>
              <a:rPr lang="nb-NO" dirty="0" smtClean="0"/>
              <a:t> </a:t>
            </a:r>
            <a:r>
              <a:rPr lang="nb-NO" dirty="0" err="1" smtClean="0"/>
              <a:t>resources</a:t>
            </a:r>
            <a:endParaRPr lang="nb-NO" dirty="0" smtClean="0"/>
          </a:p>
          <a:p>
            <a:r>
              <a:rPr lang="nb-NO" dirty="0" smtClean="0"/>
              <a:t>More </a:t>
            </a:r>
            <a:r>
              <a:rPr lang="nb-NO" dirty="0" err="1" smtClean="0"/>
              <a:t>freedom</a:t>
            </a:r>
            <a:r>
              <a:rPr lang="nb-NO" dirty="0" smtClean="0"/>
              <a:t> and </a:t>
            </a:r>
            <a:r>
              <a:rPr lang="nb-NO" dirty="0" err="1" smtClean="0"/>
              <a:t>independence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							(Garvik et al, 2016)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362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</a:t>
            </a:r>
            <a:r>
              <a:rPr lang="nb-NO" dirty="0" err="1" smtClean="0"/>
              <a:t>living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Flat </a:t>
            </a:r>
            <a:r>
              <a:rPr lang="nb-NO" b="1" dirty="0" err="1" smtClean="0"/>
              <a:t>with</a:t>
            </a:r>
            <a:r>
              <a:rPr lang="nb-NO" b="1" dirty="0" smtClean="0"/>
              <a:t> </a:t>
            </a:r>
            <a:r>
              <a:rPr lang="nb-NO" b="1" dirty="0" err="1" smtClean="0"/>
              <a:t>no</a:t>
            </a:r>
            <a:r>
              <a:rPr lang="nb-NO" b="1" dirty="0" smtClean="0"/>
              <a:t>/</a:t>
            </a:r>
            <a:r>
              <a:rPr lang="nb-NO" b="1" dirty="0" err="1" smtClean="0"/>
              <a:t>some</a:t>
            </a:r>
            <a:r>
              <a:rPr lang="nb-NO" b="1" dirty="0" smtClean="0"/>
              <a:t> </a:t>
            </a:r>
            <a:r>
              <a:rPr lang="nb-NO" b="1" dirty="0" err="1" smtClean="0"/>
              <a:t>follow</a:t>
            </a:r>
            <a:r>
              <a:rPr lang="nb-NO" b="1" dirty="0" smtClean="0"/>
              <a:t> up</a:t>
            </a:r>
          </a:p>
          <a:p>
            <a:pPr lvl="1"/>
            <a:r>
              <a:rPr lang="nb-NO" dirty="0" smtClean="0"/>
              <a:t>Value: </a:t>
            </a:r>
            <a:r>
              <a:rPr lang="nb-NO" dirty="0" err="1" smtClean="0"/>
              <a:t>freedom</a:t>
            </a:r>
            <a:r>
              <a:rPr lang="nb-NO" dirty="0" smtClean="0"/>
              <a:t> and </a:t>
            </a:r>
            <a:r>
              <a:rPr lang="nb-NO" dirty="0" err="1" smtClean="0"/>
              <a:t>self-dependence</a:t>
            </a:r>
            <a:r>
              <a:rPr lang="nb-NO" dirty="0" smtClean="0"/>
              <a:t>, </a:t>
            </a:r>
            <a:r>
              <a:rPr lang="nb-NO" dirty="0" err="1" smtClean="0"/>
              <a:t>learning</a:t>
            </a:r>
            <a:r>
              <a:rPr lang="nb-NO" dirty="0" smtClean="0"/>
              <a:t> </a:t>
            </a:r>
            <a:r>
              <a:rPr lang="nb-NO" dirty="0" err="1" smtClean="0"/>
              <a:t>independence</a:t>
            </a:r>
            <a:endParaRPr lang="nb-NO" dirty="0" smtClean="0"/>
          </a:p>
          <a:p>
            <a:pPr lvl="1"/>
            <a:r>
              <a:rPr lang="nb-NO" dirty="0" err="1" smtClean="0"/>
              <a:t>Avoiding</a:t>
            </a:r>
            <a:r>
              <a:rPr lang="nb-NO" dirty="0" smtClean="0"/>
              <a:t> </a:t>
            </a:r>
            <a:r>
              <a:rPr lang="nb-NO" dirty="0" err="1" smtClean="0"/>
              <a:t>institutionalisation</a:t>
            </a:r>
            <a:endParaRPr lang="nb-NO" dirty="0" smtClean="0"/>
          </a:p>
          <a:p>
            <a:pPr lvl="1"/>
            <a:r>
              <a:rPr lang="nb-NO" dirty="0" smtClean="0"/>
              <a:t>Young </a:t>
            </a:r>
            <a:r>
              <a:rPr lang="nb-NO" dirty="0" err="1" smtClean="0"/>
              <a:t>people</a:t>
            </a:r>
            <a:r>
              <a:rPr lang="nb-NO" dirty="0" smtClean="0"/>
              <a:t> miss: support and </a:t>
            </a:r>
            <a:r>
              <a:rPr lang="nb-NO" dirty="0" err="1" smtClean="0"/>
              <a:t>follow</a:t>
            </a:r>
            <a:r>
              <a:rPr lang="nb-NO" dirty="0" smtClean="0"/>
              <a:t>-up </a:t>
            </a:r>
          </a:p>
          <a:p>
            <a:pPr lvl="1"/>
            <a:r>
              <a:rPr lang="nb-NO" dirty="0" err="1"/>
              <a:t>F</a:t>
            </a:r>
            <a:r>
              <a:rPr lang="nb-NO" dirty="0" err="1" smtClean="0"/>
              <a:t>eel</a:t>
            </a:r>
            <a:r>
              <a:rPr lang="nb-NO" dirty="0" smtClean="0"/>
              <a:t> </a:t>
            </a:r>
            <a:r>
              <a:rPr lang="nb-NO" dirty="0" err="1" smtClean="0"/>
              <a:t>unsafe</a:t>
            </a:r>
            <a:r>
              <a:rPr lang="nb-NO" dirty="0" smtClean="0"/>
              <a:t> and </a:t>
            </a:r>
            <a:r>
              <a:rPr lang="nb-NO" dirty="0" err="1" smtClean="0"/>
              <a:t>lonely</a:t>
            </a:r>
            <a:endParaRPr lang="nb-NO" dirty="0"/>
          </a:p>
          <a:p>
            <a:pPr lvl="1"/>
            <a:endParaRPr lang="nb-NO" dirty="0" smtClean="0"/>
          </a:p>
          <a:p>
            <a:pPr lvl="1"/>
            <a:r>
              <a:rPr lang="nb-NO" dirty="0" err="1" smtClean="0"/>
              <a:t>Recommended</a:t>
            </a:r>
            <a:r>
              <a:rPr lang="nb-NO" dirty="0" smtClean="0"/>
              <a:t>: as </a:t>
            </a:r>
            <a:r>
              <a:rPr lang="nb-NO" dirty="0" err="1" smtClean="0"/>
              <a:t>transition</a:t>
            </a:r>
            <a:r>
              <a:rPr lang="nb-NO" dirty="0" smtClean="0"/>
              <a:t> </a:t>
            </a:r>
            <a:r>
              <a:rPr lang="nb-NO" dirty="0" err="1" smtClean="0"/>
              <a:t>out-of-care</a:t>
            </a:r>
            <a:r>
              <a:rPr lang="nb-NO" dirty="0"/>
              <a:t> </a:t>
            </a:r>
            <a:r>
              <a:rPr lang="nb-NO" dirty="0" smtClean="0"/>
              <a:t>+ for older </a:t>
            </a:r>
            <a:r>
              <a:rPr lang="nb-NO" dirty="0" err="1" smtClean="0"/>
              <a:t>youth</a:t>
            </a:r>
            <a:endParaRPr lang="nb-NO" dirty="0" smtClean="0"/>
          </a:p>
          <a:p>
            <a:pPr lvl="8"/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                                                            (</a:t>
            </a:r>
            <a:r>
              <a:rPr lang="nb-NO" dirty="0"/>
              <a:t>Garvik et al, 2016)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781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Foster </a:t>
            </a:r>
            <a:r>
              <a:rPr lang="nb-NO" dirty="0" err="1" smtClean="0"/>
              <a:t>homes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Knowledge gap</a:t>
            </a:r>
          </a:p>
          <a:p>
            <a:r>
              <a:rPr lang="nb-NO" dirty="0" err="1" smtClean="0"/>
              <a:t>Policies</a:t>
            </a:r>
            <a:r>
              <a:rPr lang="nb-NO" dirty="0" smtClean="0"/>
              <a:t> in general - push </a:t>
            </a:r>
            <a:r>
              <a:rPr lang="nb-NO" dirty="0" err="1" smtClean="0"/>
              <a:t>towards</a:t>
            </a:r>
            <a:r>
              <a:rPr lang="nb-NO" dirty="0" smtClean="0"/>
              <a:t> foster </a:t>
            </a:r>
            <a:r>
              <a:rPr lang="nb-NO" dirty="0" err="1" smtClean="0"/>
              <a:t>home</a:t>
            </a:r>
            <a:r>
              <a:rPr lang="nb-NO" dirty="0" smtClean="0"/>
              <a:t> </a:t>
            </a:r>
            <a:r>
              <a:rPr lang="nb-NO" dirty="0" err="1" smtClean="0"/>
              <a:t>placement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Stable relationships and </a:t>
            </a:r>
            <a:r>
              <a:rPr lang="nb-NO" dirty="0" err="1" smtClean="0"/>
              <a:t>safety</a:t>
            </a:r>
            <a:endParaRPr lang="nb-NO" dirty="0" smtClean="0"/>
          </a:p>
          <a:p>
            <a:r>
              <a:rPr lang="nb-NO" dirty="0" err="1" smtClean="0"/>
              <a:t>Knowing</a:t>
            </a:r>
            <a:r>
              <a:rPr lang="nb-NO" dirty="0" smtClean="0"/>
              <a:t> </a:t>
            </a:r>
            <a:r>
              <a:rPr lang="nb-NO" dirty="0"/>
              <a:t>«</a:t>
            </a:r>
            <a:r>
              <a:rPr lang="nb-NO" dirty="0" err="1" smtClean="0"/>
              <a:t>culture</a:t>
            </a:r>
            <a:r>
              <a:rPr lang="nb-NO" dirty="0" smtClean="0"/>
              <a:t>» </a:t>
            </a:r>
            <a:r>
              <a:rPr lang="nb-NO" dirty="0"/>
              <a:t>and </a:t>
            </a:r>
            <a:r>
              <a:rPr lang="nb-NO" dirty="0" err="1" smtClean="0"/>
              <a:t>learning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language</a:t>
            </a:r>
            <a:endParaRPr lang="nb-NO" dirty="0" smtClean="0"/>
          </a:p>
          <a:p>
            <a:r>
              <a:rPr lang="nb-NO" dirty="0" smtClean="0"/>
              <a:t>Support in </a:t>
            </a:r>
            <a:r>
              <a:rPr lang="nb-NO" dirty="0" err="1" smtClean="0"/>
              <a:t>transition</a:t>
            </a:r>
            <a:r>
              <a:rPr lang="nb-NO" dirty="0" smtClean="0"/>
              <a:t> </a:t>
            </a:r>
            <a:r>
              <a:rPr lang="nb-NO" dirty="0" err="1" smtClean="0"/>
              <a:t>towards</a:t>
            </a:r>
            <a:r>
              <a:rPr lang="nb-NO" dirty="0" smtClean="0"/>
              <a:t> </a:t>
            </a:r>
            <a:r>
              <a:rPr lang="nb-NO" dirty="0" err="1" smtClean="0"/>
              <a:t>adulthood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Challenge: </a:t>
            </a:r>
            <a:r>
              <a:rPr lang="nb-NO" dirty="0" err="1" smtClean="0"/>
              <a:t>placement</a:t>
            </a:r>
            <a:r>
              <a:rPr lang="nb-NO" dirty="0" smtClean="0"/>
              <a:t> break </a:t>
            </a:r>
            <a:r>
              <a:rPr lang="nb-NO" dirty="0" err="1" smtClean="0"/>
              <a:t>downs</a:t>
            </a:r>
            <a:endParaRPr lang="nb-NO" dirty="0" smtClean="0"/>
          </a:p>
          <a:p>
            <a:r>
              <a:rPr lang="nb-NO" dirty="0" err="1" smtClean="0"/>
              <a:t>Recruiting</a:t>
            </a:r>
            <a:r>
              <a:rPr lang="nb-NO" dirty="0" smtClean="0"/>
              <a:t> </a:t>
            </a:r>
            <a:r>
              <a:rPr lang="nb-NO" dirty="0" err="1" smtClean="0"/>
              <a:t>suitable</a:t>
            </a:r>
            <a:r>
              <a:rPr lang="nb-NO" dirty="0" smtClean="0"/>
              <a:t> families</a:t>
            </a:r>
          </a:p>
          <a:p>
            <a:r>
              <a:rPr lang="nb-NO" dirty="0" smtClean="0"/>
              <a:t>Young </a:t>
            </a:r>
            <a:r>
              <a:rPr lang="nb-NO" dirty="0" err="1" smtClean="0"/>
              <a:t>people</a:t>
            </a:r>
            <a:r>
              <a:rPr lang="nb-NO" dirty="0" smtClean="0"/>
              <a:t>: miss </a:t>
            </a:r>
            <a:r>
              <a:rPr lang="nb-NO" dirty="0" err="1" smtClean="0"/>
              <a:t>community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UM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07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dirty="0" err="1"/>
              <a:t>Lecture</a:t>
            </a:r>
            <a:r>
              <a:rPr lang="nb-NO" dirty="0" smtClean="0"/>
              <a:t> </a:t>
            </a:r>
            <a:r>
              <a:rPr lang="nb-NO" sz="2800" dirty="0" err="1"/>
              <a:t>outline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The Norwegian </a:t>
            </a:r>
            <a:r>
              <a:rPr lang="nb-NO" dirty="0" err="1" smtClean="0"/>
              <a:t>context</a:t>
            </a:r>
            <a:endParaRPr lang="nb-NO" dirty="0" smtClean="0"/>
          </a:p>
          <a:p>
            <a:r>
              <a:rPr lang="nb-NO" dirty="0" err="1"/>
              <a:t>N</a:t>
            </a:r>
            <a:r>
              <a:rPr lang="nb-NO" dirty="0" err="1" smtClean="0"/>
              <a:t>umbers</a:t>
            </a:r>
            <a:r>
              <a:rPr lang="nb-NO" dirty="0" smtClean="0"/>
              <a:t> and trends</a:t>
            </a:r>
          </a:p>
          <a:p>
            <a:r>
              <a:rPr lang="nb-NO" dirty="0" err="1"/>
              <a:t>Changing</a:t>
            </a:r>
            <a:r>
              <a:rPr lang="nb-NO" dirty="0"/>
              <a:t> </a:t>
            </a:r>
            <a:r>
              <a:rPr lang="nb-NO" dirty="0" err="1"/>
              <a:t>patterns</a:t>
            </a:r>
            <a:r>
              <a:rPr lang="nb-NO" dirty="0"/>
              <a:t> and policy </a:t>
            </a:r>
          </a:p>
          <a:p>
            <a:r>
              <a:rPr lang="nb-NO" dirty="0" err="1" smtClean="0"/>
              <a:t>Immigration</a:t>
            </a:r>
            <a:r>
              <a:rPr lang="nb-NO" dirty="0" smtClean="0"/>
              <a:t> and resettlement</a:t>
            </a:r>
          </a:p>
          <a:p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in </a:t>
            </a:r>
            <a:r>
              <a:rPr lang="nb-NO" dirty="0" err="1" smtClean="0"/>
              <a:t>municipalities</a:t>
            </a:r>
            <a:endParaRPr lang="nb-NO" dirty="0" smtClean="0"/>
          </a:p>
          <a:p>
            <a:r>
              <a:rPr lang="nb-NO" dirty="0" smtClean="0"/>
              <a:t>Voices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05.06.2018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2</a:t>
            </a:fld>
            <a:endParaRPr lang="nb-NO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Changing</a:t>
            </a:r>
            <a:r>
              <a:rPr lang="nb-NO" dirty="0" smtClean="0"/>
              <a:t> </a:t>
            </a:r>
            <a:r>
              <a:rPr lang="nb-NO" dirty="0" err="1" smtClean="0"/>
              <a:t>immigration</a:t>
            </a:r>
            <a:r>
              <a:rPr lang="nb-NO" dirty="0" smtClean="0"/>
              <a:t> </a:t>
            </a:r>
            <a:r>
              <a:rPr lang="nb-NO" dirty="0" err="1" smtClean="0"/>
              <a:t>patterns</a:t>
            </a:r>
            <a:r>
              <a:rPr lang="nb-NO" dirty="0" smtClean="0"/>
              <a:t> – </a:t>
            </a:r>
            <a:r>
              <a:rPr lang="nb-NO" dirty="0" err="1" smtClean="0"/>
              <a:t>implications</a:t>
            </a:r>
            <a:r>
              <a:rPr lang="nb-NO" dirty="0" smtClean="0"/>
              <a:t> for services</a:t>
            </a:r>
          </a:p>
          <a:p>
            <a:r>
              <a:rPr lang="nb-NO" dirty="0" smtClean="0"/>
              <a:t>School</a:t>
            </a:r>
          </a:p>
          <a:p>
            <a:r>
              <a:rPr lang="nb-NO" dirty="0" smtClean="0"/>
              <a:t>Negative </a:t>
            </a:r>
            <a:r>
              <a:rPr lang="nb-NO" dirty="0" err="1" smtClean="0"/>
              <a:t>attitudes</a:t>
            </a:r>
            <a:r>
              <a:rPr lang="nb-NO" dirty="0" smtClean="0"/>
              <a:t> and </a:t>
            </a:r>
            <a:r>
              <a:rPr lang="nb-NO" dirty="0" err="1" smtClean="0"/>
              <a:t>discrimination</a:t>
            </a:r>
            <a:endParaRPr lang="nb-NO" dirty="0" smtClean="0"/>
          </a:p>
          <a:p>
            <a:r>
              <a:rPr lang="nb-NO" dirty="0" smtClean="0"/>
              <a:t>Integration and </a:t>
            </a:r>
            <a:r>
              <a:rPr lang="nb-NO" dirty="0" err="1" smtClean="0"/>
              <a:t>sense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belonging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152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Young </a:t>
            </a:r>
            <a:r>
              <a:rPr lang="nb-NO" dirty="0" err="1" smtClean="0"/>
              <a:t>peoples</a:t>
            </a:r>
            <a:r>
              <a:rPr lang="nb-NO" dirty="0" smtClean="0"/>
              <a:t> </a:t>
            </a:r>
            <a:r>
              <a:rPr lang="nb-NO" dirty="0" err="1" smtClean="0"/>
              <a:t>voices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smtClean="0"/>
              <a:t>from </a:t>
            </a:r>
            <a:r>
              <a:rPr lang="nb-NO" dirty="0" err="1" smtClean="0"/>
              <a:t>research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022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Norwegian </a:t>
            </a:r>
            <a:r>
              <a:rPr lang="nb-NO" dirty="0" err="1" smtClean="0"/>
              <a:t>context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1028" name="Picture 4" descr="Image result for norgeska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93" y="2020829"/>
            <a:ext cx="3172434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51984" y="2060849"/>
            <a:ext cx="42484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Population</a:t>
            </a:r>
            <a:r>
              <a:rPr lang="nb-NO" sz="2400" dirty="0"/>
              <a:t>: 5,2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Social-democratic welfare regime </a:t>
            </a:r>
            <a:r>
              <a:rPr lang="en-US" sz="1400" dirty="0"/>
              <a:t>(</a:t>
            </a:r>
            <a:r>
              <a:rPr lang="en-US" sz="1400" dirty="0" err="1"/>
              <a:t>Esping</a:t>
            </a:r>
            <a:r>
              <a:rPr lang="en-US" sz="1400" dirty="0"/>
              <a:t>-Andersen, 2006)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Regulated market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Universal benefits and generous support systems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Trust based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Regional differences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smtClean="0"/>
              <a:t>422 </a:t>
            </a:r>
            <a:r>
              <a:rPr lang="en-US" sz="2400" dirty="0"/>
              <a:t>municipalities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				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092" y="5352337"/>
            <a:ext cx="1726557" cy="11636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586753" y="5096435"/>
            <a:ext cx="2493843" cy="420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9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dirty="0" err="1"/>
              <a:t>Numbers</a:t>
            </a:r>
            <a:r>
              <a:rPr lang="nb-NO" sz="2800" dirty="0"/>
              <a:t> and trends (</a:t>
            </a:r>
            <a:r>
              <a:rPr lang="nb-NO" sz="2800" dirty="0" err="1"/>
              <a:t>arrivals</a:t>
            </a:r>
            <a:r>
              <a:rPr lang="nb-NO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A </a:t>
            </a:r>
            <a:r>
              <a:rPr lang="nb-NO" sz="2000" dirty="0" err="1"/>
              <a:t>peak</a:t>
            </a:r>
            <a:r>
              <a:rPr lang="nb-NO" sz="2000" dirty="0"/>
              <a:t> in 2007-2009 (in 2009: 2500 UM </a:t>
            </a:r>
            <a:r>
              <a:rPr lang="nb-NO" sz="2000" dirty="0" err="1"/>
              <a:t>arrived</a:t>
            </a:r>
            <a:r>
              <a:rPr lang="nb-NO" sz="2000" dirty="0"/>
              <a:t> in Norway)</a:t>
            </a:r>
          </a:p>
          <a:p>
            <a:endParaRPr lang="nb-NO" sz="2000" dirty="0"/>
          </a:p>
          <a:p>
            <a:r>
              <a:rPr lang="nb-NO" sz="2000" dirty="0"/>
              <a:t>2010 – 2014: 1000 to 1200 pr. </a:t>
            </a:r>
            <a:r>
              <a:rPr lang="nb-NO" sz="2000" dirty="0" err="1"/>
              <a:t>year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2015: All time </a:t>
            </a:r>
            <a:r>
              <a:rPr lang="nb-NO" sz="2000" dirty="0" err="1"/>
              <a:t>high</a:t>
            </a:r>
            <a:r>
              <a:rPr lang="nb-NO" sz="2000" dirty="0"/>
              <a:t>: 5480 (The «</a:t>
            </a:r>
            <a:r>
              <a:rPr lang="nb-NO" sz="2000" dirty="0" err="1"/>
              <a:t>October</a:t>
            </a:r>
            <a:r>
              <a:rPr lang="nb-NO" sz="2000" dirty="0"/>
              <a:t> </a:t>
            </a:r>
            <a:r>
              <a:rPr lang="nb-NO" sz="2000" dirty="0" err="1"/>
              <a:t>children</a:t>
            </a:r>
            <a:r>
              <a:rPr lang="nb-NO" sz="2000" dirty="0"/>
              <a:t>»)</a:t>
            </a:r>
          </a:p>
          <a:p>
            <a:endParaRPr lang="nb-NO" sz="2000" dirty="0"/>
          </a:p>
          <a:p>
            <a:r>
              <a:rPr lang="nb-NO" sz="2000" dirty="0"/>
              <a:t>2016: 320</a:t>
            </a:r>
          </a:p>
          <a:p>
            <a:endParaRPr lang="nb-NO" sz="2000" dirty="0"/>
          </a:p>
          <a:p>
            <a:r>
              <a:rPr lang="nb-NO" sz="2000" dirty="0"/>
              <a:t>2017: 191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38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2018 – </a:t>
            </a:r>
            <a:r>
              <a:rPr lang="nb-NO" dirty="0" err="1" smtClean="0"/>
              <a:t>asylum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724" t="17044" r="15552" b="3936"/>
          <a:stretch/>
        </p:blipFill>
        <p:spPr>
          <a:xfrm>
            <a:off x="1991544" y="1769842"/>
            <a:ext cx="7128952" cy="45447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2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400" dirty="0"/>
              <a:t>Who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they</a:t>
            </a:r>
            <a:r>
              <a:rPr lang="nb-NO" sz="2400" dirty="0"/>
              <a:t> and </a:t>
            </a:r>
            <a:r>
              <a:rPr lang="nb-NO" sz="2400" dirty="0" err="1"/>
              <a:t>where</a:t>
            </a:r>
            <a:r>
              <a:rPr lang="nb-NO" sz="2400" dirty="0"/>
              <a:t> do </a:t>
            </a:r>
            <a:r>
              <a:rPr lang="nb-NO" sz="2400" dirty="0" err="1"/>
              <a:t>they</a:t>
            </a:r>
            <a:r>
              <a:rPr lang="nb-NO" sz="2400" dirty="0"/>
              <a:t> </a:t>
            </a:r>
            <a:r>
              <a:rPr lang="nb-NO" sz="2400" dirty="0" err="1"/>
              <a:t>come</a:t>
            </a:r>
            <a:r>
              <a:rPr lang="nb-NO" sz="2400" dirty="0"/>
              <a:t>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Most </a:t>
            </a:r>
            <a:r>
              <a:rPr lang="nb-NO" sz="2000" dirty="0" err="1" smtClean="0"/>
              <a:t>are</a:t>
            </a:r>
            <a:r>
              <a:rPr lang="nb-NO" sz="2000" dirty="0" smtClean="0"/>
              <a:t> boys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 smtClean="0"/>
              <a:t>Most </a:t>
            </a:r>
            <a:r>
              <a:rPr lang="nb-NO" sz="2000" dirty="0" err="1" smtClean="0"/>
              <a:t>often</a:t>
            </a:r>
            <a:r>
              <a:rPr lang="nb-NO" sz="2000" dirty="0" smtClean="0"/>
              <a:t>: </a:t>
            </a:r>
            <a:endParaRPr lang="nb-NO" sz="2000" dirty="0" smtClean="0"/>
          </a:p>
          <a:p>
            <a:pPr lvl="1"/>
            <a:r>
              <a:rPr lang="nb-NO" sz="2000" dirty="0" smtClean="0"/>
              <a:t>15-17 </a:t>
            </a:r>
            <a:r>
              <a:rPr lang="nb-NO" sz="2000" dirty="0" err="1" smtClean="0"/>
              <a:t>years</a:t>
            </a:r>
            <a:endParaRPr lang="nb-NO" sz="2000" dirty="0" smtClean="0"/>
          </a:p>
          <a:p>
            <a:pPr lvl="1"/>
            <a:r>
              <a:rPr lang="nb-NO" sz="2000" dirty="0" smtClean="0"/>
              <a:t>from </a:t>
            </a:r>
            <a:r>
              <a:rPr lang="nb-NO" sz="2000" dirty="0"/>
              <a:t>Afghanistan, Somalia, </a:t>
            </a:r>
            <a:r>
              <a:rPr lang="nb-NO" sz="2000" dirty="0" err="1"/>
              <a:t>Iraq</a:t>
            </a:r>
            <a:r>
              <a:rPr lang="nb-NO" sz="2000" dirty="0"/>
              <a:t>, Sri Lanka, </a:t>
            </a:r>
            <a:r>
              <a:rPr lang="nb-NO" sz="2000" dirty="0" err="1"/>
              <a:t>Ethiopia</a:t>
            </a:r>
            <a:r>
              <a:rPr lang="nb-NO" sz="2000" dirty="0"/>
              <a:t> and Eritrea</a:t>
            </a:r>
          </a:p>
          <a:p>
            <a:endParaRPr lang="nb-NO" sz="2000" dirty="0"/>
          </a:p>
          <a:p>
            <a:r>
              <a:rPr lang="nb-NO" sz="2000" dirty="0"/>
              <a:t>2015/2016: The </a:t>
            </a:r>
            <a:r>
              <a:rPr lang="nb-NO" sz="2000" dirty="0" err="1"/>
              <a:t>biggest</a:t>
            </a:r>
            <a:r>
              <a:rPr lang="nb-NO" sz="2000" dirty="0"/>
              <a:t> </a:t>
            </a:r>
            <a:r>
              <a:rPr lang="nb-NO" sz="2000" dirty="0" err="1"/>
              <a:t>group</a:t>
            </a:r>
            <a:r>
              <a:rPr lang="nb-NO" sz="2000" dirty="0"/>
              <a:t> </a:t>
            </a:r>
            <a:r>
              <a:rPr lang="nb-NO" sz="2000" dirty="0" err="1"/>
              <a:t>came</a:t>
            </a:r>
            <a:r>
              <a:rPr lang="nb-NO" sz="2000" dirty="0"/>
              <a:t> from Afghanistan (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average</a:t>
            </a:r>
            <a:r>
              <a:rPr lang="nb-NO" sz="2000" dirty="0"/>
              <a:t> </a:t>
            </a:r>
            <a:r>
              <a:rPr lang="nb-NO" sz="2000" dirty="0" err="1"/>
              <a:t>younger</a:t>
            </a:r>
            <a:r>
              <a:rPr lang="nb-NO" sz="2000" dirty="0"/>
              <a:t>)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2017: The </a:t>
            </a:r>
            <a:r>
              <a:rPr lang="nb-NO" sz="2000" dirty="0" err="1"/>
              <a:t>biggest</a:t>
            </a:r>
            <a:r>
              <a:rPr lang="nb-NO" sz="2000" dirty="0"/>
              <a:t> </a:t>
            </a:r>
            <a:r>
              <a:rPr lang="nb-NO" sz="2000" dirty="0" err="1"/>
              <a:t>group</a:t>
            </a:r>
            <a:r>
              <a:rPr lang="nb-NO" sz="2000" dirty="0"/>
              <a:t> </a:t>
            </a:r>
            <a:r>
              <a:rPr lang="nb-NO" sz="2000" dirty="0" err="1"/>
              <a:t>came</a:t>
            </a:r>
            <a:r>
              <a:rPr lang="nb-NO" sz="2000" dirty="0"/>
              <a:t> from </a:t>
            </a:r>
            <a:r>
              <a:rPr lang="nb-NO" sz="2000" dirty="0" smtClean="0"/>
              <a:t>Eritrea, </a:t>
            </a:r>
            <a:r>
              <a:rPr lang="nb-NO" sz="2000" dirty="0" err="1"/>
              <a:t>followed</a:t>
            </a:r>
            <a:r>
              <a:rPr lang="nb-NO" sz="2000" dirty="0"/>
              <a:t> by Afghanistan and Syria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59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err="1"/>
              <a:t>Historically</a:t>
            </a:r>
            <a:r>
              <a:rPr lang="nb-NO" sz="2000" dirty="0"/>
              <a:t>, most UM have </a:t>
            </a:r>
            <a:r>
              <a:rPr lang="nb-NO" sz="2000" dirty="0" err="1"/>
              <a:t>received</a:t>
            </a:r>
            <a:r>
              <a:rPr lang="nb-NO" sz="2000" dirty="0"/>
              <a:t> permanent </a:t>
            </a:r>
            <a:r>
              <a:rPr lang="nb-NO" sz="2000" dirty="0" err="1"/>
              <a:t>residency</a:t>
            </a:r>
            <a:r>
              <a:rPr lang="nb-NO" sz="2000" dirty="0"/>
              <a:t> in Norway </a:t>
            </a:r>
          </a:p>
          <a:p>
            <a:endParaRPr lang="nb-NO" sz="2000" dirty="0"/>
          </a:p>
          <a:p>
            <a:r>
              <a:rPr lang="nb-NO" sz="2000" dirty="0"/>
              <a:t>In 2014, for </a:t>
            </a:r>
            <a:r>
              <a:rPr lang="nb-NO" sz="2000" dirty="0" err="1"/>
              <a:t>example</a:t>
            </a:r>
            <a:r>
              <a:rPr lang="nb-NO" sz="2000" dirty="0"/>
              <a:t>:</a:t>
            </a:r>
          </a:p>
          <a:p>
            <a:pPr lvl="1"/>
            <a:r>
              <a:rPr lang="nb-NO" sz="2000" dirty="0"/>
              <a:t>Permanent </a:t>
            </a:r>
            <a:r>
              <a:rPr lang="nb-NO" sz="2000" dirty="0" err="1"/>
              <a:t>residence</a:t>
            </a:r>
            <a:r>
              <a:rPr lang="nb-NO" sz="2000" dirty="0"/>
              <a:t>: 85% </a:t>
            </a:r>
          </a:p>
          <a:p>
            <a:pPr lvl="1"/>
            <a:r>
              <a:rPr lang="nb-NO" sz="2000" dirty="0" err="1"/>
              <a:t>Turned</a:t>
            </a:r>
            <a:r>
              <a:rPr lang="nb-NO" sz="2000" dirty="0"/>
              <a:t> </a:t>
            </a:r>
            <a:r>
              <a:rPr lang="nb-NO" sz="2000" dirty="0" err="1"/>
              <a:t>down</a:t>
            </a:r>
            <a:r>
              <a:rPr lang="nb-NO" sz="2000" dirty="0"/>
              <a:t>: 4%</a:t>
            </a:r>
          </a:p>
          <a:p>
            <a:pPr lvl="1"/>
            <a:r>
              <a:rPr lang="nb-NO" sz="2000" dirty="0" err="1"/>
              <a:t>Temporary</a:t>
            </a:r>
            <a:r>
              <a:rPr lang="nb-NO" sz="2000" dirty="0"/>
              <a:t> </a:t>
            </a:r>
            <a:r>
              <a:rPr lang="nb-NO" sz="2000" dirty="0" err="1"/>
              <a:t>residence</a:t>
            </a:r>
            <a:r>
              <a:rPr lang="nb-NO" sz="2000" dirty="0"/>
              <a:t>: 3%</a:t>
            </a:r>
          </a:p>
          <a:p>
            <a:pPr lvl="1"/>
            <a:r>
              <a:rPr lang="nb-NO" sz="2000" dirty="0" err="1"/>
              <a:t>Returned</a:t>
            </a:r>
            <a:r>
              <a:rPr lang="nb-NO" sz="2000" dirty="0"/>
              <a:t> to </a:t>
            </a:r>
            <a:r>
              <a:rPr lang="nb-NO" sz="2000" dirty="0" err="1"/>
              <a:t>other</a:t>
            </a:r>
            <a:r>
              <a:rPr lang="nb-NO" sz="2000" dirty="0"/>
              <a:t> European </a:t>
            </a:r>
            <a:r>
              <a:rPr lang="nb-NO" sz="2000" dirty="0" err="1"/>
              <a:t>countries</a:t>
            </a:r>
            <a:r>
              <a:rPr lang="nb-NO" sz="2000" dirty="0"/>
              <a:t>: 2%</a:t>
            </a:r>
          </a:p>
          <a:p>
            <a:pPr marL="457200" lvl="1" indent="0">
              <a:buNone/>
            </a:pPr>
            <a:r>
              <a:rPr lang="nb-NO" sz="2000" dirty="0"/>
              <a:t>                                                        (Berg &amp; Tronstad, 2015)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Changing</a:t>
            </a:r>
            <a:r>
              <a:rPr lang="nb-NO" sz="2400" dirty="0"/>
              <a:t> </a:t>
            </a:r>
            <a:r>
              <a:rPr lang="nb-NO" sz="2400" dirty="0" err="1"/>
              <a:t>patterns</a:t>
            </a:r>
            <a:r>
              <a:rPr lang="nb-NO" sz="2400" dirty="0"/>
              <a:t> and </a:t>
            </a:r>
            <a:r>
              <a:rPr lang="nb-NO" sz="2400" dirty="0" err="1"/>
              <a:t>policies</a:t>
            </a:r>
            <a:r>
              <a:rPr lang="nb-NO" sz="2400" dirty="0"/>
              <a:t>: </a:t>
            </a:r>
            <a:r>
              <a:rPr lang="nb-NO" sz="2400" dirty="0" err="1"/>
              <a:t>Residence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701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400" dirty="0" err="1"/>
              <a:t>Increase</a:t>
            </a:r>
            <a:r>
              <a:rPr lang="nb-NO" sz="2400" dirty="0"/>
              <a:t> in </a:t>
            </a:r>
            <a:r>
              <a:rPr lang="nb-NO" sz="2400" dirty="0" err="1"/>
              <a:t>use</a:t>
            </a:r>
            <a:r>
              <a:rPr lang="nb-NO" sz="2400" dirty="0"/>
              <a:t> of </a:t>
            </a:r>
            <a:r>
              <a:rPr lang="nb-NO" sz="2400" dirty="0" err="1"/>
              <a:t>temporary</a:t>
            </a:r>
            <a:r>
              <a:rPr lang="nb-NO" sz="2400" dirty="0"/>
              <a:t> </a:t>
            </a:r>
            <a:r>
              <a:rPr lang="nb-NO" sz="2400" dirty="0" err="1"/>
              <a:t>residence</a:t>
            </a:r>
            <a:r>
              <a:rPr lang="nb-NO" sz="2400" dirty="0"/>
              <a:t> </a:t>
            </a:r>
            <a:r>
              <a:rPr lang="nb-NO" sz="2400" dirty="0" err="1"/>
              <a:t>permits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sz="2000" dirty="0"/>
              <a:t>2009 – 2015: On </a:t>
            </a:r>
            <a:r>
              <a:rPr lang="nb-NO" sz="2000" dirty="0" err="1"/>
              <a:t>average</a:t>
            </a:r>
            <a:r>
              <a:rPr lang="nb-NO" sz="2000" dirty="0"/>
              <a:t> 4% (</a:t>
            </a:r>
            <a:r>
              <a:rPr lang="nb-NO" sz="2000" dirty="0" err="1"/>
              <a:t>mainly</a:t>
            </a:r>
            <a:r>
              <a:rPr lang="nb-NO" sz="2000" dirty="0"/>
              <a:t> an </a:t>
            </a:r>
            <a:r>
              <a:rPr lang="nb-NO" sz="2000" dirty="0" err="1"/>
              <a:t>exemption</a:t>
            </a:r>
            <a:r>
              <a:rPr lang="nb-NO" sz="2000" dirty="0"/>
              <a:t> </a:t>
            </a:r>
            <a:r>
              <a:rPr lang="nb-NO" sz="2000" dirty="0" err="1"/>
              <a:t>clause</a:t>
            </a:r>
            <a:r>
              <a:rPr lang="nb-NO" sz="2000" dirty="0"/>
              <a:t>)</a:t>
            </a:r>
          </a:p>
          <a:p>
            <a:endParaRPr lang="nb-NO" sz="2000" dirty="0"/>
          </a:p>
          <a:p>
            <a:r>
              <a:rPr lang="nb-NO" sz="2000" dirty="0"/>
              <a:t>2016: 14%</a:t>
            </a:r>
          </a:p>
          <a:p>
            <a:endParaRPr lang="nb-NO" sz="2000" dirty="0"/>
          </a:p>
          <a:p>
            <a:r>
              <a:rPr lang="nb-NO" sz="2000" dirty="0"/>
              <a:t>2017: 40%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82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400" dirty="0" err="1"/>
              <a:t>Why</a:t>
            </a:r>
            <a:r>
              <a:rPr lang="nb-NO" sz="24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000" dirty="0"/>
          </a:p>
          <a:p>
            <a:r>
              <a:rPr lang="nb-NO" sz="2000" dirty="0" err="1"/>
              <a:t>Necessary</a:t>
            </a:r>
            <a:r>
              <a:rPr lang="nb-NO" sz="2000" dirty="0"/>
              <a:t> to send a signal to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world</a:t>
            </a:r>
            <a:r>
              <a:rPr lang="nb-NO" sz="2000" dirty="0"/>
              <a:t> to </a:t>
            </a:r>
            <a:r>
              <a:rPr lang="nb-NO" sz="2000" dirty="0" err="1"/>
              <a:t>prevent</a:t>
            </a:r>
            <a:r>
              <a:rPr lang="nb-NO" sz="2000" dirty="0"/>
              <a:t> more </a:t>
            </a:r>
            <a:r>
              <a:rPr lang="nb-NO" sz="2000" dirty="0" err="1"/>
              <a:t>children</a:t>
            </a:r>
            <a:r>
              <a:rPr lang="nb-NO" sz="2000" dirty="0"/>
              <a:t> to </a:t>
            </a:r>
            <a:r>
              <a:rPr lang="nb-NO" sz="2000" dirty="0" err="1"/>
              <a:t>flee</a:t>
            </a:r>
            <a:r>
              <a:rPr lang="nb-NO" sz="2000" dirty="0"/>
              <a:t> </a:t>
            </a:r>
            <a:r>
              <a:rPr lang="nb-NO" sz="2000" dirty="0" err="1"/>
              <a:t>home</a:t>
            </a:r>
            <a:r>
              <a:rPr lang="nb-NO" sz="2000" dirty="0"/>
              <a:t> </a:t>
            </a:r>
            <a:r>
              <a:rPr lang="nb-NO" sz="2000" dirty="0" smtClean="0"/>
              <a:t>country?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A «</a:t>
            </a:r>
            <a:r>
              <a:rPr lang="nb-NO" sz="2000" dirty="0" err="1"/>
              <a:t>children’s</a:t>
            </a:r>
            <a:r>
              <a:rPr lang="nb-NO" sz="2000" dirty="0"/>
              <a:t> best </a:t>
            </a:r>
            <a:r>
              <a:rPr lang="nb-NO" sz="2000" dirty="0" err="1"/>
              <a:t>interest</a:t>
            </a:r>
            <a:r>
              <a:rPr lang="nb-NO" sz="2000" dirty="0"/>
              <a:t>» argument</a:t>
            </a:r>
          </a:p>
          <a:p>
            <a:endParaRPr lang="nb-NO" sz="2000" dirty="0"/>
          </a:p>
          <a:p>
            <a:r>
              <a:rPr lang="nb-NO" sz="2000" dirty="0" err="1"/>
              <a:t>Changed</a:t>
            </a:r>
            <a:r>
              <a:rPr lang="nb-NO" sz="2000" dirty="0"/>
              <a:t> </a:t>
            </a:r>
            <a:r>
              <a:rPr lang="nb-NO" sz="2000" dirty="0" err="1"/>
              <a:t>regulations</a:t>
            </a:r>
            <a:r>
              <a:rPr lang="nb-NO" sz="2000" dirty="0"/>
              <a:t> for </a:t>
            </a:r>
            <a:r>
              <a:rPr lang="nb-NO" sz="2000" dirty="0" err="1"/>
              <a:t>returning</a:t>
            </a:r>
            <a:r>
              <a:rPr lang="nb-NO" sz="2000" dirty="0"/>
              <a:t> </a:t>
            </a:r>
            <a:r>
              <a:rPr lang="nb-NO" sz="2000" dirty="0" err="1"/>
              <a:t>youth</a:t>
            </a:r>
            <a:r>
              <a:rPr lang="nb-NO" sz="2000" dirty="0"/>
              <a:t> to Afghanistan (</a:t>
            </a:r>
            <a:r>
              <a:rPr lang="nb-NO" sz="2000" dirty="0" err="1"/>
              <a:t>lower</a:t>
            </a:r>
            <a:r>
              <a:rPr lang="nb-NO" sz="2000" dirty="0"/>
              <a:t> </a:t>
            </a:r>
            <a:r>
              <a:rPr lang="nb-NO" sz="2000" dirty="0" err="1"/>
              <a:t>threshold</a:t>
            </a:r>
            <a:r>
              <a:rPr lang="nb-NO" sz="20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05.06.2018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283410"/>
      </p:ext>
    </p:extLst>
  </p:cSld>
  <p:clrMapOvr>
    <a:masterClrMapping/>
  </p:clrMapOvr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907</Words>
  <Application>Microsoft Office PowerPoint</Application>
  <PresentationFormat>Widescreen</PresentationFormat>
  <Paragraphs>239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Myriad Pro</vt:lpstr>
      <vt:lpstr>Times New Roman</vt:lpstr>
      <vt:lpstr>UiB_norsk_rød-gen</vt:lpstr>
      <vt:lpstr>Unaccompanied minors- the case of Norway</vt:lpstr>
      <vt:lpstr>Lecture outline</vt:lpstr>
      <vt:lpstr>The Norwegian context</vt:lpstr>
      <vt:lpstr>Numbers and trends (arrivals)</vt:lpstr>
      <vt:lpstr>2018 – asylum applications</vt:lpstr>
      <vt:lpstr>Who are they and where do they come from?</vt:lpstr>
      <vt:lpstr>Changing patterns and policies: Residence</vt:lpstr>
      <vt:lpstr>Increase in use of temporary residence permits</vt:lpstr>
      <vt:lpstr>Why?</vt:lpstr>
      <vt:lpstr>Consequences</vt:lpstr>
      <vt:lpstr>Mental health aspects and UM – what do we know from research?</vt:lpstr>
      <vt:lpstr>The current political/societal debate in Norway </vt:lpstr>
      <vt:lpstr>Working with young people in resettlement</vt:lpstr>
      <vt:lpstr>PowerPoint Presentation</vt:lpstr>
      <vt:lpstr>Variation</vt:lpstr>
      <vt:lpstr>The case of Bergen</vt:lpstr>
      <vt:lpstr>Living arrangements - research</vt:lpstr>
      <vt:lpstr>Independent living</vt:lpstr>
      <vt:lpstr>Foster homes</vt:lpstr>
      <vt:lpstr>Some challenges</vt:lpstr>
      <vt:lpstr>Young peoples voices 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Unaccompanied minors- the case of Norway</dc:title>
  <dc:creator>Marte Knag Fylkesnes</dc:creator>
  <cp:lastModifiedBy>Ragnhild Hollekim</cp:lastModifiedBy>
  <cp:revision>41</cp:revision>
  <dcterms:created xsi:type="dcterms:W3CDTF">2018-06-01T04:53:37Z</dcterms:created>
  <dcterms:modified xsi:type="dcterms:W3CDTF">2018-06-05T07:31:28Z</dcterms:modified>
</cp:coreProperties>
</file>