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7" r:id="rId5"/>
    <p:sldId id="264" r:id="rId6"/>
    <p:sldId id="258" r:id="rId7"/>
    <p:sldId id="259" r:id="rId8"/>
    <p:sldId id="262" r:id="rId9"/>
    <p:sldId id="260" r:id="rId10"/>
    <p:sldId id="261" r:id="rId11"/>
    <p:sldId id="263" r:id="rId1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9CC9"/>
    <a:srgbClr val="8667AD"/>
    <a:srgbClr val="7E3F98"/>
    <a:srgbClr val="662D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65116" autoAdjust="0"/>
  </p:normalViewPr>
  <p:slideViewPr>
    <p:cSldViewPr snapToGrid="0">
      <p:cViewPr>
        <p:scale>
          <a:sx n="90" d="100"/>
          <a:sy n="90" d="100"/>
        </p:scale>
        <p:origin x="-90" y="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2933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new UASC arrivals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Sheet1!$A$2:$A$7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1125</c:v>
                </c:pt>
                <c:pt idx="1">
                  <c:v>1174</c:v>
                </c:pt>
                <c:pt idx="2">
                  <c:v>1945</c:v>
                </c:pt>
                <c:pt idx="3">
                  <c:v>3253</c:v>
                </c:pt>
                <c:pt idx="4">
                  <c:v>3175</c:v>
                </c:pt>
                <c:pt idx="5">
                  <c:v>2206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35E-4B65-9071-EFFE15B928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53127824"/>
        <c:axId val="653126184"/>
      </c:lineChart>
      <c:catAx>
        <c:axId val="653127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3126184"/>
        <c:crosses val="autoZero"/>
        <c:auto val="1"/>
        <c:lblAlgn val="ctr"/>
        <c:lblOffset val="100"/>
        <c:noMultiLvlLbl val="0"/>
      </c:catAx>
      <c:valAx>
        <c:axId val="653126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3127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Age and Gender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under 16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18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96-48EF-B1DF-76F8AA3B29F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16-17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82</c:v>
                </c:pt>
                <c:pt idx="1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96-48EF-B1DF-76F8AA3B29F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 under 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100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96-48EF-B1DF-76F8AA3B29F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18 and over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77</c:v>
                </c:pt>
                <c:pt idx="1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B96-48EF-B1DF-76F8AA3B29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29113064"/>
        <c:axId val="629114048"/>
      </c:barChart>
      <c:catAx>
        <c:axId val="62911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9114048"/>
        <c:crosses val="autoZero"/>
        <c:auto val="1"/>
        <c:lblAlgn val="ctr"/>
        <c:lblOffset val="100"/>
        <c:noMultiLvlLbl val="0"/>
      </c:catAx>
      <c:valAx>
        <c:axId val="629114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9113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Under 18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FE8A-41A9-A482-589DFC79C57F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FE8A-41A9-A482-589DFC79C57F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FE8A-41A9-A482-589DFC79C57F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6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6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7-FE8A-41A9-A482-589DFC79C57F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5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5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9-FE8A-41A9-A482-589DFC79C57F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4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4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B-FE8A-41A9-A482-589DFC79C57F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6">
                      <a:lumMod val="80000"/>
                      <a:lumOff val="20000"/>
                      <a:shade val="51000"/>
                      <a:satMod val="130000"/>
                    </a:schemeClr>
                  </a:gs>
                  <a:gs pos="80000">
                    <a:schemeClr val="accent6">
                      <a:lumMod val="80000"/>
                      <a:lumOff val="20000"/>
                      <a:shade val="93000"/>
                      <a:satMod val="130000"/>
                    </a:schemeClr>
                  </a:gs>
                  <a:gs pos="100000">
                    <a:schemeClr val="accent6">
                      <a:lumMod val="80000"/>
                      <a:lumOff val="2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D-FE8A-41A9-A482-589DFC79C57F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5">
                      <a:lumMod val="80000"/>
                      <a:lumOff val="20000"/>
                      <a:shade val="51000"/>
                      <a:satMod val="130000"/>
                    </a:schemeClr>
                  </a:gs>
                  <a:gs pos="80000">
                    <a:schemeClr val="accent5">
                      <a:lumMod val="80000"/>
                      <a:lumOff val="20000"/>
                      <a:shade val="93000"/>
                      <a:satMod val="130000"/>
                    </a:schemeClr>
                  </a:gs>
                  <a:gs pos="100000">
                    <a:schemeClr val="accent5">
                      <a:lumMod val="80000"/>
                      <a:lumOff val="2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F-FE8A-41A9-A482-589DFC79C57F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4">
                      <a:lumMod val="80000"/>
                      <a:lumOff val="20000"/>
                      <a:shade val="51000"/>
                      <a:satMod val="130000"/>
                    </a:schemeClr>
                  </a:gs>
                  <a:gs pos="80000">
                    <a:schemeClr val="accent4">
                      <a:lumMod val="80000"/>
                      <a:lumOff val="20000"/>
                      <a:shade val="93000"/>
                      <a:satMod val="130000"/>
                    </a:schemeClr>
                  </a:gs>
                  <a:gs pos="100000">
                    <a:schemeClr val="accent4">
                      <a:lumMod val="80000"/>
                      <a:lumOff val="2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1-FE8A-41A9-A482-589DFC79C57F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6">
                      <a:lumMod val="80000"/>
                      <a:shade val="51000"/>
                      <a:satMod val="130000"/>
                    </a:schemeClr>
                  </a:gs>
                  <a:gs pos="80000">
                    <a:schemeClr val="accent6">
                      <a:lumMod val="80000"/>
                      <a:shade val="93000"/>
                      <a:satMod val="130000"/>
                    </a:schemeClr>
                  </a:gs>
                  <a:gs pos="100000">
                    <a:schemeClr val="accent6">
                      <a:lumMod val="8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3-FE8A-41A9-A482-589DFC79C57F}"/>
              </c:ext>
            </c:extLst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80000"/>
                      <a:shade val="51000"/>
                      <a:satMod val="130000"/>
                    </a:schemeClr>
                  </a:gs>
                  <a:gs pos="80000">
                    <a:schemeClr val="accent5">
                      <a:lumMod val="80000"/>
                      <a:shade val="93000"/>
                      <a:satMod val="130000"/>
                    </a:schemeClr>
                  </a:gs>
                  <a:gs pos="100000">
                    <a:schemeClr val="accent5">
                      <a:lumMod val="8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5-FE8A-41A9-A482-589DFC79C57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Sheet1!$A$2:$A$13</c:f>
              <c:strCache>
                <c:ptCount val="11"/>
                <c:pt idx="0">
                  <c:v>Afghanistan</c:v>
                </c:pt>
                <c:pt idx="1">
                  <c:v>China</c:v>
                </c:pt>
                <c:pt idx="2">
                  <c:v>Eritrea</c:v>
                </c:pt>
                <c:pt idx="3">
                  <c:v>Ethiopia</c:v>
                </c:pt>
                <c:pt idx="4">
                  <c:v>Iran</c:v>
                </c:pt>
                <c:pt idx="5">
                  <c:v>Iraq</c:v>
                </c:pt>
                <c:pt idx="6">
                  <c:v>Somalia</c:v>
                </c:pt>
                <c:pt idx="7">
                  <c:v>Sudan</c:v>
                </c:pt>
                <c:pt idx="8">
                  <c:v>Syria</c:v>
                </c:pt>
                <c:pt idx="9">
                  <c:v>Vietnam</c:v>
                </c:pt>
                <c:pt idx="10">
                  <c:v>Other</c:v>
                </c:pt>
              </c:strCache>
            </c:strRef>
          </c:cat>
          <c:val>
            <c:numRef>
              <c:f>Sheet1!$B$2:$B$13</c:f>
              <c:numCache>
                <c:formatCode>0%</c:formatCode>
                <c:ptCount val="11"/>
                <c:pt idx="0">
                  <c:v>0.10714285714285714</c:v>
                </c:pt>
                <c:pt idx="1">
                  <c:v>2.8571428571428571E-2</c:v>
                </c:pt>
                <c:pt idx="2">
                  <c:v>0.12142857142857143</c:v>
                </c:pt>
                <c:pt idx="3">
                  <c:v>8.5714285714285715E-2</c:v>
                </c:pt>
                <c:pt idx="4">
                  <c:v>0.05</c:v>
                </c:pt>
                <c:pt idx="5">
                  <c:v>3.5714285714285712E-2</c:v>
                </c:pt>
                <c:pt idx="6">
                  <c:v>3.5714285714285712E-2</c:v>
                </c:pt>
                <c:pt idx="7">
                  <c:v>0.11428571428571428</c:v>
                </c:pt>
                <c:pt idx="8">
                  <c:v>0.05</c:v>
                </c:pt>
                <c:pt idx="9">
                  <c:v>0.27857142857142858</c:v>
                </c:pt>
                <c:pt idx="10">
                  <c:v>7.1428571428571425E-2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FE8A-41A9-A482-589DFC79C57F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GB" dirty="0">
                <a:solidFill>
                  <a:schemeClr val="tx2"/>
                </a:solidFill>
                <a:effectLst/>
              </a:rPr>
              <a:t>18 and over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18 and over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C2F7-4DFA-9873-30E167C88DB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C2F7-4DFA-9873-30E167C88DB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C2F7-4DFA-9873-30E167C88DB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7-C2F7-4DFA-9873-30E167C88DB6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9-C2F7-4DFA-9873-30E167C88DB6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B-C2F7-4DFA-9873-30E167C88DB6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D-C2F7-4DFA-9873-30E167C88DB6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2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2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F-C2F7-4DFA-9873-30E167C88DB6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3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3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1-C2F7-4DFA-9873-30E167C88DB6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4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4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3-C2F7-4DFA-9873-30E167C88DB6}"/>
              </c:ext>
            </c:extLst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5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5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5-C2F7-4DFA-9873-30E167C88DB6}"/>
              </c:ext>
            </c:extLst>
          </c:dPt>
          <c:dPt>
            <c:idx val="11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6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6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7-C2F7-4DFA-9873-30E167C88DB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Sheet1!$A$2:$A$13</c:f>
              <c:strCache>
                <c:ptCount val="12"/>
                <c:pt idx="0">
                  <c:v>Afghanistan</c:v>
                </c:pt>
                <c:pt idx="1">
                  <c:v>Albania</c:v>
                </c:pt>
                <c:pt idx="2">
                  <c:v>China</c:v>
                </c:pt>
                <c:pt idx="3">
                  <c:v>Eritrea</c:v>
                </c:pt>
                <c:pt idx="4">
                  <c:v>Ethiopia</c:v>
                </c:pt>
                <c:pt idx="5">
                  <c:v>Iran</c:v>
                </c:pt>
                <c:pt idx="6">
                  <c:v>Iraq</c:v>
                </c:pt>
                <c:pt idx="7">
                  <c:v>Somalia</c:v>
                </c:pt>
                <c:pt idx="8">
                  <c:v>Sudan</c:v>
                </c:pt>
                <c:pt idx="9">
                  <c:v>Syria</c:v>
                </c:pt>
                <c:pt idx="10">
                  <c:v>Vietnam</c:v>
                </c:pt>
                <c:pt idx="11">
                  <c:v>Other</c:v>
                </c:pt>
              </c:strCache>
            </c:strRef>
          </c:cat>
          <c:val>
            <c:numRef>
              <c:f>Sheet1!$B$2:$B$13</c:f>
              <c:numCache>
                <c:formatCode>0%</c:formatCode>
                <c:ptCount val="12"/>
                <c:pt idx="0">
                  <c:v>0.13513513513513514</c:v>
                </c:pt>
                <c:pt idx="1">
                  <c:v>6.3063063063063057E-2</c:v>
                </c:pt>
                <c:pt idx="2">
                  <c:v>0.15315315315315314</c:v>
                </c:pt>
                <c:pt idx="3">
                  <c:v>8.1081081081081086E-2</c:v>
                </c:pt>
                <c:pt idx="4">
                  <c:v>2.7027027027027029E-2</c:v>
                </c:pt>
                <c:pt idx="5">
                  <c:v>6.3063063063063057E-2</c:v>
                </c:pt>
                <c:pt idx="6">
                  <c:v>6.3063063063063057E-2</c:v>
                </c:pt>
                <c:pt idx="7">
                  <c:v>7.2072072072072071E-2</c:v>
                </c:pt>
                <c:pt idx="8">
                  <c:v>4.5045045045045043E-2</c:v>
                </c:pt>
                <c:pt idx="9">
                  <c:v>3.6036036036036036E-2</c:v>
                </c:pt>
                <c:pt idx="10">
                  <c:v>0.13513513513513514</c:v>
                </c:pt>
                <c:pt idx="11">
                  <c:v>9.90990990990991E-2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C2F7-4DFA-9873-30E167C88DB6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B930E3-1907-47F8-A79B-43A456509A2B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C24D1-DBEB-4807-9FF0-08B95ED77B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349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727F4D-DCAB-41BB-A6EF-D5F0B05CFF43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8601C1-5B57-446F-858A-EFA54D4E0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870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8601C1-5B57-446F-858A-EFA54D4E0DE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08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dirty="0"/>
              <a:t>www.cosla.gov.uk         @</a:t>
            </a:r>
            <a:r>
              <a:rPr lang="en-GB" dirty="0" err="1"/>
              <a:t>cosla</a:t>
            </a:r>
            <a:r>
              <a:rPr lang="en-GB" dirty="0"/>
              <a:t>        </a:t>
            </a:r>
            <a:r>
              <a:rPr lang="en-GB" dirty="0" err="1"/>
              <a:t>CofSLA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879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www.cosla.gov.uk         @cosla        CofSLA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CD62-927E-4694-AF1E-9A733D2AE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088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www.cosla.gov.uk         @cosla        CofSLA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CD62-927E-4694-AF1E-9A733D2AE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722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CD62-927E-4694-AF1E-9A733D2AEB1B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/>
              <a:t>www.cosla.gov.uk         @cosla        CofSLA</a:t>
            </a:r>
          </a:p>
        </p:txBody>
      </p:sp>
    </p:spTree>
    <p:extLst>
      <p:ext uri="{BB962C8B-B14F-4D97-AF65-F5344CB8AC3E}">
        <p14:creationId xmlns:p14="http://schemas.microsoft.com/office/powerpoint/2010/main" val="3096959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www.cosla.gov.uk         @cosla        CofSLA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CD62-927E-4694-AF1E-9A733D2AE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866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www.cosla.gov.uk         @</a:t>
            </a:r>
            <a:r>
              <a:rPr lang="en-GB" dirty="0" err="1"/>
              <a:t>cosla</a:t>
            </a:r>
            <a:r>
              <a:rPr lang="en-GB" dirty="0"/>
              <a:t>        </a:t>
            </a:r>
            <a:r>
              <a:rPr lang="en-GB" dirty="0" err="1"/>
              <a:t>CofSLA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CD62-927E-4694-AF1E-9A733D2AE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091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www.cosla.gov.uk         @cosla        CofSLA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CD62-927E-4694-AF1E-9A733D2AE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14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www.cosla.gov.uk         @cosla        CofSLA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CD62-927E-4694-AF1E-9A733D2AE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976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www.cosla.gov.uk         @cosla        CofSLA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CD62-927E-4694-AF1E-9A733D2AE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414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www.cosla.gov.uk         @cosla        CofSLA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CD62-927E-4694-AF1E-9A733D2AE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35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www.cosla.gov.uk         @cosla        CofSLA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CD62-927E-4694-AF1E-9A733D2AEB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725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www.cosla.gov.uk         @</a:t>
            </a:r>
            <a:r>
              <a:rPr lang="en-GB" dirty="0" err="1"/>
              <a:t>cosla</a:t>
            </a:r>
            <a:r>
              <a:rPr lang="en-GB" dirty="0"/>
              <a:t>        </a:t>
            </a:r>
            <a:r>
              <a:rPr lang="en-GB" dirty="0" err="1"/>
              <a:t>CofSLA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CD62-927E-4694-AF1E-9A733D2AEB1B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1422" y="329089"/>
            <a:ext cx="1346596" cy="95369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1645" y="6385032"/>
            <a:ext cx="326809" cy="32680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867" y="6437800"/>
            <a:ext cx="202223" cy="202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29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sla.gov.u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facebook.com/CofSLA/" TargetMode="External"/><Relationship Id="rId4" Type="http://schemas.openxmlformats.org/officeDocument/2006/relationships/hyperlink" Target="https://twitter.com/cosla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94354" y="6360730"/>
            <a:ext cx="3381567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500" dirty="0">
                <a:hlinkClick r:id="rId3"/>
              </a:rPr>
              <a:t>www.cosla.gov.uk</a:t>
            </a:r>
            <a:r>
              <a:rPr lang="en-GB" sz="1500" dirty="0"/>
              <a:t>        </a:t>
            </a:r>
            <a:r>
              <a:rPr lang="en-GB" sz="1500" dirty="0">
                <a:hlinkClick r:id="rId4"/>
              </a:rPr>
              <a:t>@</a:t>
            </a:r>
            <a:r>
              <a:rPr lang="en-GB" sz="1500" dirty="0" err="1">
                <a:hlinkClick r:id="rId4"/>
              </a:rPr>
              <a:t>cosla</a:t>
            </a:r>
            <a:r>
              <a:rPr lang="en-GB" sz="1500" dirty="0"/>
              <a:t>         </a:t>
            </a:r>
            <a:r>
              <a:rPr lang="en-GB" sz="1500" dirty="0">
                <a:hlinkClick r:id="rId5"/>
              </a:rPr>
              <a:t>COSLA</a:t>
            </a:r>
            <a:endParaRPr lang="en-GB" sz="15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UASC in Scotland – Progress?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Mirren Kelly</a:t>
            </a:r>
          </a:p>
          <a:p>
            <a:r>
              <a:rPr lang="en-GB" dirty="0"/>
              <a:t>Migration, Population and Diversity Team</a:t>
            </a:r>
          </a:p>
        </p:txBody>
      </p:sp>
    </p:spTree>
    <p:extLst>
      <p:ext uri="{BB962C8B-B14F-4D97-AF65-F5344CB8AC3E}">
        <p14:creationId xmlns:p14="http://schemas.microsoft.com/office/powerpoint/2010/main" val="2327701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50F8D-8F4B-43D1-A810-03B9CD368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UASC Arrivals to the UK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08C74DD-6533-4437-89A2-46284FCB0E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733415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67CB0E-AA83-4182-92C4-E0A84D9F2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www.cosla.gov.uk         @cosla        CofSLA</a:t>
            </a:r>
          </a:p>
        </p:txBody>
      </p:sp>
    </p:spTree>
    <p:extLst>
      <p:ext uri="{BB962C8B-B14F-4D97-AF65-F5344CB8AC3E}">
        <p14:creationId xmlns:p14="http://schemas.microsoft.com/office/powerpoint/2010/main" val="1445461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545A87-8ECD-4A87-A900-EA176A4D8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www.cosla.gov.uk         @cosla        CofSLA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A5984A8-C42B-4436-BE13-F7ADCD0592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1675781"/>
              </p:ext>
            </p:extLst>
          </p:nvPr>
        </p:nvGraphicFramePr>
        <p:xfrm>
          <a:off x="1919178" y="2000870"/>
          <a:ext cx="7766226" cy="4268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D1CDAD15-2E30-4F21-AAE1-4243581AB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597" y="488538"/>
            <a:ext cx="7772400" cy="1143000"/>
          </a:xfrm>
        </p:spPr>
        <p:txBody>
          <a:bodyPr/>
          <a:lstStyle/>
          <a:p>
            <a:r>
              <a:rPr lang="en-GB" dirty="0"/>
              <a:t>UASC in Scotland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0C137B-AEEC-4A44-8532-CE80AB9E6F97}"/>
              </a:ext>
            </a:extLst>
          </p:cNvPr>
          <p:cNvSpPr txBox="1"/>
          <p:nvPr/>
        </p:nvSpPr>
        <p:spPr>
          <a:xfrm>
            <a:off x="2863549" y="1615361"/>
            <a:ext cx="34672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UASC (under 18): c.140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FD2219-3239-4A81-A75B-E167F3A46EE5}"/>
              </a:ext>
            </a:extLst>
          </p:cNvPr>
          <p:cNvSpPr txBox="1"/>
          <p:nvPr/>
        </p:nvSpPr>
        <p:spPr>
          <a:xfrm>
            <a:off x="6520561" y="1631538"/>
            <a:ext cx="4246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Care leavers (18 and over): c.125</a:t>
            </a:r>
          </a:p>
        </p:txBody>
      </p:sp>
    </p:spTree>
    <p:extLst>
      <p:ext uri="{BB962C8B-B14F-4D97-AF65-F5344CB8AC3E}">
        <p14:creationId xmlns:p14="http://schemas.microsoft.com/office/powerpoint/2010/main" val="807776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BA4137C-FD6A-462D-A242-1ADC06144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www.cosla.gov.uk         @cosla        CofSLA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9EA9958-1F6E-4FEE-A4BD-279104BA4A0A}"/>
              </a:ext>
            </a:extLst>
          </p:cNvPr>
          <p:cNvSpPr txBox="1">
            <a:spLocks/>
          </p:cNvSpPr>
          <p:nvPr/>
        </p:nvSpPr>
        <p:spPr>
          <a:xfrm>
            <a:off x="3160761" y="381000"/>
            <a:ext cx="77724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UASC Country of Origin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F68DEE3-40FE-4E60-A464-AF50EDDC97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183779"/>
              </p:ext>
            </p:extLst>
          </p:nvPr>
        </p:nvGraphicFramePr>
        <p:xfrm>
          <a:off x="310342" y="1524000"/>
          <a:ext cx="5224183" cy="4542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271D79E-F2AC-4870-817A-7676716F62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1748004"/>
              </p:ext>
            </p:extLst>
          </p:nvPr>
        </p:nvGraphicFramePr>
        <p:xfrm>
          <a:off x="5265191" y="1524000"/>
          <a:ext cx="6832598" cy="4595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7604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AD037-B2E0-4C48-AD57-9F8F25E31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540" y="45218"/>
            <a:ext cx="6455315" cy="879231"/>
          </a:xfrm>
        </p:spPr>
        <p:txBody>
          <a:bodyPr/>
          <a:lstStyle/>
          <a:p>
            <a:r>
              <a:rPr lang="en-GB" dirty="0"/>
              <a:t>National Transfer Scheme – Q1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66078-AA3B-44D9-A756-701A32CFF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www.cosla.gov.uk         @cosla        CofSLA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D2095DCE-A3FE-4A1B-B674-086DF9D0D1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014508"/>
              </p:ext>
            </p:extLst>
          </p:nvPr>
        </p:nvGraphicFramePr>
        <p:xfrm>
          <a:off x="2044840" y="1164590"/>
          <a:ext cx="7878657" cy="51917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26219">
                  <a:extLst>
                    <a:ext uri="{9D8B030D-6E8A-4147-A177-3AD203B41FA5}">
                      <a16:colId xmlns:a16="http://schemas.microsoft.com/office/drawing/2014/main" val="906376638"/>
                    </a:ext>
                  </a:extLst>
                </a:gridCol>
                <a:gridCol w="2626219">
                  <a:extLst>
                    <a:ext uri="{9D8B030D-6E8A-4147-A177-3AD203B41FA5}">
                      <a16:colId xmlns:a16="http://schemas.microsoft.com/office/drawing/2014/main" val="3568116663"/>
                    </a:ext>
                  </a:extLst>
                </a:gridCol>
                <a:gridCol w="2626219">
                  <a:extLst>
                    <a:ext uri="{9D8B030D-6E8A-4147-A177-3AD203B41FA5}">
                      <a16:colId xmlns:a16="http://schemas.microsoft.com/office/drawing/2014/main" val="34364857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Region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Transfers out of 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Transfers into 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590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East Midlands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987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East of England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6927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London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890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North East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682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North West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800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Northern Ireland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121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Scotland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493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South East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11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South West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936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222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West Midlands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848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Yorkshire and Humber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972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2853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087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740E1-9A99-482D-A229-A88126277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National Transfer Scheme – issues for Scotland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753C0-C7A8-426A-B4C0-9140AE75F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Diversity and isolation</a:t>
            </a:r>
          </a:p>
          <a:p>
            <a:r>
              <a:rPr lang="en-GB" dirty="0"/>
              <a:t>Access to necessary support services : legal and psychological</a:t>
            </a:r>
          </a:p>
          <a:p>
            <a:r>
              <a:rPr lang="en-GB" dirty="0"/>
              <a:t>Prevention of (re)trafficking</a:t>
            </a:r>
          </a:p>
          <a:p>
            <a:r>
              <a:rPr lang="en-GB" dirty="0"/>
              <a:t>Going missing</a:t>
            </a:r>
          </a:p>
          <a:p>
            <a:endParaRPr lang="en-GB" dirty="0"/>
          </a:p>
          <a:p>
            <a:r>
              <a:rPr lang="en-GB" dirty="0"/>
              <a:t>Support integration</a:t>
            </a:r>
          </a:p>
          <a:p>
            <a:r>
              <a:rPr lang="en-GB" dirty="0"/>
              <a:t>Support move to positive destinations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31FB98-2050-44A4-B0C0-A8FB7C92920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Legislation was extended to Scotland on 7 February 2018</a:t>
            </a:r>
          </a:p>
          <a:p>
            <a:endParaRPr lang="en-GB" dirty="0"/>
          </a:p>
          <a:p>
            <a:r>
              <a:rPr lang="en-GB" dirty="0"/>
              <a:t>Scheme is voluntary and local authorities are considering whether and how they are able to participate</a:t>
            </a:r>
          </a:p>
          <a:p>
            <a:endParaRPr lang="en-GB" dirty="0"/>
          </a:p>
          <a:p>
            <a:r>
              <a:rPr lang="en-GB" dirty="0"/>
              <a:t>Numbers of UASC in Kent have reduced significantly from 2015 peak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FE9DE7-D453-4ABA-A4EA-4196A1B51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www.cosla.gov.uk         @cosla        CofSLA</a:t>
            </a:r>
          </a:p>
        </p:txBody>
      </p:sp>
    </p:spTree>
    <p:extLst>
      <p:ext uri="{BB962C8B-B14F-4D97-AF65-F5344CB8AC3E}">
        <p14:creationId xmlns:p14="http://schemas.microsoft.com/office/powerpoint/2010/main" val="2802283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4A6B0-8222-496A-B16F-63C8148FC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Brexit – Settlement Scheme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E3A85-BE41-4E60-9EA3-87779FC8F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3.6 million EU citizen’s in the UK</a:t>
            </a:r>
          </a:p>
          <a:p>
            <a:r>
              <a:rPr lang="en-GB" dirty="0"/>
              <a:t>Application for settled status</a:t>
            </a:r>
          </a:p>
          <a:p>
            <a:r>
              <a:rPr lang="en-GB" dirty="0"/>
              <a:t>Impact on all public services as there in an increase in people, including children and young people who do not have secure status already present in the UK</a:t>
            </a:r>
          </a:p>
          <a:p>
            <a:r>
              <a:rPr lang="en-GB" dirty="0"/>
              <a:t>Increase in future of young people coming to UK and Scotland who need to apply for status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E20AA5-0EC8-4EF1-B4B1-A5E7C2725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www.cosla.gov.uk         @cosla        CofSLA</a:t>
            </a:r>
          </a:p>
        </p:txBody>
      </p:sp>
    </p:spTree>
    <p:extLst>
      <p:ext uri="{BB962C8B-B14F-4D97-AF65-F5344CB8AC3E}">
        <p14:creationId xmlns:p14="http://schemas.microsoft.com/office/powerpoint/2010/main" val="1199516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FF950-AB9E-4401-891C-F21B6090D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Scotland – what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B2FE1-888E-4E2A-A077-12ED45E59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have we learned?</a:t>
            </a:r>
          </a:p>
          <a:p>
            <a:r>
              <a:rPr lang="en-GB" dirty="0"/>
              <a:t>What do we need?</a:t>
            </a:r>
          </a:p>
          <a:p>
            <a:r>
              <a:rPr lang="en-GB" dirty="0"/>
              <a:t>How can we develop and deliver services and support for unaccompanied young people?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71D268-95D5-4B44-9345-389A6BE63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www.cosla.gov.uk         @cosla        CofSLA</a:t>
            </a:r>
          </a:p>
        </p:txBody>
      </p:sp>
    </p:spTree>
    <p:extLst>
      <p:ext uri="{BB962C8B-B14F-4D97-AF65-F5344CB8AC3E}">
        <p14:creationId xmlns:p14="http://schemas.microsoft.com/office/powerpoint/2010/main" val="3826551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C826583-5ABB-4462-8D98-D184EB035215}" vid="{A6F37780-D021-4B17-ADCA-9F2B756931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Document_x0020_TYpe xmlns="DC1B2DFB-4066-48D2-9C62-ADFF6D5B2B21">General Document</Document_x0020_TYpe>
    <Owner xmlns="DC1B2DFB-4066-48D2-9C62-ADFF6D5B2B21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D5AC0D237EDA42A1B0961F8A3A3FAD" ma:contentTypeVersion="" ma:contentTypeDescription="Create a new document." ma:contentTypeScope="" ma:versionID="c24701e35205ff92302750dab414dc2b">
  <xsd:schema xmlns:xsd="http://www.w3.org/2001/XMLSchema" xmlns:xs="http://www.w3.org/2001/XMLSchema" xmlns:p="http://schemas.microsoft.com/office/2006/metadata/properties" xmlns:ns1="http://schemas.microsoft.com/sharepoint/v3" xmlns:ns2="DC1B2DFB-4066-48D2-9C62-ADFF6D5B2B21" xmlns:ns3="ed5a4896-2da6-4469-a7e1-3f6eab57a1f0" xmlns:ns4="dc1b2dfb-4066-48d2-9c62-adff6d5b2b21" targetNamespace="http://schemas.microsoft.com/office/2006/metadata/properties" ma:root="true" ma:fieldsID="876f9a61da1954d6c5f44dd0bf6983cb" ns1:_="" ns2:_="" ns3:_="" ns4:_="">
    <xsd:import namespace="http://schemas.microsoft.com/sharepoint/v3"/>
    <xsd:import namespace="DC1B2DFB-4066-48D2-9C62-ADFF6D5B2B21"/>
    <xsd:import namespace="ed5a4896-2da6-4469-a7e1-3f6eab57a1f0"/>
    <xsd:import namespace="dc1b2dfb-4066-48d2-9c62-adff6d5b2b21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Document_x0020_TYpe"/>
                <xsd:element ref="ns3:SharedWithUsers" minOccurs="0"/>
                <xsd:element ref="ns3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1:_ip_UnifiedCompliancePolicyProperties" minOccurs="0"/>
                <xsd:element ref="ns1:_ip_UnifiedCompliancePolicyUIAction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1B2DFB-4066-48D2-9C62-ADFF6D5B2B21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Owner" ma:internalName="Owner">
      <xsd:simpleType>
        <xsd:restriction base="dms:Text">
          <xsd:maxLength value="255"/>
        </xsd:restriction>
      </xsd:simpleType>
    </xsd:element>
    <xsd:element name="Document_x0020_TYpe" ma:index="9" ma:displayName="Document Type" ma:default="General Document" ma:format="Dropdown" ma:internalName="Document_x0020_TYpe">
      <xsd:simpleType>
        <xsd:union memberTypes="dms:Text">
          <xsd:simpleType>
            <xsd:restriction base="dms:Choice">
              <xsd:enumeration value="Agenda"/>
              <xsd:enumeration value="Appendix"/>
              <xsd:enumeration value="Briefing"/>
              <xsd:enumeration value="Business Planning"/>
              <xsd:enumeration value="Feedback"/>
              <xsd:enumeration value="Form"/>
              <xsd:enumeration value="General Document"/>
              <xsd:enumeration value="Letter"/>
              <xsd:enumeration value="Meeting Note"/>
              <xsd:enumeration value="Meeting Papers"/>
              <xsd:enumeration value="Message Sent"/>
              <xsd:enumeration value="Message Received"/>
              <xsd:enumeration value="Minutes"/>
              <xsd:enumeration value="News Release"/>
              <xsd:enumeration value="Presentation"/>
              <xsd:enumeration value="Proposal"/>
              <xsd:enumeration value="Report"/>
              <xsd:enumeration value="Response"/>
              <xsd:enumeration value="Speech"/>
              <xsd:enumeration value="Spreadsheet Information"/>
              <xsd:enumeration value="Spreadsheet Analysis"/>
              <xsd:enumeration value="Submission/Bid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5a4896-2da6-4469-a7e1-3f6eab57a1f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1" nillable="true" ma:displayName="Sharing Hint Hash" ma:internalName="SharingHintHash" ma:readOnly="true">
      <xsd:simpleType>
        <xsd:restriction base="dms:Text"/>
      </xsd:simple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4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1b2dfb-4066-48d2-9c62-adff6d5b2b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A0B238-23FA-4A60-9C91-3BF976F5FA10}">
  <ds:schemaRefs>
    <ds:schemaRef ds:uri="ed5a4896-2da6-4469-a7e1-3f6eab57a1f0"/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office/infopath/2007/PartnerControls"/>
    <ds:schemaRef ds:uri="http://purl.org/dc/terms/"/>
    <ds:schemaRef ds:uri="DC1B2DFB-4066-48D2-9C62-ADFF6D5B2B21"/>
    <ds:schemaRef ds:uri="http://schemas.openxmlformats.org/package/2006/metadata/core-properties"/>
    <ds:schemaRef ds:uri="http://schemas.microsoft.com/office/2006/documentManagement/types"/>
    <ds:schemaRef ds:uri="dc1b2dfb-4066-48d2-9c62-adff6d5b2b2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43E865C-9E1A-4E34-A272-F717934962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C1B2DFB-4066-48D2-9C62-ADFF6D5B2B21"/>
    <ds:schemaRef ds:uri="ed5a4896-2da6-4469-a7e1-3f6eab57a1f0"/>
    <ds:schemaRef ds:uri="dc1b2dfb-4066-48d2-9c62-adff6d5b2b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37BF2BC-13AE-4ACF-B512-F57A25702C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Cosla</Template>
  <TotalTime>170</TotalTime>
  <Words>357</Words>
  <Application>Microsoft Office PowerPoint</Application>
  <PresentationFormat>Widescreen</PresentationFormat>
  <Paragraphs>86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UASC in Scotland – Progress?</vt:lpstr>
      <vt:lpstr>UASC Arrivals to the UK</vt:lpstr>
      <vt:lpstr>UASC in Scotland</vt:lpstr>
      <vt:lpstr>PowerPoint Presentation</vt:lpstr>
      <vt:lpstr>National Transfer Scheme – Q1 2018</vt:lpstr>
      <vt:lpstr>National Transfer Scheme – issues for Scotland</vt:lpstr>
      <vt:lpstr>Brexit – Settlement Scheme</vt:lpstr>
      <vt:lpstr>Scotland – what next?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UASC in Scotland – Progress?</dc:title>
  <dc:creator>Mirren Kelly</dc:creator>
  <cp:lastModifiedBy>Mirren Kelly</cp:lastModifiedBy>
  <cp:revision>6</cp:revision>
  <cp:lastPrinted>2017-04-26T14:49:12Z</cp:lastPrinted>
  <dcterms:created xsi:type="dcterms:W3CDTF">2018-06-01T08:02:25Z</dcterms:created>
  <dcterms:modified xsi:type="dcterms:W3CDTF">2018-06-01T10:53:08Z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0x01010030D5AC0D237EDA42A1B0961F8A3A3FAD</vt:lpwstr>
  </property>
</Properties>
</file>